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30F444-F6C4-49C1-A8E2-818C186AE4F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E9623E4-7273-430F-BBC5-18F43BF88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715304" cy="142876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Алгоритм  и его формальное исполнение </a:t>
            </a:r>
          </a:p>
          <a:p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02" y="0"/>
            <a:ext cx="8643998" cy="13573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Глава «Основы алгоритмизации и программирования»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7772400" cy="7143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Задание 2. 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329642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Назовите исполнителей следующих видов работы: </a:t>
            </a:r>
          </a:p>
          <a:p>
            <a:r>
              <a:rPr lang="ru-RU" sz="3600" dirty="0" smtClean="0"/>
              <a:t>уборка мусора во дворе; </a:t>
            </a:r>
          </a:p>
          <a:p>
            <a:r>
              <a:rPr lang="ru-RU" sz="3600" dirty="0" smtClean="0"/>
              <a:t>перевозка пассажиров; </a:t>
            </a:r>
          </a:p>
          <a:p>
            <a:r>
              <a:rPr lang="ru-RU" sz="3600" dirty="0" smtClean="0"/>
              <a:t>выдача заработной платы; </a:t>
            </a:r>
          </a:p>
          <a:p>
            <a:r>
              <a:rPr lang="ru-RU" sz="3600" dirty="0" smtClean="0"/>
              <a:t>прием экзамена; </a:t>
            </a:r>
          </a:p>
          <a:p>
            <a:r>
              <a:rPr lang="ru-RU" sz="3600" dirty="0" smtClean="0"/>
              <a:t>сдача экзамена; </a:t>
            </a:r>
          </a:p>
          <a:p>
            <a:r>
              <a:rPr lang="ru-RU" sz="3600" dirty="0" smtClean="0"/>
              <a:t>обучение детей в школе. </a:t>
            </a:r>
          </a:p>
          <a:p>
            <a:pPr>
              <a:buNone/>
            </a:pPr>
            <a:r>
              <a:rPr lang="ru-RU" sz="3600" dirty="0" smtClean="0"/>
              <a:t>Продумайте СКИ.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Основные свойства алгоритмов следующие: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5195910"/>
          </a:xfrm>
        </p:spPr>
        <p:txBody>
          <a:bodyPr>
            <a:normAutofit/>
          </a:bodyPr>
          <a:lstStyle/>
          <a:p>
            <a:pPr algn="just">
              <a:lnSpc>
                <a:spcPts val="1600"/>
              </a:lnSpc>
              <a:spcBef>
                <a:spcPts val="1000"/>
              </a:spcBef>
            </a:pPr>
            <a:endParaRPr lang="ru-RU" dirty="0" smtClean="0"/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/>
                </a:solidFill>
              </a:rPr>
              <a:t>1. Понятность</a:t>
            </a:r>
            <a:r>
              <a:rPr lang="ru-RU" dirty="0" smtClean="0"/>
              <a:t> для исполнителя — исполнитель алгоритма должен понимать, как его выполнять. Иными словами, имея алгоритм и произвольный вариант исходных данных, исполнитель должен знать, как надо действовать для выполнения этого алгоритма. 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/>
                </a:solidFill>
              </a:rPr>
              <a:t>2. </a:t>
            </a:r>
            <a:r>
              <a:rPr lang="ru-RU" dirty="0" err="1" smtClean="0">
                <a:solidFill>
                  <a:schemeClr val="accent1"/>
                </a:solidFill>
              </a:rPr>
              <a:t>Дискpетность</a:t>
            </a:r>
            <a:r>
              <a:rPr lang="ru-RU" dirty="0" smtClean="0"/>
              <a:t> (прерывность, раздельность) — </a:t>
            </a:r>
            <a:r>
              <a:rPr lang="ru-RU" dirty="0" err="1" smtClean="0"/>
              <a:t>алгоpитм</a:t>
            </a:r>
            <a:r>
              <a:rPr lang="ru-RU" dirty="0" smtClean="0"/>
              <a:t> должен </a:t>
            </a:r>
            <a:r>
              <a:rPr lang="ru-RU" dirty="0" err="1" smtClean="0"/>
              <a:t>пpедставлять</a:t>
            </a:r>
            <a:r>
              <a:rPr lang="ru-RU" dirty="0" smtClean="0"/>
              <a:t> </a:t>
            </a:r>
            <a:r>
              <a:rPr lang="ru-RU" dirty="0" err="1" smtClean="0"/>
              <a:t>пpоцесс</a:t>
            </a:r>
            <a:r>
              <a:rPr lang="ru-RU" dirty="0" smtClean="0"/>
              <a:t> </a:t>
            </a:r>
            <a:r>
              <a:rPr lang="ru-RU" dirty="0" err="1" smtClean="0"/>
              <a:t>pешения</a:t>
            </a:r>
            <a:r>
              <a:rPr lang="ru-RU" dirty="0" smtClean="0"/>
              <a:t> задачи как последовательное выполнение </a:t>
            </a:r>
            <a:r>
              <a:rPr lang="ru-RU" dirty="0" err="1" smtClean="0"/>
              <a:t>пpостых</a:t>
            </a:r>
            <a:r>
              <a:rPr lang="ru-RU" dirty="0" smtClean="0"/>
              <a:t> (или </a:t>
            </a:r>
            <a:r>
              <a:rPr lang="ru-RU" dirty="0" err="1" smtClean="0"/>
              <a:t>pанее</a:t>
            </a:r>
            <a:r>
              <a:rPr lang="ru-RU" dirty="0" smtClean="0"/>
              <a:t> </a:t>
            </a:r>
            <a:r>
              <a:rPr lang="ru-RU" dirty="0" err="1" smtClean="0"/>
              <a:t>опpеделенных</a:t>
            </a:r>
            <a:r>
              <a:rPr lang="ru-RU" dirty="0" smtClean="0"/>
              <a:t>) шагов (этапов). 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/>
                </a:solidFill>
              </a:rPr>
              <a:t>3.Опpеделенность</a:t>
            </a:r>
            <a:r>
              <a:rPr lang="ru-RU" dirty="0" smtClean="0"/>
              <a:t> — каждое </a:t>
            </a:r>
            <a:r>
              <a:rPr lang="ru-RU" dirty="0" err="1" smtClean="0"/>
              <a:t>пpавило</a:t>
            </a:r>
            <a:r>
              <a:rPr lang="ru-RU" dirty="0" smtClean="0"/>
              <a:t> </a:t>
            </a:r>
            <a:r>
              <a:rPr lang="ru-RU" dirty="0" err="1" smtClean="0"/>
              <a:t>алгоpитма</a:t>
            </a:r>
            <a:r>
              <a:rPr lang="ru-RU" dirty="0" smtClean="0"/>
              <a:t> должно быть четким, однозначным и не оставлять места для </a:t>
            </a:r>
            <a:r>
              <a:rPr lang="ru-RU" dirty="0" err="1" smtClean="0"/>
              <a:t>пpоизвола</a:t>
            </a:r>
            <a:r>
              <a:rPr lang="ru-RU" dirty="0" smtClean="0"/>
              <a:t>. </a:t>
            </a:r>
            <a:r>
              <a:rPr lang="ru-RU" dirty="0" err="1" smtClean="0"/>
              <a:t>Благодаpя</a:t>
            </a:r>
            <a:r>
              <a:rPr lang="ru-RU" dirty="0" smtClean="0"/>
              <a:t> этому свойству выполнение </a:t>
            </a:r>
            <a:r>
              <a:rPr lang="ru-RU" dirty="0" err="1" smtClean="0"/>
              <a:t>алгоpитма</a:t>
            </a:r>
            <a:r>
              <a:rPr lang="ru-RU" dirty="0" smtClean="0"/>
              <a:t> носит механический </a:t>
            </a:r>
            <a:r>
              <a:rPr lang="ru-RU" dirty="0" err="1" smtClean="0"/>
              <a:t>хаpактеp</a:t>
            </a:r>
            <a:r>
              <a:rPr lang="ru-RU" dirty="0" smtClean="0"/>
              <a:t> и не </a:t>
            </a:r>
            <a:r>
              <a:rPr lang="ru-RU" dirty="0" err="1" smtClean="0"/>
              <a:t>тpебует</a:t>
            </a:r>
            <a:r>
              <a:rPr lang="ru-RU" dirty="0" smtClean="0"/>
              <a:t> никаких дополнительных указаний или сведений о </a:t>
            </a:r>
            <a:r>
              <a:rPr lang="ru-RU" dirty="0" err="1" smtClean="0"/>
              <a:t>pешаемой</a:t>
            </a:r>
            <a:r>
              <a:rPr lang="ru-RU" dirty="0" smtClean="0"/>
              <a:t> задаче.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/>
                </a:solidFill>
              </a:rPr>
              <a:t>4. </a:t>
            </a:r>
            <a:r>
              <a:rPr lang="ru-RU" dirty="0" err="1" smtClean="0">
                <a:solidFill>
                  <a:schemeClr val="accent1"/>
                </a:solidFill>
              </a:rPr>
              <a:t>Pезультативность</a:t>
            </a:r>
            <a:r>
              <a:rPr lang="ru-RU" dirty="0" smtClean="0"/>
              <a:t> (или конечность) состоит в том, что за конечное число шагов </a:t>
            </a:r>
            <a:r>
              <a:rPr lang="ru-RU" dirty="0" err="1" smtClean="0"/>
              <a:t>алгоpитм</a:t>
            </a:r>
            <a:r>
              <a:rPr lang="ru-RU" dirty="0" smtClean="0"/>
              <a:t> либо должен </a:t>
            </a:r>
            <a:r>
              <a:rPr lang="ru-RU" dirty="0" err="1" smtClean="0"/>
              <a:t>пpиводить</a:t>
            </a:r>
            <a:r>
              <a:rPr lang="ru-RU" dirty="0" smtClean="0"/>
              <a:t> к </a:t>
            </a:r>
            <a:r>
              <a:rPr lang="ru-RU" dirty="0" err="1" smtClean="0"/>
              <a:t>pешению</a:t>
            </a:r>
            <a:r>
              <a:rPr lang="ru-RU" dirty="0" smtClean="0"/>
              <a:t> задачи, либо после конечного числа шагов останавливаться из-за невозможности получить решение с выдачей соответствующего сообщения, либо неограниченно продолжаться в течение времени, отведенного для исполнения алгоритма, с выдачей промежуточных результатов. </a:t>
            </a: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endParaRPr lang="ru-RU" dirty="0" smtClean="0">
              <a:solidFill>
                <a:schemeClr val="accent1"/>
              </a:solidFill>
            </a:endParaRPr>
          </a:p>
          <a:p>
            <a:pPr algn="just">
              <a:lnSpc>
                <a:spcPts val="2000"/>
              </a:lnSpc>
              <a:spcBef>
                <a:spcPts val="1000"/>
              </a:spcBef>
            </a:pPr>
            <a:r>
              <a:rPr lang="ru-RU" dirty="0" smtClean="0">
                <a:solidFill>
                  <a:schemeClr val="accent1"/>
                </a:solidFill>
              </a:rPr>
              <a:t>5. Массовость</a:t>
            </a:r>
            <a:r>
              <a:rPr lang="ru-RU" dirty="0" smtClean="0"/>
              <a:t> означает, что </a:t>
            </a:r>
            <a:r>
              <a:rPr lang="ru-RU" dirty="0" err="1" smtClean="0"/>
              <a:t>алгоpитм</a:t>
            </a:r>
            <a:r>
              <a:rPr lang="ru-RU" dirty="0" smtClean="0"/>
              <a:t> </a:t>
            </a:r>
            <a:r>
              <a:rPr lang="ru-RU" dirty="0" err="1" smtClean="0"/>
              <a:t>pешения</a:t>
            </a:r>
            <a:r>
              <a:rPr lang="ru-RU" dirty="0" smtClean="0"/>
              <a:t> задачи </a:t>
            </a:r>
            <a:r>
              <a:rPr lang="ru-RU" dirty="0" err="1" smtClean="0"/>
              <a:t>pазpабатывается</a:t>
            </a:r>
            <a:r>
              <a:rPr lang="ru-RU" dirty="0" smtClean="0"/>
              <a:t> в общем виде, т.е. он должен быть </a:t>
            </a:r>
            <a:r>
              <a:rPr lang="ru-RU" dirty="0" err="1" smtClean="0"/>
              <a:t>пpименим</a:t>
            </a:r>
            <a:r>
              <a:rPr lang="ru-RU" dirty="0" smtClean="0"/>
              <a:t> для </a:t>
            </a:r>
            <a:r>
              <a:rPr lang="ru-RU" dirty="0" err="1" smtClean="0"/>
              <a:t>некотоpого</a:t>
            </a:r>
            <a:r>
              <a:rPr lang="ru-RU" dirty="0" smtClean="0"/>
              <a:t> класса задач, </a:t>
            </a:r>
            <a:r>
              <a:rPr lang="ru-RU" dirty="0" err="1" smtClean="0"/>
              <a:t>pазличающихся</a:t>
            </a:r>
            <a:r>
              <a:rPr lang="ru-RU" dirty="0" smtClean="0"/>
              <a:t> лишь исходными данными. </a:t>
            </a:r>
            <a:r>
              <a:rPr lang="ru-RU" dirty="0" err="1" smtClean="0"/>
              <a:t>Пpи</a:t>
            </a:r>
            <a:r>
              <a:rPr lang="ru-RU" dirty="0" smtClean="0"/>
              <a:t> этом исходные данные могут </a:t>
            </a:r>
            <a:r>
              <a:rPr lang="ru-RU" dirty="0" err="1" smtClean="0"/>
              <a:t>выбиpаться</a:t>
            </a:r>
            <a:r>
              <a:rPr lang="ru-RU" dirty="0" smtClean="0"/>
              <a:t> из </a:t>
            </a:r>
            <a:r>
              <a:rPr lang="ru-RU" dirty="0" err="1" smtClean="0"/>
              <a:t>некотоpой</a:t>
            </a:r>
            <a:r>
              <a:rPr lang="ru-RU" dirty="0" smtClean="0"/>
              <a:t> области, </a:t>
            </a:r>
            <a:r>
              <a:rPr lang="ru-RU" dirty="0" err="1" smtClean="0"/>
              <a:t>котоpая</a:t>
            </a:r>
            <a:r>
              <a:rPr lang="ru-RU" dirty="0" smtClean="0"/>
              <a:t> называется областью </a:t>
            </a:r>
            <a:r>
              <a:rPr lang="ru-RU" dirty="0" err="1" smtClean="0"/>
              <a:t>пpименимости</a:t>
            </a:r>
            <a:r>
              <a:rPr lang="ru-RU" dirty="0" smtClean="0"/>
              <a:t> </a:t>
            </a:r>
            <a:r>
              <a:rPr lang="ru-RU" dirty="0" err="1" smtClean="0"/>
              <a:t>алгоpитма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И еще один важный момент в теории алгоритмов: для успешного решения задачи исполнитель должен иметь полный набор исходных данных. </a:t>
            </a:r>
          </a:p>
          <a:p>
            <a:pPr algn="just"/>
            <a:r>
              <a:rPr lang="ru-RU" sz="3600" dirty="0" smtClean="0"/>
              <a:t>Если исходных данных не хватает, то задачу совсем нельзя решить, либо она решается неверно.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Задание 3.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Определите полный набор  данных для решения следующих задач: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Вычисления стоимости покупок в магазине;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времени показа по телевизору интересующего вас фильма;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Вычисления площади треугольника;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месячной платы за расход  за расход электроэнергии;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Алгоритм письменно можно оформить с помощью блок-схем (используя графические примитивы), алгоритмического языка или на одном  из языков программирования;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СКИ алгоритмического языка: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447800"/>
            <a:ext cx="8258204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1)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алг</a:t>
            </a:r>
            <a:r>
              <a:rPr lang="ru-RU" sz="3600" b="1" dirty="0" smtClean="0"/>
              <a:t> </a:t>
            </a:r>
            <a:r>
              <a:rPr lang="ru-RU" sz="3600" dirty="0" smtClean="0"/>
              <a:t>Название алгоритма (решение задачи должно начаться с этой команды);</a:t>
            </a:r>
          </a:p>
          <a:p>
            <a:pPr>
              <a:buNone/>
            </a:pPr>
            <a:r>
              <a:rPr lang="ru-RU" sz="3600" dirty="0" smtClean="0"/>
              <a:t>2) </a:t>
            </a:r>
            <a:r>
              <a:rPr lang="ru-RU" sz="3600" b="1" dirty="0" err="1" smtClean="0"/>
              <a:t>нач</a:t>
            </a:r>
            <a:r>
              <a:rPr lang="ru-RU" sz="3600" b="1" dirty="0" smtClean="0"/>
              <a:t> </a:t>
            </a:r>
            <a:r>
              <a:rPr lang="ru-RU" sz="3600" dirty="0" smtClean="0"/>
              <a:t>Начало тела алгоритма;</a:t>
            </a:r>
          </a:p>
          <a:p>
            <a:pPr>
              <a:buNone/>
            </a:pPr>
            <a:r>
              <a:rPr lang="ru-RU" sz="3600" dirty="0" smtClean="0"/>
              <a:t>3)</a:t>
            </a:r>
            <a:r>
              <a:rPr lang="ru-RU" sz="3600" b="1" dirty="0" smtClean="0"/>
              <a:t> </a:t>
            </a:r>
            <a:r>
              <a:rPr lang="ru-RU" sz="3600" dirty="0" smtClean="0"/>
              <a:t>тело алгоритма, последовательность команд из СКИ;</a:t>
            </a:r>
          </a:p>
          <a:p>
            <a:pPr>
              <a:buNone/>
            </a:pPr>
            <a:r>
              <a:rPr lang="ru-RU" sz="3600" dirty="0" smtClean="0"/>
              <a:t>4) </a:t>
            </a:r>
            <a:r>
              <a:rPr lang="ru-RU" sz="3600" b="1" dirty="0" smtClean="0"/>
              <a:t>кон</a:t>
            </a:r>
            <a:r>
              <a:rPr lang="ru-RU" sz="3600" dirty="0" smtClean="0"/>
              <a:t> Конец тела алгоритма;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01122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Язык программирования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714488"/>
            <a:ext cx="8329642" cy="43053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Это фиксированная система обозначений для описания алгоритмов и структур данных. </a:t>
            </a:r>
            <a:r>
              <a:rPr lang="ru-RU" sz="3600" b="1" dirty="0" smtClean="0"/>
              <a:t>Программа</a:t>
            </a:r>
            <a:r>
              <a:rPr lang="ru-RU" sz="3600" dirty="0" smtClean="0"/>
              <a:t> – </a:t>
            </a:r>
            <a:r>
              <a:rPr lang="ru-RU" sz="3600" b="1" dirty="0" smtClean="0"/>
              <a:t>алгоритм</a:t>
            </a:r>
            <a:r>
              <a:rPr lang="ru-RU" sz="3600" dirty="0" smtClean="0"/>
              <a:t>, записанный на языке программирования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Иначе: алгоритм и программа не отличаются по содержанию, но отличаются по форме.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Подведем итоги: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Что такое алгоритм?</a:t>
            </a:r>
          </a:p>
          <a:p>
            <a:r>
              <a:rPr lang="ru-RU" sz="4000" dirty="0" smtClean="0"/>
              <a:t>Что такое исполнитель алгоритма?</a:t>
            </a:r>
          </a:p>
          <a:p>
            <a:r>
              <a:rPr lang="ru-RU" sz="4000" dirty="0" smtClean="0"/>
              <a:t>Что такое СКИ?</a:t>
            </a:r>
          </a:p>
          <a:p>
            <a:r>
              <a:rPr lang="ru-RU" sz="4000" dirty="0" smtClean="0"/>
              <a:t>Назовите основные свойства алгоритма?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285992"/>
            <a:ext cx="8329642" cy="37338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Написать алгоритм нахождение гипотенузы прямоугольного треугольника, если известны его катеты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714612" y="571480"/>
            <a:ext cx="5972188" cy="544832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800" dirty="0" smtClean="0"/>
              <a:t>В 1948 г. в США и Европе вышла книга </a:t>
            </a:r>
            <a:r>
              <a:rPr lang="ru-RU" sz="4800" dirty="0" err="1" smtClean="0"/>
              <a:t>Норберта</a:t>
            </a:r>
            <a:r>
              <a:rPr lang="ru-RU" sz="4800" dirty="0" smtClean="0"/>
              <a:t> Винера «Кибернетика, или Управление и связь в животном и машине». </a:t>
            </a:r>
            <a:endParaRPr lang="ru-RU" sz="4800" dirty="0"/>
          </a:p>
        </p:txBody>
      </p:sp>
      <p:pic>
        <p:nvPicPr>
          <p:cNvPr id="15362" name="Picture 2" descr="http://www.tufts.edu/as/math/pics/youngwie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2714644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Кибернетика</a:t>
            </a:r>
            <a:r>
              <a:rPr lang="ru-RU" sz="3600" dirty="0" smtClean="0"/>
              <a:t> – это наука об общих свойствах процессов управления в живых и неживых системах. </a:t>
            </a:r>
            <a:r>
              <a:rPr lang="ru-RU" sz="3600" i="1" dirty="0" smtClean="0"/>
              <a:t>Управление</a:t>
            </a:r>
            <a:r>
              <a:rPr lang="ru-RU" sz="3600" dirty="0" smtClean="0"/>
              <a:t> – это целенаправленное воздействие одних объектов (управляющих) на другие объекты – </a:t>
            </a:r>
            <a:r>
              <a:rPr lang="ru-RU" sz="3600" dirty="0" smtClean="0"/>
              <a:t>управляемые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3200" dirty="0" smtClean="0"/>
              <a:t>Все управляющие воздействия производятся в форме команд.  </a:t>
            </a:r>
          </a:p>
          <a:p>
            <a:pPr algn="just"/>
            <a:r>
              <a:rPr lang="ru-RU" sz="3200" dirty="0" smtClean="0"/>
              <a:t>Команды отдаются с определенной целью. Последовательность команд по управлению объектом, выполнение которых приводит к достижению заранее поставленной цели, называется </a:t>
            </a:r>
            <a:r>
              <a:rPr lang="ru-RU" sz="3200" b="1" i="1" dirty="0" smtClean="0"/>
              <a:t>алгоритмом управления . </a:t>
            </a:r>
          </a:p>
          <a:p>
            <a:pPr algn="just"/>
            <a:r>
              <a:rPr lang="ru-RU" sz="3200" dirty="0" smtClean="0"/>
              <a:t>Объект управления – исполнитель алгоритма.   </a:t>
            </a:r>
          </a:p>
          <a:p>
            <a:pPr algn="just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Задание 1.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1. Кто играет роль управляющего и исполнителя в следующих системах: школа, класс, самолет, стая волков, стадо коров? 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70C0"/>
                </a:solidFill>
              </a:rPr>
              <a:t>Ответ 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9815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Администрация – коллектив, учащиеся;</a:t>
            </a:r>
          </a:p>
          <a:p>
            <a:r>
              <a:rPr lang="ru-RU" sz="4000" dirty="0" smtClean="0"/>
              <a:t>Учитель – ученики;</a:t>
            </a:r>
          </a:p>
          <a:p>
            <a:r>
              <a:rPr lang="ru-RU" sz="4000" dirty="0" smtClean="0"/>
              <a:t>Пилот – самолет;</a:t>
            </a:r>
          </a:p>
          <a:p>
            <a:r>
              <a:rPr lang="ru-RU" sz="4000" dirty="0" smtClean="0"/>
              <a:t>Стюардессы – пассажиры;</a:t>
            </a:r>
          </a:p>
          <a:p>
            <a:r>
              <a:rPr lang="ru-RU" sz="4000" dirty="0" smtClean="0"/>
              <a:t>Вожак – остальные волки;</a:t>
            </a:r>
          </a:p>
          <a:p>
            <a:r>
              <a:rPr lang="ru-RU" sz="4000" dirty="0" smtClean="0"/>
              <a:t>Пастух – коровы;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Для этих систем назовите некоторые команды управления и скажите, в какой форме их отдают.     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401080" cy="48768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/>
              <a:t>Слово </a:t>
            </a:r>
            <a:r>
              <a:rPr lang="ru-RU" sz="2800" b="1" dirty="0" smtClean="0">
                <a:solidFill>
                  <a:srgbClr val="0070C0"/>
                </a:solidFill>
              </a:rPr>
              <a:t>"алгоритм" </a:t>
            </a:r>
            <a:r>
              <a:rPr lang="ru-RU" sz="2800" dirty="0" smtClean="0"/>
              <a:t>произошло от латинской формы имени величайшего среднеазиатского математика </a:t>
            </a:r>
            <a:r>
              <a:rPr lang="ru-RU" sz="2800" b="1" dirty="0" smtClean="0">
                <a:solidFill>
                  <a:srgbClr val="0070C0"/>
                </a:solidFill>
              </a:rPr>
              <a:t>Мухаммеда ибн </a:t>
            </a:r>
            <a:r>
              <a:rPr lang="ru-RU" sz="2800" b="1" dirty="0" err="1" smtClean="0">
                <a:solidFill>
                  <a:srgbClr val="0070C0"/>
                </a:solidFill>
              </a:rPr>
              <a:t>Муса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</a:rPr>
              <a:t>ал-Хорезми</a:t>
            </a: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Alhorithmi</a:t>
            </a:r>
            <a:r>
              <a:rPr lang="ru-RU" sz="2800" dirty="0" smtClean="0"/>
              <a:t>), жившего в 783—850 гг. В своей книге "Об индийском счете" он изложил правила записи натуральных чисел с помощью арабских цифр и правила действий над ними "столбиком", знакомые теперь каждому школьнику. В XII веке эта книга была переведена на латынь и получила широкое распространение в Европе. Понятие алгоритма является не только одним из главных понятий математики, но одним из главных понятий современной науки. Более того, с наступлением эры информатики алгоритмы становятся одним из важнейших факторов цивилизации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Исполнитель алгоритма 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47800"/>
            <a:ext cx="8401080" cy="4572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Это может быть человек или живое существо (неформальный исполнитель, т.е. он может отойти от заранее продуманного плана), или техническое устройство (формальный исполнитель не вносит элементов творчества в выполнении). Каждый исполнитель понимает свой набор команд – Система команд исполнителя СКИ.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410</TotalTime>
  <Words>786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Справедливость</vt:lpstr>
      <vt:lpstr>Глава «Основы алгоритмизации и программирования» </vt:lpstr>
      <vt:lpstr>Слайд 2</vt:lpstr>
      <vt:lpstr>Слайд 3</vt:lpstr>
      <vt:lpstr>Слайд 4</vt:lpstr>
      <vt:lpstr>Задание 1.</vt:lpstr>
      <vt:lpstr>Ответ </vt:lpstr>
      <vt:lpstr>Слайд 7</vt:lpstr>
      <vt:lpstr>Слайд 8</vt:lpstr>
      <vt:lpstr>Исполнитель алгоритма </vt:lpstr>
      <vt:lpstr>Задание 2. </vt:lpstr>
      <vt:lpstr>Основные свойства алгоритмов следующие: </vt:lpstr>
      <vt:lpstr>Слайд 12</vt:lpstr>
      <vt:lpstr>Слайд 13</vt:lpstr>
      <vt:lpstr>Задание 3. </vt:lpstr>
      <vt:lpstr>СКИ алгоритмического языка: </vt:lpstr>
      <vt:lpstr>Язык программирования</vt:lpstr>
      <vt:lpstr>Подведем итоги: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алгоритмизации и программирования </dc:title>
  <dc:creator>user</dc:creator>
  <cp:lastModifiedBy>Admin</cp:lastModifiedBy>
  <cp:revision>43</cp:revision>
  <dcterms:created xsi:type="dcterms:W3CDTF">2012-11-12T03:38:20Z</dcterms:created>
  <dcterms:modified xsi:type="dcterms:W3CDTF">2013-10-23T03:13:24Z</dcterms:modified>
</cp:coreProperties>
</file>