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3" r:id="rId3"/>
    <p:sldId id="274" r:id="rId4"/>
    <p:sldId id="256" r:id="rId5"/>
    <p:sldId id="257" r:id="rId6"/>
    <p:sldId id="258" r:id="rId7"/>
    <p:sldId id="259" r:id="rId8"/>
    <p:sldId id="260" r:id="rId9"/>
    <p:sldId id="275" r:id="rId10"/>
    <p:sldId id="261" r:id="rId11"/>
    <p:sldId id="262" r:id="rId12"/>
    <p:sldId id="263" r:id="rId13"/>
    <p:sldId id="268" r:id="rId14"/>
    <p:sldId id="269" r:id="rId15"/>
    <p:sldId id="270" r:id="rId16"/>
    <p:sldId id="271" r:id="rId17"/>
    <p:sldId id="264" r:id="rId18"/>
    <p:sldId id="26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FFFFCC"/>
    <a:srgbClr val="660033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DE0EE-8EFD-42E5-A1A0-F8F65C3FF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AF80-738A-4258-916A-38CF227B9D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49D2D-F6A8-484D-9272-9D49659F8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CA4A-9AA3-4EB5-A234-99EE975933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B365A-F8EC-4D93-AB3F-9D2974DDBE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48CF-9327-4807-B8BE-59525956C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688AE-0FD7-45D4-9695-96C7DAE34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27E80-1320-40FC-AEB5-8247482D6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3AAD2-25CA-43D3-9C8E-A924B71A24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31479-28FB-41E1-80E5-244F61018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8DFF4-37D3-4393-AAB5-3E7C446B9F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CFF2A8-A865-49D6-88C8-52AD7C3100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home-edu.ru/user/uatml/00000660/matem/matem1.files/image001.gif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Урок - ирга</a:t>
            </a:r>
          </a:p>
        </p:txBody>
      </p:sp>
      <p:pic>
        <p:nvPicPr>
          <p:cNvPr id="18437" name="Picture 5" descr="36_2_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76250"/>
            <a:ext cx="1511300" cy="1511300"/>
          </a:xfrm>
          <a:prstGeom prst="rect">
            <a:avLst/>
          </a:prstGeom>
          <a:noFill/>
        </p:spPr>
      </p:pic>
      <p:pic>
        <p:nvPicPr>
          <p:cNvPr id="18438" name="Picture 6" descr="J033649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05263"/>
            <a:ext cx="2159000" cy="1870075"/>
          </a:xfrm>
          <a:prstGeom prst="rect">
            <a:avLst/>
          </a:prstGeom>
          <a:noFill/>
        </p:spPr>
      </p:pic>
      <p:pic>
        <p:nvPicPr>
          <p:cNvPr id="18440" name="Picture 8" descr="ko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620713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FFFFCC"/>
                </a:solidFill>
              </a:rPr>
              <a:t>«На ошибках учатся»: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3568" y="1844675"/>
            <a:ext cx="806514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/>
              <a:t>1) написание программы;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2) резервное копирование программ на дискету;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3) отладка программ 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FFCC"/>
                </a:solidFill>
              </a:rPr>
              <a:t>«Возмутитель спокойствия»: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3568" y="1916113"/>
            <a:ext cx="813658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/>
              <a:t>1) звуковой сигнал на ПК;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2) антивирусная программа;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3) компьютерный вирус.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b="1">
                <a:solidFill>
                  <a:srgbClr val="FFFFCC"/>
                </a:solidFill>
              </a:rPr>
              <a:t>«Как белка в колесе»: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584" y="1844675"/>
            <a:ext cx="77766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/>
              <a:t>1) зацикливание программы 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2) использование в программе повторения;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3) «зависание» ПК.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0"/>
            <a:ext cx="6481763" cy="1656184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 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«Пойми меня»</a:t>
            </a:r>
          </a:p>
        </p:txBody>
      </p:sp>
      <p:pic>
        <p:nvPicPr>
          <p:cNvPr id="20484" name="Picture 4" descr="AMCONF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89138"/>
            <a:ext cx="1857375" cy="3995737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981075"/>
            <a:ext cx="7992119" cy="345598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«Чей процессор работает быстрей»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5781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 «Шифровальщиков»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2532" name="Picture 4" descr="j02906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860800"/>
            <a:ext cx="2879725" cy="16859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91513" cy="2362200"/>
          </a:xfrm>
        </p:spPr>
        <p:txBody>
          <a:bodyPr/>
          <a:lstStyle/>
          <a:p>
            <a:pPr algn="l"/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«Знатоки систем счисления»</a:t>
            </a:r>
          </a:p>
        </p:txBody>
      </p:sp>
      <p:pic>
        <p:nvPicPr>
          <p:cNvPr id="23557" name="Picture 5" descr="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76700"/>
            <a:ext cx="2933700" cy="2314575"/>
          </a:xfrm>
          <a:prstGeom prst="rect">
            <a:avLst/>
          </a:prstGeom>
          <a:noFill/>
        </p:spPr>
      </p:pic>
      <p:pic>
        <p:nvPicPr>
          <p:cNvPr id="23558" name="Picture 6" descr="1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6FC"/>
              </a:clrFrom>
              <a:clrTo>
                <a:srgbClr val="FBF6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333375"/>
            <a:ext cx="1824038" cy="2520950"/>
          </a:xfrm>
          <a:prstGeom prst="rect">
            <a:avLst/>
          </a:prstGeom>
          <a:noFill/>
        </p:spPr>
      </p:pic>
      <p:pic>
        <p:nvPicPr>
          <p:cNvPr id="23559" name="Picture 7" descr="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3644900"/>
            <a:ext cx="2660650" cy="2554288"/>
          </a:xfrm>
          <a:prstGeom prst="rect">
            <a:avLst/>
          </a:prstGeom>
          <a:noFill/>
        </p:spPr>
      </p:pic>
      <p:pic>
        <p:nvPicPr>
          <p:cNvPr id="23560" name="Picture 8" descr="http://www.home-edu.ru/user/uatml/00000660/matem/matem1.files/image001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851275" y="2708275"/>
            <a:ext cx="1827213" cy="3398838"/>
          </a:xfrm>
          <a:prstGeom prst="rect">
            <a:avLst/>
          </a:prstGeom>
          <a:noFill/>
        </p:spPr>
      </p:pic>
      <p:pic>
        <p:nvPicPr>
          <p:cNvPr id="23561" name="Picture 9" descr="Image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5589588"/>
            <a:ext cx="22098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351838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4800" dirty="0">
                <a:solidFill>
                  <a:srgbClr val="FFFF00"/>
                </a:solidFill>
              </a:rPr>
              <a:t>I   V   Х    </a:t>
            </a:r>
            <a:r>
              <a:rPr lang="en-US" sz="4800" dirty="0">
                <a:solidFill>
                  <a:srgbClr val="FFFF00"/>
                </a:solidFill>
              </a:rPr>
              <a:t>L</a:t>
            </a:r>
            <a:r>
              <a:rPr lang="ru-RU" sz="4800" dirty="0">
                <a:solidFill>
                  <a:srgbClr val="FFFF00"/>
                </a:solidFill>
              </a:rPr>
              <a:t>    С     </a:t>
            </a:r>
            <a:r>
              <a:rPr lang="en-US" sz="4800" dirty="0">
                <a:solidFill>
                  <a:srgbClr val="FFFF00"/>
                </a:solidFill>
              </a:rPr>
              <a:t>D</a:t>
            </a:r>
            <a:r>
              <a:rPr lang="ru-RU" sz="4800" dirty="0">
                <a:solidFill>
                  <a:srgbClr val="FFFF00"/>
                </a:solidFill>
              </a:rPr>
              <a:t>       М</a:t>
            </a:r>
          </a:p>
          <a:p>
            <a:pPr>
              <a:lnSpc>
                <a:spcPct val="130000"/>
              </a:lnSpc>
            </a:pPr>
            <a:r>
              <a:rPr lang="ru-RU" sz="4800" dirty="0">
                <a:solidFill>
                  <a:srgbClr val="FFFF00"/>
                </a:solidFill>
              </a:rPr>
              <a:t>1  5   10   50  100  500   1000</a:t>
            </a:r>
          </a:p>
          <a:p>
            <a:pPr>
              <a:lnSpc>
                <a:spcPct val="130000"/>
              </a:lnSpc>
            </a:pPr>
            <a:endParaRPr lang="ru-RU" sz="48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ru-RU" sz="4800" b="1" dirty="0">
                <a:solidFill>
                  <a:srgbClr val="FF0000"/>
                </a:solidFill>
              </a:rPr>
              <a:t>Чему равно </a:t>
            </a:r>
          </a:p>
          <a:p>
            <a:pPr>
              <a:lnSpc>
                <a:spcPct val="130000"/>
              </a:lnSpc>
            </a:pPr>
            <a:r>
              <a:rPr lang="ru-RU" sz="4800" b="1" dirty="0">
                <a:solidFill>
                  <a:srgbClr val="FF0000"/>
                </a:solidFill>
              </a:rPr>
              <a:t>следующее число </a:t>
            </a:r>
            <a:r>
              <a:rPr lang="ru-RU" sz="4800" b="1" dirty="0">
                <a:solidFill>
                  <a:schemeClr val="bg1"/>
                </a:solidFill>
              </a:rPr>
              <a:t>МСМХС1Х</a:t>
            </a:r>
            <a:r>
              <a:rPr lang="ru-RU" sz="4800" b="1" dirty="0">
                <a:solidFill>
                  <a:srgbClr val="FF0000"/>
                </a:solidFill>
              </a:rPr>
              <a:t>?</a:t>
            </a:r>
            <a:r>
              <a:rPr lang="ru-RU" sz="4800" dirty="0"/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2867025"/>
          </a:xfrm>
        </p:spPr>
        <p:txBody>
          <a:bodyPr/>
          <a:lstStyle/>
          <a:p>
            <a:r>
              <a:rPr lang="ru-RU" b="1">
                <a:solidFill>
                  <a:schemeClr val="bg1"/>
                </a:solidFill>
              </a:rPr>
              <a:t>Какое минимальное основание должна иметь система счисления, если в ней можно записать числа: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3568" y="4725144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341          123             222              111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2649537"/>
          </a:xfrm>
        </p:spPr>
        <p:txBody>
          <a:bodyPr/>
          <a:lstStyle/>
          <a:p>
            <a:r>
              <a:rPr lang="ru-RU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Подведение</a:t>
            </a:r>
            <a:br>
              <a:rPr lang="ru-RU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итогов</a:t>
            </a:r>
          </a:p>
        </p:txBody>
      </p:sp>
      <p:pic>
        <p:nvPicPr>
          <p:cNvPr id="28676" name="Picture 4" descr="1[29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429000"/>
            <a:ext cx="2711450" cy="24923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b="1" dirty="0"/>
              <a:t>  </a:t>
            </a: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Разминка</a:t>
            </a:r>
            <a:r>
              <a:rPr lang="ru-RU" dirty="0"/>
              <a:t> </a:t>
            </a:r>
          </a:p>
        </p:txBody>
      </p:sp>
      <p:pic>
        <p:nvPicPr>
          <p:cNvPr id="25604" name="Picture 4" descr="J01781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221163"/>
            <a:ext cx="1643062" cy="16573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91513" cy="2290266"/>
          </a:xfrm>
        </p:spPr>
        <p:txBody>
          <a:bodyPr/>
          <a:lstStyle/>
          <a:p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 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«Умники и умницы»</a:t>
            </a:r>
          </a:p>
        </p:txBody>
      </p:sp>
      <p:pic>
        <p:nvPicPr>
          <p:cNvPr id="26628" name="Picture 4" descr="одарен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2160588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99592" y="980728"/>
            <a:ext cx="792080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bg1"/>
                </a:solidFill>
              </a:rPr>
              <a:t>Адрес — это: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1. Порядковый номер байта ОП.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2. Порядковый номер элемента программы.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3. Часть письма в 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электронной почте.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1600" y="620688"/>
            <a:ext cx="8172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bg1"/>
                </a:solidFill>
              </a:rPr>
              <a:t>Вирус — это:</a:t>
            </a:r>
            <a:endParaRPr lang="ru-RU" sz="36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/>
              <a:t>1. Ошибка в программе.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2. Возбудитель инфекционного заболевания.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3. Программа, обладающая способностью к самовоспроизведению.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15616" y="1196975"/>
            <a:ext cx="802838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u="sng" dirty="0">
                <a:solidFill>
                  <a:schemeClr val="bg1"/>
                </a:solidFill>
              </a:rPr>
              <a:t>Диск — это:</a:t>
            </a:r>
            <a:endParaRPr lang="ru-RU" sz="48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/>
              <a:t>1. Носитель информации.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2. Геометрическая фигура.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3. Спортивный снаряд.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99" y="476250"/>
            <a:ext cx="792157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u="sng" dirty="0">
                <a:solidFill>
                  <a:schemeClr val="bg1"/>
                </a:solidFill>
              </a:rPr>
              <a:t>Сеть — это:</a:t>
            </a:r>
            <a:endParaRPr lang="ru-RU" sz="48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/>
              <a:t>1. Совокупность строк и столбцов в таблице.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2. Рыболовная снасть.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3. Несколько соединенных между собой ПК.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99592" y="333375"/>
            <a:ext cx="7849121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u="sng" dirty="0">
                <a:solidFill>
                  <a:schemeClr val="bg1"/>
                </a:solidFill>
              </a:rPr>
              <a:t>Драйвер — это:</a:t>
            </a:r>
            <a:endParaRPr lang="ru-RU" sz="48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/>
              <a:t>1. Водитель автомобиля.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2. Переводчик программы на машинный язык.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3. Программа для обслуживания периферийного устройства.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Конкурс </a:t>
            </a:r>
            <a:b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«Пойми меня»</a:t>
            </a:r>
            <a:endParaRPr lang="ru-RU" sz="6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225</Words>
  <Application>Microsoft Office PowerPoint</Application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Урок - ирга</vt:lpstr>
      <vt:lpstr>  Разминка </vt:lpstr>
      <vt:lpstr>Конкурс  «Умники и умницы»</vt:lpstr>
      <vt:lpstr>Слайд 4</vt:lpstr>
      <vt:lpstr>Слайд 5</vt:lpstr>
      <vt:lpstr>Слайд 6</vt:lpstr>
      <vt:lpstr>Слайд 7</vt:lpstr>
      <vt:lpstr>Слайд 8</vt:lpstr>
      <vt:lpstr>Слайд 9</vt:lpstr>
      <vt:lpstr>«На ошибках учатся»:</vt:lpstr>
      <vt:lpstr>«Возмутитель спокойствия»:</vt:lpstr>
      <vt:lpstr> «Как белка в колесе»:</vt:lpstr>
      <vt:lpstr>  Конкурс  «Пойми меня»</vt:lpstr>
      <vt:lpstr>Конкурс «Чей процессор работает быстрей»</vt:lpstr>
      <vt:lpstr>Конкурс «Шифровальщиков» </vt:lpstr>
      <vt:lpstr>Конкурс «Знатоки систем счисления»</vt:lpstr>
      <vt:lpstr>Слайд 17</vt:lpstr>
      <vt:lpstr>Какое минимальное основание должна иметь система счисления, если в ней можно записать числа:</vt:lpstr>
      <vt:lpstr>Подведение  итогов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2007-12-23T07:10:23Z</dcterms:created>
  <dcterms:modified xsi:type="dcterms:W3CDTF">2013-11-05T07:28:56Z</dcterms:modified>
</cp:coreProperties>
</file>