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57" r:id="rId4"/>
    <p:sldId id="258" r:id="rId5"/>
    <p:sldId id="259" r:id="rId6"/>
    <p:sldId id="264" r:id="rId7"/>
    <p:sldId id="269" r:id="rId8"/>
    <p:sldId id="265" r:id="rId9"/>
    <p:sldId id="266" r:id="rId10"/>
    <p:sldId id="267" r:id="rId11"/>
    <p:sldId id="278" r:id="rId12"/>
    <p:sldId id="261" r:id="rId13"/>
    <p:sldId id="271" r:id="rId14"/>
    <p:sldId id="260" r:id="rId15"/>
    <p:sldId id="270" r:id="rId16"/>
    <p:sldId id="272" r:id="rId17"/>
    <p:sldId id="275" r:id="rId18"/>
    <p:sldId id="276" r:id="rId19"/>
    <p:sldId id="277" r:id="rId20"/>
    <p:sldId id="273" r:id="rId21"/>
    <p:sldId id="26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66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4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6" name="Group 159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9" name="Group 160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pic>
          <p:nvPicPr>
            <p:cNvPr id="7" name="Picture 158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298361-4529-4FE0-BD7D-727C58A545E7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E64AF0E-37B7-44C9-945F-5EC8FD101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98361-4529-4FE0-BD7D-727C58A545E7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4AF0E-37B7-44C9-945F-5EC8FD101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98361-4529-4FE0-BD7D-727C58A545E7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4AF0E-37B7-44C9-945F-5EC8FD101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46063" y="930275"/>
            <a:ext cx="8212137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98361-4529-4FE0-BD7D-727C58A545E7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4AF0E-37B7-44C9-945F-5EC8FD101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147888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281488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98361-4529-4FE0-BD7D-727C58A545E7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4AF0E-37B7-44C9-945F-5EC8FD101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98361-4529-4FE0-BD7D-727C58A545E7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4AF0E-37B7-44C9-945F-5EC8FD101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98361-4529-4FE0-BD7D-727C58A545E7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4AF0E-37B7-44C9-945F-5EC8FD101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98361-4529-4FE0-BD7D-727C58A545E7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4AF0E-37B7-44C9-945F-5EC8FD101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98361-4529-4FE0-BD7D-727C58A545E7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4AF0E-37B7-44C9-945F-5EC8FD101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98361-4529-4FE0-BD7D-727C58A545E7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4AF0E-37B7-44C9-945F-5EC8FD101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98361-4529-4FE0-BD7D-727C58A545E7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4AF0E-37B7-44C9-945F-5EC8FD101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98361-4529-4FE0-BD7D-727C58A545E7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4AF0E-37B7-44C9-945F-5EC8FD101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98361-4529-4FE0-BD7D-727C58A545E7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4AF0E-37B7-44C9-945F-5EC8FD101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98361-4529-4FE0-BD7D-727C58A545E7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4AF0E-37B7-44C9-945F-5EC8FD101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98361-4529-4FE0-BD7D-727C58A545E7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4AF0E-37B7-44C9-945F-5EC8FD101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E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j-lt"/>
              </a:defRPr>
            </a:lvl1pPr>
          </a:lstStyle>
          <a:p>
            <a:fld id="{37298361-4529-4FE0-BD7D-727C58A545E7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FE64AF0E-37B7-44C9-945F-5EC8FD10138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3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5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grpSp>
            <p:nvGrpSpPr>
              <p:cNvPr id="7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8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pic>
          <p:nvPicPr>
            <p:cNvPr id="1033" name="Picture 161" descr="earth"/>
            <p:cNvPicPr>
              <a:picLocks noChangeAspect="1" noChangeArrowheads="1"/>
            </p:cNvPicPr>
            <p:nvPr userDrawn="1"/>
          </p:nvPicPr>
          <p:blipFill>
            <a:blip r:embed="rId17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9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Атмосферное давление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5013176"/>
            <a:ext cx="4536504" cy="1440160"/>
          </a:xfrm>
        </p:spPr>
        <p:txBody>
          <a:bodyPr/>
          <a:lstStyle/>
          <a:p>
            <a:pPr algn="r"/>
            <a:r>
              <a:rPr lang="ru-RU" sz="2000" dirty="0" smtClean="0">
                <a:latin typeface="+mj-lt"/>
              </a:rPr>
              <a:t>Автор: </a:t>
            </a:r>
            <a:r>
              <a:rPr lang="ru-RU" sz="2000" dirty="0" err="1" smtClean="0">
                <a:latin typeface="+mj-lt"/>
              </a:rPr>
              <a:t>Пасечко</a:t>
            </a:r>
            <a:r>
              <a:rPr lang="ru-RU" sz="2000" dirty="0" smtClean="0">
                <a:latin typeface="+mj-lt"/>
              </a:rPr>
              <a:t> Людмила Григорьевна</a:t>
            </a:r>
          </a:p>
          <a:p>
            <a:pPr algn="r"/>
            <a:r>
              <a:rPr lang="ru-RU" sz="2000" dirty="0" smtClean="0">
                <a:latin typeface="+mj-lt"/>
              </a:rPr>
              <a:t>учитель географии</a:t>
            </a:r>
            <a:endParaRPr lang="ru-RU" sz="20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0"/>
            <a:ext cx="7308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</a:rPr>
              <a:t>Муниципальное казенное общеобразовательное учреждение Березовская основная общеобразовательная школа </a:t>
            </a:r>
            <a:r>
              <a:rPr lang="ru-RU" sz="2000" dirty="0" err="1" smtClean="0">
                <a:latin typeface="+mj-lt"/>
              </a:rPr>
              <a:t>Купинского</a:t>
            </a:r>
            <a:r>
              <a:rPr lang="ru-RU" sz="2000" dirty="0" smtClean="0">
                <a:latin typeface="+mj-lt"/>
              </a:rPr>
              <a:t> района Новосибирской области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764704"/>
            <a:ext cx="6840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1644 году ученик Галилея </a:t>
            </a:r>
            <a:r>
              <a:rPr lang="ru-RU" sz="2000" dirty="0" err="1" smtClean="0"/>
              <a:t>Эванджелиста</a:t>
            </a:r>
            <a:r>
              <a:rPr lang="ru-RU" sz="2000" dirty="0" smtClean="0"/>
              <a:t> </a:t>
            </a:r>
            <a:r>
              <a:rPr lang="ru-RU" sz="2000" dirty="0" err="1" smtClean="0"/>
              <a:t>Торричели</a:t>
            </a:r>
            <a:r>
              <a:rPr lang="ru-RU" sz="2000" dirty="0" smtClean="0"/>
              <a:t> поставил свой знаменитый опыт с ртутной трубкой.  Столбик ртути в трубке  уравновешивается весом столба воздуха. Если атмосферное давление уменьшается, то уровень в трубке опускается.  Так в первые  измерили величину атмосферного давления (мм </a:t>
            </a:r>
            <a:r>
              <a:rPr lang="ru-RU" sz="2000" dirty="0" err="1" smtClean="0"/>
              <a:t>рт</a:t>
            </a:r>
            <a:r>
              <a:rPr lang="ru-RU" sz="2000" dirty="0" smtClean="0"/>
              <a:t>. ст.).</a:t>
            </a:r>
            <a:endParaRPr lang="ru-RU" sz="2000" dirty="0"/>
          </a:p>
        </p:txBody>
      </p:sp>
      <p:pic>
        <p:nvPicPr>
          <p:cNvPr id="27652" name="Picture 4" descr="Торричелл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60323" cy="2465512"/>
          </a:xfrm>
          <a:prstGeom prst="rect">
            <a:avLst/>
          </a:prstGeom>
          <a:noFill/>
        </p:spPr>
      </p:pic>
      <p:pic>
        <p:nvPicPr>
          <p:cNvPr id="27654" name="Picture 6" descr="Измерение атмосферного давления - Атмосферное давление - Фото по физик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068960"/>
            <a:ext cx="806489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30275"/>
            <a:ext cx="8964488" cy="1143000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b="1" u="sng" dirty="0" smtClean="0">
                <a:solidFill>
                  <a:schemeClr val="tx1"/>
                </a:solidFill>
              </a:rPr>
              <a:t>Нормальным </a:t>
            </a:r>
            <a:r>
              <a:rPr lang="ru-RU" sz="2800" b="1" dirty="0" smtClean="0">
                <a:solidFill>
                  <a:schemeClr val="tx1"/>
                </a:solidFill>
              </a:rPr>
              <a:t>считается атмосферное давление на уровне моря на параллели  45</a:t>
            </a:r>
            <a:r>
              <a:rPr lang="ru-RU" sz="2800" b="1" dirty="0" smtClean="0">
                <a:solidFill>
                  <a:schemeClr val="tx1"/>
                </a:solidFill>
                <a:latin typeface="Calibri"/>
              </a:rPr>
              <a:t>⁰ при </a:t>
            </a:r>
            <a:r>
              <a:rPr lang="en-US" sz="2800" b="1" dirty="0" smtClean="0">
                <a:solidFill>
                  <a:schemeClr val="tx1"/>
                </a:solidFill>
                <a:latin typeface="Calibri"/>
              </a:rPr>
              <a:t>t</a:t>
            </a:r>
            <a:r>
              <a:rPr lang="ru-RU" sz="2800" b="1" dirty="0" smtClean="0">
                <a:solidFill>
                  <a:schemeClr val="tx1"/>
                </a:solidFill>
                <a:latin typeface="Calibri"/>
              </a:rPr>
              <a:t> 0⁰С -   760 мм </a:t>
            </a:r>
            <a:r>
              <a:rPr lang="ru-RU" sz="2800" b="1" dirty="0" err="1" smtClean="0">
                <a:solidFill>
                  <a:schemeClr val="tx1"/>
                </a:solidFill>
                <a:latin typeface="Calibri"/>
              </a:rPr>
              <a:t>рт</a:t>
            </a:r>
            <a:r>
              <a:rPr lang="ru-RU" sz="2800" b="1" dirty="0" smtClean="0">
                <a:solidFill>
                  <a:schemeClr val="tx1"/>
                </a:solidFill>
                <a:latin typeface="Calibri"/>
              </a:rPr>
              <a:t>. ст.</a:t>
            </a:r>
            <a:br>
              <a:rPr lang="ru-RU" sz="2800" b="1" dirty="0" smtClean="0">
                <a:solidFill>
                  <a:schemeClr val="tx1"/>
                </a:solidFill>
                <a:latin typeface="Calibri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636912"/>
            <a:ext cx="8280920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/>
                </a:solidFill>
                <a:latin typeface="+mj-lt"/>
              </a:rPr>
              <a:t>Для каждой местности характерно свое нормальное атмосферное давление: в горах в зависимости от высоты  - ниже.</a:t>
            </a:r>
          </a:p>
          <a:p>
            <a:pPr algn="ctr"/>
            <a:r>
              <a:rPr lang="ru-RU" sz="2800" b="1" dirty="0" smtClean="0">
                <a:solidFill>
                  <a:schemeClr val="accent4"/>
                </a:solidFill>
                <a:latin typeface="+mj-lt"/>
              </a:rPr>
              <a:t> Для Москвы среднегодовая  норма</a:t>
            </a:r>
          </a:p>
          <a:p>
            <a:pPr algn="ctr"/>
            <a:r>
              <a:rPr lang="ru-RU" sz="2800" b="1" dirty="0" smtClean="0">
                <a:solidFill>
                  <a:schemeClr val="accent4"/>
                </a:solidFill>
                <a:latin typeface="+mj-lt"/>
              </a:rPr>
              <a:t> около 748 мм </a:t>
            </a:r>
            <a:r>
              <a:rPr lang="ru-RU" sz="2800" b="1" dirty="0" err="1" smtClean="0">
                <a:solidFill>
                  <a:schemeClr val="accent4"/>
                </a:solidFill>
                <a:latin typeface="+mj-lt"/>
              </a:rPr>
              <a:t>рт</a:t>
            </a:r>
            <a:r>
              <a:rPr lang="ru-RU" sz="2800" b="1" dirty="0" smtClean="0">
                <a:solidFill>
                  <a:schemeClr val="accent4"/>
                </a:solidFill>
                <a:latin typeface="+mj-lt"/>
              </a:rPr>
              <a:t>. ст.</a:t>
            </a:r>
            <a:endParaRPr lang="ru-RU" sz="2800" b="1" dirty="0">
              <a:solidFill>
                <a:schemeClr val="accent4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8718426" cy="1143000"/>
          </a:xfrm>
        </p:spPr>
        <p:txBody>
          <a:bodyPr/>
          <a:lstStyle/>
          <a:p>
            <a:pPr algn="ctr"/>
            <a:r>
              <a:rPr lang="ru-RU" sz="3600" dirty="0" smtClean="0"/>
              <a:t>Измерение атмосферного давления</a:t>
            </a:r>
            <a:endParaRPr lang="ru-RU" sz="3600" dirty="0"/>
          </a:p>
        </p:txBody>
      </p:sp>
      <p:sp>
        <p:nvSpPr>
          <p:cNvPr id="21506" name="AutoShape 2" descr="ФИЗИКА В РИСУНКАХ &quot;Барометр-анероид&quot; - ФИЗИКА В РИСУНКАХ - ФИЗИКА - ШКОЛЬНЫЕ ДИСЦИПЛИНЫ В ТАБЛИЦАХ - ЗА ПАРТО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ФИЗИКА В РИСУНКАХ &quot;Барометр-анероид&quot; - ФИЗИКА В РИСУНКАХ - ФИЗИКА - ШКОЛЬНЫЕ ДИСЦИПЛИНЫ В ТАБЛИЦАХ - ЗА ПАРТО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ФИЗИКА В РИСУНКАХ &quot;Барометр-анероид&quot; - ФИЗИКА В РИСУНКАХ - ФИЗИКА - ШКОЛЬНЫЕ ДИСЦИПЛИНЫ В ТАБЛИЦАХ - ЗА ПАРТО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2" name="Picture 8" descr="ФИЗИКА В РИСУНКАХ &quot;Барометр-анероид&quot; - ФИЗИКА В РИСУНКАХ - ФИЗИКА - ШКОЛЬНЫЕ ДИСЦИПЛИНЫ В ТАБЛИЦАХ - ЗА ПАРТ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92896"/>
            <a:ext cx="4320480" cy="360879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9552" y="616530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Барометр - Анероид (без жидкостный)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1844825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Атмосферное давление измеряют  с помощью барометров –ртутный и анероид.</a:t>
            </a:r>
            <a:endParaRPr lang="ru-RU" dirty="0"/>
          </a:p>
        </p:txBody>
      </p:sp>
      <p:pic>
        <p:nvPicPr>
          <p:cNvPr id="2050" name="Picture 2" descr="Купить Метеостанция М-32 в Москв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564904"/>
            <a:ext cx="3203848" cy="345638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724128" y="60932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Ртутный барометр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БТК - Коллеция российских мульт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5436096" cy="5400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96136" y="1052736"/>
            <a:ext cx="30243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конце 17 века  английский ученый Р. Гук предложил на шкале барометра рядом с обозначением  низкого и высокого давления писать «</a:t>
            </a:r>
            <a:r>
              <a:rPr lang="ru-RU" sz="2400" b="1" i="1" dirty="0" smtClean="0"/>
              <a:t>шторм</a:t>
            </a:r>
            <a:r>
              <a:rPr lang="ru-RU" sz="2400" dirty="0" smtClean="0"/>
              <a:t>», «</a:t>
            </a:r>
            <a:r>
              <a:rPr lang="ru-RU" sz="2400" b="1" i="1" dirty="0" smtClean="0"/>
              <a:t>сухо</a:t>
            </a:r>
            <a:r>
              <a:rPr lang="ru-RU" sz="2400" dirty="0" smtClean="0"/>
              <a:t>», «</a:t>
            </a:r>
            <a:r>
              <a:rPr lang="ru-RU" sz="2400" b="1" i="1" dirty="0" smtClean="0"/>
              <a:t>переменно</a:t>
            </a:r>
            <a:r>
              <a:rPr lang="ru-RU" sz="2400" dirty="0" smtClean="0"/>
              <a:t>», «</a:t>
            </a:r>
            <a:r>
              <a:rPr lang="ru-RU" sz="2400" b="1" i="1" dirty="0" smtClean="0"/>
              <a:t>к осадкам</a:t>
            </a:r>
            <a:r>
              <a:rPr lang="ru-RU" sz="2400" dirty="0" smtClean="0"/>
              <a:t>».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930275"/>
            <a:ext cx="8430393" cy="1143000"/>
          </a:xfrm>
        </p:spPr>
        <p:txBody>
          <a:bodyPr/>
          <a:lstStyle/>
          <a:p>
            <a:r>
              <a:rPr lang="ru-RU" sz="2800" dirty="0" smtClean="0"/>
              <a:t>Атмосферное давление «Повысилось», «Понизилось».</a:t>
            </a:r>
            <a:endParaRPr lang="ru-RU" sz="2800" dirty="0"/>
          </a:p>
        </p:txBody>
      </p:sp>
      <p:pic>
        <p:nvPicPr>
          <p:cNvPr id="20482" name="Picture 2" descr="C:\Users\и\Pictures\Мои сканированные изображения\сканирование0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7992888" cy="29523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5229200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Различия  в атмосферном давлении вызваны различиями в плотности воздуха. Чем воздух плотнее, тем он тяжелее и, следовательно, атмосферное давление в нем больше. </a:t>
            </a:r>
          </a:p>
          <a:p>
            <a:pPr algn="ctr"/>
            <a:r>
              <a:rPr lang="ru-RU" b="1" dirty="0" smtClean="0"/>
              <a:t>При подъеме на 10, 5 м давление падает на 1 мм </a:t>
            </a:r>
            <a:r>
              <a:rPr lang="ru-RU" b="1" dirty="0" err="1" smtClean="0"/>
              <a:t>рт</a:t>
            </a:r>
            <a:r>
              <a:rPr lang="ru-RU" b="1" dirty="0" smtClean="0"/>
              <a:t>. ст.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930275"/>
            <a:ext cx="8646417" cy="1143000"/>
          </a:xfrm>
        </p:spPr>
        <p:txBody>
          <a:bodyPr/>
          <a:lstStyle/>
          <a:p>
            <a:r>
              <a:rPr lang="ru-RU" sz="2800" dirty="0" smtClean="0"/>
              <a:t>Атмосферное давление «Повысилось», «Понизилось».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916832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+mj-lt"/>
              </a:rPr>
              <a:t>Атмосферное давление меняется от температуры воздуха.</a:t>
            </a:r>
          </a:p>
          <a:p>
            <a:pPr algn="ctr"/>
            <a:r>
              <a:rPr lang="ru-RU" sz="2800" dirty="0" smtClean="0">
                <a:latin typeface="+mj-lt"/>
              </a:rPr>
              <a:t>Теплый воздух легче, чем холодный.</a:t>
            </a:r>
          </a:p>
          <a:p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005064"/>
            <a:ext cx="792088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Давление теплого воздуха на земную поверхность меньше холодного.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1224136"/>
          </a:xfrm>
        </p:spPr>
        <p:txBody>
          <a:bodyPr/>
          <a:lstStyle/>
          <a:p>
            <a:pPr algn="ctr"/>
            <a:r>
              <a:rPr lang="ru-RU" dirty="0" smtClean="0"/>
              <a:t>Решаем задачу</a:t>
            </a:r>
            <a:endParaRPr lang="ru-RU" dirty="0"/>
          </a:p>
        </p:txBody>
      </p:sp>
      <p:pic>
        <p:nvPicPr>
          <p:cNvPr id="33795" name="Picture 3" descr="C:\Users\и\Pictures\Мои сканированные изображения\сканирование0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27882"/>
            <a:ext cx="7272808" cy="485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задачу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204864"/>
            <a:ext cx="51125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Определи атмосферное давление на вершине горы, если давление у ее подножья равно 740 мм, а высота горы – 3150 м.</a:t>
            </a:r>
            <a:endParaRPr lang="ru-RU" sz="2800" dirty="0"/>
          </a:p>
        </p:txBody>
      </p:sp>
      <p:pic>
        <p:nvPicPr>
          <p:cNvPr id="1026" name="Picture 2" descr="http://im3-tub-ru.yandex.net/i?id=d22f12332362fac51335873818478964-19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484784"/>
            <a:ext cx="2466975" cy="4176464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 bwMode="auto">
          <a:xfrm>
            <a:off x="7236296" y="2060848"/>
            <a:ext cx="0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156176" y="5157192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740 мм. </a:t>
            </a:r>
            <a:r>
              <a:rPr lang="ru-RU" sz="2000" b="1" dirty="0" err="1" smtClean="0">
                <a:solidFill>
                  <a:srgbClr val="FF0000"/>
                </a:solidFill>
              </a:rPr>
              <a:t>рт</a:t>
            </a:r>
            <a:r>
              <a:rPr lang="ru-RU" sz="2000" b="1" dirty="0" smtClean="0">
                <a:solidFill>
                  <a:srgbClr val="FF0000"/>
                </a:solidFill>
              </a:rPr>
              <a:t>. ст.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задачу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060848"/>
            <a:ext cx="46085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 барометр у подножия холма показывает давление 750 мм. </a:t>
            </a:r>
            <a:r>
              <a:rPr lang="ru-RU" sz="2800" dirty="0" err="1" smtClean="0"/>
              <a:t>рт</a:t>
            </a:r>
            <a:r>
              <a:rPr lang="ru-RU" sz="2800" dirty="0" smtClean="0"/>
              <a:t>. ст., а на вершине  - 761 мм. </a:t>
            </a:r>
            <a:r>
              <a:rPr lang="ru-RU" sz="2800" dirty="0" err="1" smtClean="0"/>
              <a:t>рт</a:t>
            </a:r>
            <a:r>
              <a:rPr lang="ru-RU" sz="2800" dirty="0" smtClean="0"/>
              <a:t>. ст. , то какова высота холма?</a:t>
            </a:r>
            <a:endParaRPr lang="ru-RU" sz="2800" dirty="0"/>
          </a:p>
        </p:txBody>
      </p:sp>
      <p:pic>
        <p:nvPicPr>
          <p:cNvPr id="36868" name="Picture 4" descr="http://im2-tub-ru.yandex.net/i?id=e8c48aad5c9839b4cdd761647d39111c-104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004048" y="1628800"/>
            <a:ext cx="3537927" cy="3645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задачу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276872"/>
            <a:ext cx="46085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Альпинист поднимается на гору, высота которой  5100 м. У подножия горы давление было 720 мм </a:t>
            </a:r>
            <a:r>
              <a:rPr lang="ru-RU" sz="2800" dirty="0" err="1" smtClean="0"/>
              <a:t>рт</a:t>
            </a:r>
            <a:r>
              <a:rPr lang="ru-RU" sz="2800" dirty="0" smtClean="0"/>
              <a:t>. ст. Изменится ли давление на вершине?  Свой ответ объясните.</a:t>
            </a:r>
            <a:endParaRPr lang="ru-RU" sz="2800" dirty="0"/>
          </a:p>
        </p:txBody>
      </p:sp>
      <p:pic>
        <p:nvPicPr>
          <p:cNvPr id="37892" name="Picture 4" descr="http://im0-tub-ru.yandex.net/i?id=045ad696f245b006e93a67c58adfc033-6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556792"/>
            <a:ext cx="3744416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6062" y="930274"/>
            <a:ext cx="8646417" cy="2066677"/>
          </a:xfrm>
        </p:spPr>
        <p:txBody>
          <a:bodyPr/>
          <a:lstStyle/>
          <a:p>
            <a:pPr algn="ctr"/>
            <a:r>
              <a:rPr lang="ru-RU" dirty="0" smtClean="0"/>
              <a:t>Тип урока -</a:t>
            </a:r>
            <a:br>
              <a:rPr lang="ru-RU" dirty="0" smtClean="0"/>
            </a:br>
            <a:r>
              <a:rPr lang="ru-RU" dirty="0" smtClean="0"/>
              <a:t>урок изучения нового материала.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930274"/>
            <a:ext cx="7926337" cy="192266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Домашнее задание: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§38, вопросы в конце §.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ресурсы: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060848"/>
            <a:ext cx="85324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Учебник. Начальный курс географии. 6 класс. Т.П. Герасимова.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Рабочая тетрадь. Атмосфера. Естествознание.</a:t>
            </a:r>
          </a:p>
          <a:p>
            <a:pPr marL="342900" indent="-342900">
              <a:buAutoNum type="arabicPeriod"/>
            </a:pPr>
            <a:r>
              <a:rPr lang="ru-RU" sz="2800" dirty="0" err="1" smtClean="0"/>
              <a:t>Ладилова</a:t>
            </a:r>
            <a:r>
              <a:rPr lang="ru-RU" sz="2800" dirty="0" smtClean="0"/>
              <a:t> Н.Н. Дидактические материалы по  физическая географии: 6 </a:t>
            </a:r>
            <a:r>
              <a:rPr lang="ru-RU" sz="2800" dirty="0" err="1" smtClean="0"/>
              <a:t>кл</a:t>
            </a:r>
            <a:r>
              <a:rPr lang="ru-RU" sz="2800" dirty="0" smtClean="0"/>
              <a:t>. М.: Просвещение.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Виртуальные лаборатории. </a:t>
            </a:r>
            <a:r>
              <a:rPr lang="en-US" sz="2800" dirty="0" smtClean="0"/>
              <a:t>somit.ru</a:t>
            </a:r>
            <a:r>
              <a:rPr lang="ru-RU" sz="2800" dirty="0" smtClean="0"/>
              <a:t> и др.</a:t>
            </a:r>
          </a:p>
          <a:p>
            <a:pPr marL="342900" indent="-342900"/>
            <a:r>
              <a:rPr lang="ru-RU" sz="2800" dirty="0" smtClean="0"/>
              <a:t>интернет ресурсы.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30274"/>
            <a:ext cx="8574409" cy="523503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Цель: формирование знаний о давлении, причинах, влияющих на его изменение с высотой.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Задачи:</a:t>
            </a:r>
            <a:r>
              <a:rPr lang="ru-RU" sz="2000" i="0" dirty="0" smtClean="0">
                <a:solidFill>
                  <a:schemeClr val="tx1"/>
                </a:solidFill>
              </a:rPr>
              <a:t/>
            </a:r>
            <a:br>
              <a:rPr lang="ru-RU" sz="2000" i="0" dirty="0" smtClean="0">
                <a:solidFill>
                  <a:schemeClr val="tx1"/>
                </a:solidFill>
              </a:rPr>
            </a:br>
            <a:r>
              <a:rPr lang="ru-RU" sz="2000" i="0" dirty="0" smtClean="0">
                <a:solidFill>
                  <a:schemeClr val="tx1"/>
                </a:solidFill>
              </a:rPr>
              <a:t>– </a:t>
            </a:r>
            <a:r>
              <a:rPr lang="ru-RU" sz="2000" b="1" dirty="0" smtClean="0">
                <a:solidFill>
                  <a:schemeClr val="tx1"/>
                </a:solidFill>
              </a:rPr>
              <a:t>образовательные:</a:t>
            </a:r>
            <a:r>
              <a:rPr lang="ru-RU" sz="2000" i="0" dirty="0" smtClean="0">
                <a:solidFill>
                  <a:schemeClr val="tx1"/>
                </a:solidFill>
              </a:rPr>
              <a:t>  сформировать понятия об атмосферном давлении; рассмотреть причины, создающие атмосферное давление. </a:t>
            </a:r>
            <a:br>
              <a:rPr lang="ru-RU" sz="2000" i="0" dirty="0" smtClean="0">
                <a:solidFill>
                  <a:schemeClr val="tx1"/>
                </a:solidFill>
              </a:rPr>
            </a:br>
            <a:r>
              <a:rPr lang="ru-RU" sz="2000" i="0" dirty="0" smtClean="0">
                <a:solidFill>
                  <a:schemeClr val="tx1"/>
                </a:solidFill>
              </a:rPr>
              <a:t>– </a:t>
            </a:r>
            <a:r>
              <a:rPr lang="ru-RU" sz="2000" b="1" dirty="0" smtClean="0">
                <a:solidFill>
                  <a:schemeClr val="tx1"/>
                </a:solidFill>
              </a:rPr>
              <a:t>развивающие:</a:t>
            </a:r>
            <a:r>
              <a:rPr lang="ru-RU" sz="2000" i="0" dirty="0" smtClean="0">
                <a:solidFill>
                  <a:schemeClr val="tx1"/>
                </a:solidFill>
              </a:rPr>
              <a:t> развивать умение анализировать предлагаемую информацию. </a:t>
            </a:r>
            <a:br>
              <a:rPr lang="ru-RU" sz="2000" i="0" dirty="0" smtClean="0">
                <a:solidFill>
                  <a:schemeClr val="tx1"/>
                </a:solidFill>
              </a:rPr>
            </a:br>
            <a:r>
              <a:rPr lang="ru-RU" sz="2000" i="0" dirty="0" smtClean="0">
                <a:solidFill>
                  <a:schemeClr val="tx1"/>
                </a:solidFill>
              </a:rPr>
              <a:t>-</a:t>
            </a:r>
            <a:r>
              <a:rPr lang="ru-RU" sz="2000" b="1" dirty="0" smtClean="0">
                <a:solidFill>
                  <a:schemeClr val="tx1"/>
                </a:solidFill>
              </a:rPr>
              <a:t>воспитывающие:  </a:t>
            </a:r>
            <a:r>
              <a:rPr lang="ru-RU" sz="2000" i="0" dirty="0" smtClean="0">
                <a:solidFill>
                  <a:schemeClr val="tx1"/>
                </a:solidFill>
              </a:rPr>
              <a:t>повышать активность учащихся раскрывать их возможности.</a:t>
            </a:r>
            <a:br>
              <a:rPr lang="ru-RU" sz="2000" i="0" dirty="0" smtClean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30275"/>
            <a:ext cx="9143999" cy="698525"/>
          </a:xfrm>
        </p:spPr>
        <p:txBody>
          <a:bodyPr/>
          <a:lstStyle/>
          <a:p>
            <a:pPr algn="ctr"/>
            <a:r>
              <a:rPr lang="ru-RU" sz="2800" dirty="0" smtClean="0"/>
              <a:t>Воздух как и все тела природы, имеют массу.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191683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1612 году Г. Галилей впервые доказал, что воздух имеет массу.</a:t>
            </a:r>
            <a:endParaRPr lang="ru-RU" dirty="0"/>
          </a:p>
        </p:txBody>
      </p:sp>
      <p:pic>
        <p:nvPicPr>
          <p:cNvPr id="1026" name="Picture 2" descr="ДИНАМИКА МАТЕРИАЛЬНОЙ ТОЧКИ И СИСТЕМЫ МАТЕРИАЛЬНЫХ ТОЧЕ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2343150" cy="3448051"/>
          </a:xfrm>
          <a:prstGeom prst="rect">
            <a:avLst/>
          </a:prstGeom>
          <a:noFill/>
        </p:spPr>
      </p:pic>
      <p:pic>
        <p:nvPicPr>
          <p:cNvPr id="1027" name="Picture 3" descr="C:\Users\и\Pictures\Мои сканированные изображения\сканирование00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780928"/>
            <a:ext cx="4680520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930275"/>
            <a:ext cx="8897937" cy="1143000"/>
          </a:xfrm>
        </p:spPr>
        <p:txBody>
          <a:bodyPr/>
          <a:lstStyle/>
          <a:p>
            <a:pPr algn="ctr"/>
            <a:r>
              <a:rPr lang="ru-RU" dirty="0" smtClean="0"/>
              <a:t>Атмосферное давление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916832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Столб воздуха от самой верхней границы атмосферы до земной поверхности давит на 1см² с силой 1,033 кг.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3848" y="3645024"/>
            <a:ext cx="56886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Атмосферное давление – это сила, с которой воздух давит на земную поверхность и все находящиеся на ней предметы. </a:t>
            </a:r>
            <a:endParaRPr lang="ru-RU" sz="2800" dirty="0"/>
          </a:p>
        </p:txBody>
      </p:sp>
      <p:sp>
        <p:nvSpPr>
          <p:cNvPr id="5" name="Стрелка вниз 4"/>
          <p:cNvSpPr/>
          <p:nvPr/>
        </p:nvSpPr>
        <p:spPr bwMode="auto">
          <a:xfrm>
            <a:off x="1187624" y="2852936"/>
            <a:ext cx="1728192" cy="2952328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chemeClr val="tx1"/>
              </a:solidFill>
              <a:latin typeface="Tahoma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chemeClr val="tx1"/>
              </a:solidFill>
              <a:latin typeface="Tahoma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1,033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tx1"/>
                </a:solidFill>
                <a:latin typeface="Tahoma" charset="0"/>
              </a:rPr>
              <a:t>кг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>
            <a:off x="395536" y="2852936"/>
            <a:ext cx="828092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635896" y="256490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Верхняя граница атмосферы</a:t>
            </a:r>
            <a:endParaRPr lang="ru-RU" b="1" dirty="0"/>
          </a:p>
        </p:txBody>
      </p:sp>
      <p:sp>
        <p:nvSpPr>
          <p:cNvPr id="13" name="Блок-схема: данные 12"/>
          <p:cNvSpPr/>
          <p:nvPr/>
        </p:nvSpPr>
        <p:spPr bwMode="auto">
          <a:xfrm>
            <a:off x="1187624" y="5877272"/>
            <a:ext cx="1584176" cy="432048"/>
          </a:xfrm>
          <a:prstGeom prst="flowChartInputOutp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ahoma" charset="0"/>
              </a:rPr>
              <a:t>1 см²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08720"/>
            <a:ext cx="8897937" cy="1143000"/>
          </a:xfrm>
        </p:spPr>
        <p:txBody>
          <a:bodyPr/>
          <a:lstStyle/>
          <a:p>
            <a:pPr algn="ctr"/>
            <a:r>
              <a:rPr lang="ru-RU" dirty="0" smtClean="0"/>
              <a:t>Вычислите давление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132856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Давление атмосферы на человека ростом 160 см и массой 60кг, площадь поверхности тела которого равна ≈1,6 м², составляет более ____________?</a:t>
            </a:r>
            <a:endParaRPr lang="ru-RU" dirty="0"/>
          </a:p>
        </p:txBody>
      </p:sp>
      <p:pic>
        <p:nvPicPr>
          <p:cNvPr id="5122" name="Picture 2" descr="Секреты удачной фотографии (38 фотографий) Webpark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9" y="3107621"/>
            <a:ext cx="3600400" cy="3564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2" y="930275"/>
            <a:ext cx="8897937" cy="1143000"/>
          </a:xfrm>
        </p:spPr>
        <p:txBody>
          <a:bodyPr/>
          <a:lstStyle/>
          <a:p>
            <a:pPr algn="ctr"/>
            <a:r>
              <a:rPr lang="ru-RU" dirty="0" smtClean="0"/>
              <a:t>Вычислите давление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204864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классной комнате вмещается 250 м³ воздуха. Какова его масса, если масса  1 м³ воздуха составляет 1 кг 300 г?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836712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Ладонь руки взрослого человека испытывает давление атмосферы  ≈150 кг, то есть равное массе двух мужчин. Почему же человек не ощущает этого огромного давления  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100" name="Picture 4" descr="ладонь руки Бесплатные фото и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08920"/>
            <a:ext cx="3411301" cy="2619672"/>
          </a:xfrm>
          <a:prstGeom prst="rect">
            <a:avLst/>
          </a:prstGeom>
          <a:noFill/>
        </p:spPr>
      </p:pic>
      <p:pic>
        <p:nvPicPr>
          <p:cNvPr id="4108" name="Picture 12" descr="Газета &quot;Городской ритм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212976"/>
            <a:ext cx="1152128" cy="1400276"/>
          </a:xfrm>
          <a:prstGeom prst="rect">
            <a:avLst/>
          </a:prstGeom>
          <a:noFill/>
        </p:spPr>
      </p:pic>
      <p:pic>
        <p:nvPicPr>
          <p:cNvPr id="4110" name="Picture 14" descr="Газета &quot;Городской ритм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356992"/>
            <a:ext cx="964132" cy="128704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876256" y="1772816"/>
            <a:ext cx="25581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0" dirty="0" smtClean="0">
                <a:solidFill>
                  <a:srgbClr val="FF0000"/>
                </a:solidFill>
              </a:rPr>
              <a:t>?</a:t>
            </a:r>
            <a:endParaRPr lang="ru-RU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Потому, что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420888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Наружное давление воздуха уравновешивается точно таким же давлением существующим внутри человеческого организма.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Шаблон. Международный</Template>
  <TotalTime>1451</TotalTime>
  <Words>574</Words>
  <Application>Microsoft Office PowerPoint</Application>
  <PresentationFormat>Экран (4:3)</PresentationFormat>
  <Paragraphs>59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Международный</vt:lpstr>
      <vt:lpstr>Атмосферное давление</vt:lpstr>
      <vt:lpstr>Тип урока - урок изучения нового материала.</vt:lpstr>
      <vt:lpstr>Цель: формирование знаний о давлении, причинах, влияющих на его изменение с высотой. Задачи: – образовательные:  сформировать понятия об атмосферном давлении; рассмотреть причины, создающие атмосферное давление.  – развивающие: развивать умение анализировать предлагаемую информацию.  -воспитывающие:  повышать активность учащихся раскрывать их возможности. </vt:lpstr>
      <vt:lpstr>Воздух как и все тела природы, имеют массу. </vt:lpstr>
      <vt:lpstr>Атмосферное давление</vt:lpstr>
      <vt:lpstr>Вычислите давление</vt:lpstr>
      <vt:lpstr>Вычислите давление</vt:lpstr>
      <vt:lpstr>Слайд 8</vt:lpstr>
      <vt:lpstr>Потому, что</vt:lpstr>
      <vt:lpstr>Слайд 10</vt:lpstr>
      <vt:lpstr>  Нормальным считается атмосферное давление на уровне моря на параллели  45⁰ при t 0⁰С -   760 мм рт. ст.  </vt:lpstr>
      <vt:lpstr>Измерение атмосферного давления</vt:lpstr>
      <vt:lpstr>Слайд 13</vt:lpstr>
      <vt:lpstr>Атмосферное давление «Повысилось», «Понизилось».</vt:lpstr>
      <vt:lpstr>Атмосферное давление «Повысилось», «Понизилось».</vt:lpstr>
      <vt:lpstr>Решаем задачу</vt:lpstr>
      <vt:lpstr>Решаем задачу</vt:lpstr>
      <vt:lpstr>Решаем задачу</vt:lpstr>
      <vt:lpstr>Решаем задачу</vt:lpstr>
      <vt:lpstr>Домашнее задание: §38, вопросы в конце §.</vt:lpstr>
      <vt:lpstr>Используемые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Атмосферное давление</dc:title>
  <dc:creator>и</dc:creator>
  <cp:lastModifiedBy>и</cp:lastModifiedBy>
  <cp:revision>135</cp:revision>
  <dcterms:created xsi:type="dcterms:W3CDTF">2015-02-23T04:17:38Z</dcterms:created>
  <dcterms:modified xsi:type="dcterms:W3CDTF">2015-03-18T16:03:15Z</dcterms:modified>
</cp:coreProperties>
</file>