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3" r:id="rId3"/>
    <p:sldId id="275" r:id="rId4"/>
    <p:sldId id="285" r:id="rId5"/>
    <p:sldId id="276" r:id="rId6"/>
    <p:sldId id="270" r:id="rId7"/>
    <p:sldId id="277" r:id="rId8"/>
    <p:sldId id="278" r:id="rId9"/>
    <p:sldId id="272" r:id="rId10"/>
    <p:sldId id="286" r:id="rId11"/>
    <p:sldId id="280" r:id="rId12"/>
    <p:sldId id="287" r:id="rId13"/>
    <p:sldId id="283" r:id="rId14"/>
    <p:sldId id="289" r:id="rId15"/>
    <p:sldId id="291" r:id="rId16"/>
    <p:sldId id="292" r:id="rId17"/>
    <p:sldId id="284" r:id="rId18"/>
    <p:sldId id="293" r:id="rId19"/>
    <p:sldId id="294" r:id="rId20"/>
    <p:sldId id="295" r:id="rId21"/>
    <p:sldId id="26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0099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 dirty="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 dirty="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 dirty="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3585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9C2E4-DF1E-4B20-A316-EA94EB7649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F2417-2E86-4200-8C14-880E0AC06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1753F-E709-46B3-AD04-579DD065CC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>
          <a:xfrm>
            <a:off x="177800" y="6578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Москва, 2006 г.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7048500" y="6629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099E499-B488-4A61-A67D-1F21FE3F2F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5D868-0BEB-41F8-90F9-C908EEA798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415BE-ECBE-4E3A-8FBE-D2A0564F7A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EEBD8-EFAB-40A8-AE5C-D752EA92C3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A51D8-7805-4C2D-804A-74D073B156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BC9CC-6BC5-4CA7-8F59-31F6ACDC37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A6457-15D5-4983-A020-C25CC7A7D4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AB2D2-62D7-42E0-A44D-6781685C4B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0E9FD-A2F5-4B02-BE99-E3790FF9AB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3481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482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 dirty="0">
                  <a:latin typeface="Times New Roman" pitchFamily="18" charset="0"/>
                </a:endParaRPr>
              </a:p>
            </p:txBody>
          </p:sp>
          <p:sp>
            <p:nvSpPr>
              <p:cNvPr id="3482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FD9B7EC8-0B4C-4198-B39D-0B380CAF60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14500" y="714375"/>
            <a:ext cx="7072313" cy="2570163"/>
          </a:xfrm>
        </p:spPr>
        <p:txBody>
          <a:bodyPr/>
          <a:lstStyle/>
          <a:p>
            <a:pPr algn="ctr" eaLnBrk="1" hangingPunct="1"/>
            <a:r>
              <a:rPr lang="ru-RU" b="1" i="1" dirty="0" smtClean="0">
                <a:solidFill>
                  <a:schemeClr val="accent2"/>
                </a:solidFill>
                <a:latin typeface="Arial" charset="0"/>
              </a:rPr>
              <a:t>Текст как форма представления информации</a:t>
            </a:r>
          </a:p>
        </p:txBody>
      </p:sp>
      <p:sp>
        <p:nvSpPr>
          <p:cNvPr id="307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Урок 14</a:t>
            </a:r>
            <a:endParaRPr lang="en-US" dirty="0" smtClean="0"/>
          </a:p>
          <a:p>
            <a:pPr algn="r" eaLnBrk="1" hangingPunct="1"/>
            <a:r>
              <a:rPr lang="ru-RU" sz="1200" dirty="0" smtClean="0"/>
              <a:t>Подготовила: Осадчая И.В  учитель информатики МБОУ СОШ 31 п.Родники.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М, </a:t>
            </a:r>
            <a:r>
              <a:rPr lang="en-US" dirty="0"/>
              <a:t>2006 г.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3457D4-5CCE-4615-828B-4FDE07E03C81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title" sz="quarter"/>
          </p:nvPr>
        </p:nvSpPr>
        <p:spPr>
          <a:xfrm>
            <a:off x="261938" y="347663"/>
            <a:ext cx="8648700" cy="1143000"/>
          </a:xfrm>
        </p:spPr>
        <p:txBody>
          <a:bodyPr/>
          <a:lstStyle/>
          <a:p>
            <a:r>
              <a:rPr lang="ru-RU" sz="3400" b="1" dirty="0">
                <a:solidFill>
                  <a:srgbClr val="000099"/>
                </a:solidFill>
                <a:latin typeface="Arial" pitchFamily="34" charset="0"/>
              </a:rPr>
              <a:t>ПЕРВЫЕ «ТЕКСТОВЫЕ ДОКУМЕНТЫ»</a:t>
            </a:r>
          </a:p>
        </p:txBody>
      </p:sp>
      <p:pic>
        <p:nvPicPr>
          <p:cNvPr id="10250" name="Picture 10" descr="наскальный рисунок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lum bright="18000"/>
          </a:blip>
          <a:srcRect/>
          <a:stretch>
            <a:fillRect/>
          </a:stretch>
        </p:blipFill>
        <p:spPr>
          <a:xfrm>
            <a:off x="184150" y="1398588"/>
            <a:ext cx="4359275" cy="3402012"/>
          </a:xfrm>
          <a:noFill/>
          <a:ln/>
        </p:spPr>
      </p:pic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231775" y="4837113"/>
            <a:ext cx="2860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000066"/>
                </a:solidFill>
                <a:latin typeface="Arial" pitchFamily="34" charset="0"/>
              </a:rPr>
              <a:t>Сцена охоты.</a:t>
            </a:r>
            <a:br>
              <a:rPr lang="ru-RU" sz="1600" b="1" dirty="0">
                <a:solidFill>
                  <a:srgbClr val="000066"/>
                </a:solidFill>
                <a:latin typeface="Arial" pitchFamily="34" charset="0"/>
              </a:rPr>
            </a:br>
            <a:r>
              <a:rPr lang="ru-RU" sz="1600" b="1" dirty="0">
                <a:solidFill>
                  <a:srgbClr val="000066"/>
                </a:solidFill>
                <a:latin typeface="Arial" pitchFamily="34" charset="0"/>
              </a:rPr>
              <a:t> Наскальное изображение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4329113" y="5729288"/>
            <a:ext cx="43418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000066"/>
                </a:solidFill>
                <a:latin typeface="Arial" pitchFamily="34" charset="0"/>
              </a:rPr>
              <a:t>Рассказ об удачном военном походе против враждебного племени</a:t>
            </a:r>
          </a:p>
        </p:txBody>
      </p:sp>
      <p:pic>
        <p:nvPicPr>
          <p:cNvPr id="10283" name="Picture 43" descr="первый докумен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3489325"/>
            <a:ext cx="5715000" cy="230822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k030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3684588" cy="5105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838200" y="5105400"/>
            <a:ext cx="2971800" cy="1554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/>
              <a:t>  Глиняная вавилонская табличка             </a:t>
            </a:r>
          </a:p>
        </p:txBody>
      </p:sp>
      <p:pic>
        <p:nvPicPr>
          <p:cNvPr id="12298" name="Picture 10" descr="n0104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9600" y="457200"/>
            <a:ext cx="4257675" cy="2803525"/>
          </a:xfrm>
          <a:prstGeom prst="rect">
            <a:avLst/>
          </a:prstGeom>
          <a:noFill/>
        </p:spPr>
      </p:pic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181600" y="3352800"/>
            <a:ext cx="2971800" cy="1554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/>
              <a:t>  Русская берестяная грамота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Москва</a:t>
            </a:r>
            <a:r>
              <a:rPr lang="en-US" dirty="0"/>
              <a:t>, 2006 г.</a:t>
            </a: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5E6024-C2CF-4486-8531-C6C3482E8A76}" type="slidenum">
              <a:rPr lang="en-US"/>
              <a:pPr/>
              <a:t>12</a:t>
            </a:fld>
            <a:endParaRPr lang="en-US"/>
          </a:p>
        </p:txBody>
      </p:sp>
      <p:sp>
        <p:nvSpPr>
          <p:cNvPr id="921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4313" y="411163"/>
            <a:ext cx="8713787" cy="1143000"/>
          </a:xfrm>
        </p:spPr>
        <p:txBody>
          <a:bodyPr/>
          <a:lstStyle/>
          <a:p>
            <a:r>
              <a:rPr lang="ru-RU" sz="3600" b="1">
                <a:solidFill>
                  <a:srgbClr val="000099"/>
                </a:solidFill>
                <a:latin typeface="Arial" pitchFamily="34" charset="0"/>
              </a:rPr>
              <a:t>ВИДЫ ДРЕВНЕЙ ПИСЬМЕННОСТИ</a:t>
            </a:r>
          </a:p>
        </p:txBody>
      </p:sp>
      <p:pic>
        <p:nvPicPr>
          <p:cNvPr id="92165" name="Picture 1029" descr="клиноп"/>
          <p:cNvPicPr>
            <a:picLocks noChangeAspect="1" noChangeArrowheads="1"/>
          </p:cNvPicPr>
          <p:nvPr/>
        </p:nvPicPr>
        <p:blipFill>
          <a:blip r:embed="rId2" cstate="email">
            <a:lum bright="12000"/>
          </a:blip>
          <a:srcRect/>
          <a:stretch>
            <a:fillRect/>
          </a:stretch>
        </p:blipFill>
        <p:spPr bwMode="auto">
          <a:xfrm>
            <a:off x="5711825" y="1276350"/>
            <a:ext cx="3152775" cy="4305300"/>
          </a:xfrm>
          <a:prstGeom prst="rect">
            <a:avLst/>
          </a:prstGeom>
          <a:noFill/>
        </p:spPr>
      </p:pic>
      <p:pic>
        <p:nvPicPr>
          <p:cNvPr id="92163" name="Picture 1027" descr="иероглифический текст"/>
          <p:cNvPicPr>
            <a:picLocks noChangeAspect="1" noChangeArrowheads="1"/>
          </p:cNvPicPr>
          <p:nvPr/>
        </p:nvPicPr>
        <p:blipFill>
          <a:blip r:embed="rId3">
            <a:lum bright="12000" contrast="6000"/>
          </a:blip>
          <a:srcRect/>
          <a:stretch>
            <a:fillRect/>
          </a:stretch>
        </p:blipFill>
        <p:spPr bwMode="auto">
          <a:xfrm>
            <a:off x="274638" y="1735138"/>
            <a:ext cx="4343400" cy="2921000"/>
          </a:xfrm>
          <a:prstGeom prst="rect">
            <a:avLst/>
          </a:prstGeom>
          <a:noFill/>
        </p:spPr>
      </p:pic>
      <p:pic>
        <p:nvPicPr>
          <p:cNvPr id="92166" name="Picture 1030" descr="китай"/>
          <p:cNvPicPr>
            <a:picLocks noChangeAspect="1" noChangeArrowheads="1"/>
          </p:cNvPicPr>
          <p:nvPr/>
        </p:nvPicPr>
        <p:blipFill>
          <a:blip r:embed="rId4">
            <a:lum bright="18000"/>
          </a:blip>
          <a:srcRect/>
          <a:stretch>
            <a:fillRect/>
          </a:stretch>
        </p:blipFill>
        <p:spPr bwMode="auto">
          <a:xfrm>
            <a:off x="3617913" y="3257550"/>
            <a:ext cx="2297112" cy="2533650"/>
          </a:xfrm>
          <a:prstGeom prst="rect">
            <a:avLst/>
          </a:prstGeom>
          <a:noFill/>
        </p:spPr>
      </p:pic>
      <p:sp>
        <p:nvSpPr>
          <p:cNvPr id="92170" name="Text Box 1034"/>
          <p:cNvSpPr txBox="1">
            <a:spLocks noChangeArrowheads="1"/>
          </p:cNvSpPr>
          <p:nvPr/>
        </p:nvSpPr>
        <p:spPr bwMode="auto">
          <a:xfrm>
            <a:off x="282575" y="4795838"/>
            <a:ext cx="3235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0099"/>
                </a:solidFill>
                <a:latin typeface="Arial" pitchFamily="34" charset="0"/>
              </a:rPr>
              <a:t>Египетские иероглифы</a:t>
            </a:r>
          </a:p>
        </p:txBody>
      </p:sp>
      <p:sp>
        <p:nvSpPr>
          <p:cNvPr id="92171" name="Text Box 1035"/>
          <p:cNvSpPr txBox="1">
            <a:spLocks noChangeArrowheads="1"/>
          </p:cNvSpPr>
          <p:nvPr/>
        </p:nvSpPr>
        <p:spPr bwMode="auto">
          <a:xfrm>
            <a:off x="2954338" y="5783263"/>
            <a:ext cx="3235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0099"/>
                </a:solidFill>
                <a:latin typeface="Arial" pitchFamily="34" charset="0"/>
              </a:rPr>
              <a:t>Китайские иероглифы</a:t>
            </a:r>
          </a:p>
        </p:txBody>
      </p:sp>
      <p:sp>
        <p:nvSpPr>
          <p:cNvPr id="92172" name="Text Box 1036"/>
          <p:cNvSpPr txBox="1">
            <a:spLocks noChangeArrowheads="1"/>
          </p:cNvSpPr>
          <p:nvPr/>
        </p:nvSpPr>
        <p:spPr bwMode="auto">
          <a:xfrm>
            <a:off x="5724525" y="5629275"/>
            <a:ext cx="3235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0099"/>
                </a:solidFill>
                <a:latin typeface="Arial" pitchFamily="34" charset="0"/>
              </a:rPr>
              <a:t>Клинопись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914400" y="457200"/>
            <a:ext cx="7554913" cy="1489075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 i="1" dirty="0">
                <a:latin typeface="Monotype Corsiva" pitchFamily="66" charset="0"/>
              </a:rPr>
              <a:t>Впервые бумага получена в начале </a:t>
            </a:r>
          </a:p>
          <a:p>
            <a:r>
              <a:rPr lang="ru-RU" sz="4400" b="1" i="1" dirty="0">
                <a:latin typeface="Monotype Corsiva" pitchFamily="66" charset="0"/>
              </a:rPr>
              <a:t>2 века в Китае </a:t>
            </a:r>
            <a:r>
              <a:rPr lang="ru-RU" sz="4400" b="1" i="1" dirty="0" err="1">
                <a:latin typeface="Monotype Corsiva" pitchFamily="66" charset="0"/>
              </a:rPr>
              <a:t>Цай</a:t>
            </a:r>
            <a:r>
              <a:rPr lang="ru-RU" sz="4400" b="1" i="1" dirty="0">
                <a:latin typeface="Monotype Corsiva" pitchFamily="66" charset="0"/>
              </a:rPr>
              <a:t> Лунем.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1745" name="Слайд" r:id="rId3" imgW="3531235" imgH="2648778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Москва, 2006 г.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1025A8-E41D-4884-BDBF-455A32E2CB12}" type="slidenum">
              <a:rPr lang="en-US"/>
              <a:pPr/>
              <a:t>14</a:t>
            </a:fld>
            <a:endParaRPr lang="en-US"/>
          </a:p>
        </p:txBody>
      </p:sp>
      <p:sp>
        <p:nvSpPr>
          <p:cNvPr id="952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14413" y="354013"/>
            <a:ext cx="7772400" cy="1143000"/>
          </a:xfrm>
        </p:spPr>
        <p:txBody>
          <a:bodyPr/>
          <a:lstStyle/>
          <a:p>
            <a:r>
              <a:rPr lang="ru-RU" b="1">
                <a:solidFill>
                  <a:srgbClr val="000099"/>
                </a:solidFill>
                <a:latin typeface="Arial" pitchFamily="34" charset="0"/>
              </a:rPr>
              <a:t>РУКОПИСНЫЕ КНИГИ</a:t>
            </a:r>
          </a:p>
        </p:txBody>
      </p:sp>
      <p:pic>
        <p:nvPicPr>
          <p:cNvPr id="95238" name="Picture 1030" descr="летописец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874713" y="1227138"/>
            <a:ext cx="2981325" cy="5430837"/>
          </a:xfrm>
          <a:prstGeom prst="rect">
            <a:avLst/>
          </a:prstGeom>
          <a:noFill/>
        </p:spPr>
      </p:pic>
      <p:sp>
        <p:nvSpPr>
          <p:cNvPr id="95239" name="Text Box 1031"/>
          <p:cNvSpPr txBox="1">
            <a:spLocks noChangeArrowheads="1"/>
          </p:cNvSpPr>
          <p:nvPr/>
        </p:nvSpPr>
        <p:spPr bwMode="auto">
          <a:xfrm>
            <a:off x="3846513" y="5538788"/>
            <a:ext cx="450056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000099"/>
                </a:solidFill>
                <a:latin typeface="Arial" pitchFamily="34" charset="0"/>
              </a:rPr>
              <a:t>Нестор летописец.</a:t>
            </a:r>
          </a:p>
          <a:p>
            <a:r>
              <a:rPr lang="ru-RU" sz="1800" b="1">
                <a:solidFill>
                  <a:srgbClr val="000099"/>
                </a:solidFill>
                <a:latin typeface="Arial" pitchFamily="34" charset="0"/>
              </a:rPr>
              <a:t>Картина В. Васнецова, 1919 г.</a:t>
            </a:r>
            <a:r>
              <a:rPr lang="ru-RU" b="1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95240" name="Picture 1032" descr="страни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8475" y="1965325"/>
            <a:ext cx="2636838" cy="3656013"/>
          </a:xfrm>
          <a:prstGeom prst="rect">
            <a:avLst/>
          </a:prstGeom>
          <a:noFill/>
        </p:spPr>
      </p:pic>
      <p:sp>
        <p:nvSpPr>
          <p:cNvPr id="95241" name="Text Box 1033"/>
          <p:cNvSpPr txBox="1">
            <a:spLocks noChangeArrowheads="1"/>
          </p:cNvSpPr>
          <p:nvPr/>
        </p:nvSpPr>
        <p:spPr bwMode="auto">
          <a:xfrm>
            <a:off x="5502275" y="1322388"/>
            <a:ext cx="2855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0099"/>
                </a:solidFill>
                <a:latin typeface="Arial" pitchFamily="34" charset="0"/>
              </a:rPr>
              <a:t>Страница греческой рукописной книги, </a:t>
            </a:r>
            <a:r>
              <a:rPr lang="en-US" sz="1800" b="1">
                <a:solidFill>
                  <a:srgbClr val="000099"/>
                </a:solidFill>
                <a:latin typeface="Arial" pitchFamily="34" charset="0"/>
              </a:rPr>
              <a:t>IX</a:t>
            </a:r>
            <a:r>
              <a:rPr lang="ru-RU" sz="1800" b="1">
                <a:solidFill>
                  <a:srgbClr val="000099"/>
                </a:solidFill>
                <a:latin typeface="Arial" pitchFamily="34" charset="0"/>
              </a:rPr>
              <a:t> 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Москва, 2006 г.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092DB2-5E02-44B8-ADB0-98D40A0A742C}" type="slidenum">
              <a:rPr lang="en-US"/>
              <a:pPr/>
              <a:t>15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95300"/>
            <a:ext cx="7772400" cy="1143000"/>
          </a:xfrm>
        </p:spPr>
        <p:txBody>
          <a:bodyPr/>
          <a:lstStyle/>
          <a:p>
            <a:r>
              <a:rPr lang="ru-RU" b="1">
                <a:solidFill>
                  <a:srgbClr val="000099"/>
                </a:solidFill>
                <a:latin typeface="Arial" pitchFamily="34" charset="0"/>
              </a:rPr>
              <a:t>ПИШУЩИЕ МАШИНКИ</a:t>
            </a:r>
            <a:endParaRPr lang="en-US" b="1">
              <a:solidFill>
                <a:srgbClr val="000099"/>
              </a:solidFill>
              <a:latin typeface="Arial" pitchFamily="34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57238" y="2466975"/>
            <a:ext cx="7627937" cy="2665413"/>
            <a:chOff x="479" y="2069"/>
            <a:chExt cx="4805" cy="1679"/>
          </a:xfrm>
        </p:grpSpPr>
        <p:pic>
          <p:nvPicPr>
            <p:cNvPr id="14340" name="Picture 4" descr="первая печатная машинка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" y="2071"/>
              <a:ext cx="1530" cy="165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346" name="Picture 10" descr="печатная машинка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19" y="2069"/>
              <a:ext cx="1521" cy="1678"/>
            </a:xfrm>
            <a:prstGeom prst="rect">
              <a:avLst/>
            </a:prstGeom>
            <a:noFill/>
          </p:spPr>
        </p:pic>
        <p:pic>
          <p:nvPicPr>
            <p:cNvPr id="14343" name="Picture 7" descr="печатная машинка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42" y="2069"/>
              <a:ext cx="1542" cy="1679"/>
            </a:xfrm>
            <a:prstGeom prst="rect">
              <a:avLst/>
            </a:prstGeom>
            <a:noFill/>
          </p:spPr>
        </p:pic>
      </p:grp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1019175" y="5392738"/>
            <a:ext cx="7104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99"/>
                </a:solidFill>
                <a:latin typeface="Arial" pitchFamily="34" charset="0"/>
              </a:rPr>
              <a:t>Пишущие машинки разных лет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1019175" y="1692275"/>
            <a:ext cx="7104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99"/>
                </a:solidFill>
                <a:latin typeface="Arial" pitchFamily="34" charset="0"/>
              </a:rPr>
              <a:t>Первая пишущая машинка появилась в 1873 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A70411-7912-4825-B674-2D520321FF9C}" type="slidenum">
              <a:rPr lang="en-US"/>
              <a:pPr/>
              <a:t>16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0099"/>
                </a:solidFill>
                <a:latin typeface="Arial" pitchFamily="34" charset="0"/>
              </a:rPr>
              <a:t>КОМПЬЮТЕР</a:t>
            </a:r>
            <a:r>
              <a:rPr lang="ru-RU" b="1">
                <a:solidFill>
                  <a:srgbClr val="000066"/>
                </a:solidFill>
                <a:latin typeface="Arial" pitchFamily="34" charset="0"/>
              </a:rPr>
              <a:t> -</a:t>
            </a:r>
            <a:endParaRPr lang="en-US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492125" y="1601788"/>
            <a:ext cx="82026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99"/>
                </a:solidFill>
                <a:latin typeface="Arial" pitchFamily="34" charset="0"/>
              </a:rPr>
              <a:t>лучший инструмент для подготовки текстов</a:t>
            </a:r>
          </a:p>
        </p:txBody>
      </p:sp>
      <p:pic>
        <p:nvPicPr>
          <p:cNvPr id="15380" name="Picture 20" descr="ibm_pc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5538" y="2695575"/>
            <a:ext cx="4354512" cy="21828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538" y="1500174"/>
          <a:ext cx="7358113" cy="3143273"/>
        </p:xfrm>
        <a:graphic>
          <a:graphicData uri="http://schemas.openxmlformats.org/drawingml/2006/table">
            <a:tbl>
              <a:tblPr/>
              <a:tblGrid>
                <a:gridCol w="5267780"/>
                <a:gridCol w="498257"/>
                <a:gridCol w="498257"/>
                <a:gridCol w="498257"/>
                <a:gridCol w="595562"/>
              </a:tblGrid>
              <a:tr h="889316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+mj-lt"/>
                          <a:ea typeface="Times New Roman"/>
                          <a:cs typeface="Times New Roman"/>
                        </a:rPr>
                        <a:t>– Мой след зимой ведет к осинам.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+mj-lt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+mj-lt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>
                          <a:latin typeface="+mj-lt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ь</a:t>
                      </a:r>
                      <a:endParaRPr lang="en-US" sz="2400" b="1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endParaRPr lang="ru-RU" sz="2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319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+mj-lt"/>
                          <a:ea typeface="Times New Roman"/>
                          <a:cs typeface="Times New Roman"/>
                        </a:rPr>
                        <a:t>– Меня наводят гуталином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j-lt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j-lt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j-lt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j-lt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319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+mj-lt"/>
                          <a:ea typeface="Times New Roman"/>
                          <a:cs typeface="Times New Roman"/>
                        </a:rPr>
                        <a:t>– Я создан мудрою пчелой.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j-lt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j-lt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j-lt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j-lt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319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+mj-lt"/>
                          <a:ea typeface="Times New Roman"/>
                          <a:cs typeface="Times New Roman"/>
                        </a:rPr>
                        <a:t>– А лишь в сказках очень злой.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+mj-lt"/>
                          <a:ea typeface="Times New Roman"/>
                          <a:cs typeface="Times New Roman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+mj-lt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+mj-lt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+mj-lt"/>
                          <a:ea typeface="Times New Roman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62" y="1714488"/>
          <a:ext cx="7929618" cy="4500592"/>
        </p:xfrm>
        <a:graphic>
          <a:graphicData uri="http://schemas.openxmlformats.org/drawingml/2006/table">
            <a:tbl>
              <a:tblPr/>
              <a:tblGrid>
                <a:gridCol w="4023915"/>
                <a:gridCol w="974061"/>
                <a:gridCol w="881857"/>
                <a:gridCol w="1141922"/>
                <a:gridCol w="907863"/>
              </a:tblGrid>
              <a:tr h="562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Подсказки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ш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25" y="1500174"/>
          <a:ext cx="7715305" cy="4357718"/>
        </p:xfrm>
        <a:graphic>
          <a:graphicData uri="http://schemas.openxmlformats.org/drawingml/2006/table">
            <a:tbl>
              <a:tblPr/>
              <a:tblGrid>
                <a:gridCol w="4572031"/>
                <a:gridCol w="857256"/>
                <a:gridCol w="857256"/>
                <a:gridCol w="785818"/>
                <a:gridCol w="642944"/>
              </a:tblGrid>
              <a:tr h="915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– Моя нора в корнях у ели.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И 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С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А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– На мне весною птицы 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пели</a:t>
                      </a: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Дерево).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– Я – хитроумное стекло.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– А я свечу сове в дупло.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043890" cy="857256"/>
          </a:xfrm>
        </p:spPr>
        <p:txBody>
          <a:bodyPr/>
          <a:lstStyle/>
          <a:p>
            <a:r>
              <a:rPr lang="ru-RU" sz="2800" dirty="0" smtClean="0"/>
              <a:t>Виды информации по форме</a:t>
            </a:r>
            <a:r>
              <a:rPr lang="en-US" sz="2800" dirty="0" smtClean="0"/>
              <a:t> </a:t>
            </a:r>
            <a:r>
              <a:rPr lang="ru-RU" sz="2800" dirty="0" smtClean="0"/>
              <a:t>представления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785794"/>
            <a:ext cx="385765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звуковая</a:t>
            </a:r>
            <a:endParaRPr lang="ru-RU" sz="4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2000240"/>
            <a:ext cx="385765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числовая</a:t>
            </a:r>
            <a:endParaRPr lang="ru-RU" sz="4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3071810"/>
            <a:ext cx="385765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графическая</a:t>
            </a:r>
            <a:endParaRPr lang="ru-RU" sz="4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5429264"/>
            <a:ext cx="385765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текстовая</a:t>
            </a:r>
            <a:endParaRPr lang="ru-RU" sz="4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4286256"/>
            <a:ext cx="385765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видео</a:t>
            </a:r>
            <a:endParaRPr lang="ru-RU" sz="4400" dirty="0"/>
          </a:p>
        </p:txBody>
      </p:sp>
      <p:pic>
        <p:nvPicPr>
          <p:cNvPr id="10" name="Picture 6" descr="страница книги из типографии Фед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2000240"/>
            <a:ext cx="1273190" cy="1996739"/>
          </a:xfrm>
          <a:prstGeom prst="rect">
            <a:avLst/>
          </a:prstGeom>
          <a:noFill/>
        </p:spPr>
      </p:pic>
      <p:pic>
        <p:nvPicPr>
          <p:cNvPr id="11" name="Picture 11" descr="J02327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857628"/>
            <a:ext cx="1409700" cy="1868488"/>
          </a:xfrm>
          <a:prstGeom prst="rect">
            <a:avLst/>
          </a:prstGeom>
          <a:noFill/>
        </p:spPr>
      </p:pic>
      <p:pic>
        <p:nvPicPr>
          <p:cNvPr id="12" name="Picture 24" descr="C:\Мои документы\Мои рисунки\1812dvd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0"/>
            <a:ext cx="1609725" cy="2286000"/>
          </a:xfrm>
          <a:prstGeom prst="rect">
            <a:avLst/>
          </a:prstGeom>
          <a:noFill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5" cstate="email">
            <a:lum contrast="24000"/>
          </a:blip>
          <a:srcRect/>
          <a:stretch>
            <a:fillRect/>
          </a:stretch>
        </p:blipFill>
        <p:spPr bwMode="auto">
          <a:xfrm>
            <a:off x="4786314" y="5643578"/>
            <a:ext cx="4038600" cy="950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13" descr="телефон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29454" y="2285992"/>
            <a:ext cx="1771650" cy="1944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6" y="1357298"/>
          <a:ext cx="8429685" cy="4214842"/>
        </p:xfrm>
        <a:graphic>
          <a:graphicData uri="http://schemas.openxmlformats.org/drawingml/2006/table">
            <a:tbl>
              <a:tblPr/>
              <a:tblGrid>
                <a:gridCol w="4643468"/>
                <a:gridCol w="785818"/>
                <a:gridCol w="928694"/>
                <a:gridCol w="928694"/>
                <a:gridCol w="1143011"/>
              </a:tblGrid>
              <a:tr h="885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 – На смену мне приходит ночь.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Д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Е 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Н 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Ь 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1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– С меня щеглы вспорхнули прочь.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– Похожа я на облака.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1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– Я на кровати целый день, и вставать мне …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0033CC"/>
                </a:solidFill>
              </a:rPr>
              <a:t>Домашнее задание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900113" y="2327274"/>
            <a:ext cx="7772400" cy="3530617"/>
          </a:xfrm>
        </p:spPr>
        <p:txBody>
          <a:bodyPr/>
          <a:lstStyle/>
          <a:p>
            <a:r>
              <a:rPr lang="ru-RU" sz="4000" dirty="0" smtClean="0">
                <a:solidFill>
                  <a:schemeClr val="hlink"/>
                </a:solidFill>
              </a:rPr>
              <a:t>Пар. 1.9</a:t>
            </a:r>
          </a:p>
          <a:p>
            <a:r>
              <a:rPr lang="ru-RU" sz="4000" dirty="0" smtClean="0">
                <a:solidFill>
                  <a:schemeClr val="hlink"/>
                </a:solidFill>
              </a:rPr>
              <a:t>Рабочая тетрадь: № 35 (выбрать одно из заданий 4,5,6 к каждому слову  придумать подсказку)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14348" y="214290"/>
            <a:ext cx="7772400" cy="614366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 реке там рыба на бугре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мычит корова в конуре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собака лает на заборе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поёт синичка в коридоре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играют дети на стене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висит картина на окне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узоры инея в печурке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горят дрова в руках девчурки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нарядная там кукла в клетке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ручной щегол поет салфетки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там на столе лежат коньки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к зиме готовят там очки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лежат для бабушки тетрадки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всегда содержатся в порядке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0"/>
            <a:ext cx="628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 реке там рыба на бугре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428604"/>
            <a:ext cx="421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мычит корова в конуре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857232"/>
            <a:ext cx="3420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собака лает на заборе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1357298"/>
            <a:ext cx="38835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поёт синичка в коридоре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2214554"/>
            <a:ext cx="35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висит картина на окне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1714488"/>
            <a:ext cx="3230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играют дети на стене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2571744"/>
            <a:ext cx="371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узоры инея в печурке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57224" y="3000372"/>
            <a:ext cx="4372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горят дрова в руках девчурки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28662" y="3500438"/>
            <a:ext cx="4283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нарядная там кукла в клетке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57224" y="4071942"/>
            <a:ext cx="4313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ручной щегол поет салфетки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71538" y="4572008"/>
            <a:ext cx="3998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там на столе лежат коньки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71538" y="5000636"/>
            <a:ext cx="3554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к зиме готовят там очки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71538" y="5500702"/>
            <a:ext cx="4310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лежат для бабушки тетрадки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000100" y="5929330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всегда содержатся в порядке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8-tub-ru.yandex.net/i?id=151127462-2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2295526" cy="3143262"/>
          </a:xfrm>
          <a:prstGeom prst="rect">
            <a:avLst/>
          </a:prstGeom>
          <a:noFill/>
        </p:spPr>
      </p:pic>
      <p:pic>
        <p:nvPicPr>
          <p:cNvPr id="5" name="Picture 6" descr="страница книги из типографии Фед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857232"/>
            <a:ext cx="2232011" cy="3500455"/>
          </a:xfrm>
          <a:prstGeom prst="rect">
            <a:avLst/>
          </a:prstGeom>
          <a:noFill/>
        </p:spPr>
      </p:pic>
      <p:pic>
        <p:nvPicPr>
          <p:cNvPr id="2052" name="Picture 4" descr="http://im0-tub-ru.yandex.net/i?id=371699906-49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85728"/>
            <a:ext cx="2286016" cy="2786072"/>
          </a:xfrm>
          <a:prstGeom prst="rect">
            <a:avLst/>
          </a:prstGeom>
          <a:noFill/>
        </p:spPr>
      </p:pic>
      <p:pic>
        <p:nvPicPr>
          <p:cNvPr id="6" name="Picture 11" descr="os3609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214686"/>
            <a:ext cx="2346325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84288" y="1989138"/>
            <a:ext cx="7859712" cy="3887787"/>
          </a:xfrm>
        </p:spPr>
        <p:txBody>
          <a:bodyPr/>
          <a:lstStyle/>
          <a:p>
            <a:r>
              <a:rPr lang="ru-RU" sz="4800" dirty="0" smtClean="0"/>
              <a:t> </a:t>
            </a:r>
            <a:r>
              <a:rPr lang="ru-RU" sz="4800" dirty="0" smtClean="0">
                <a:solidFill>
                  <a:srgbClr val="0033CC"/>
                </a:solidFill>
              </a:rPr>
              <a:t>оформлению и размеру;</a:t>
            </a:r>
          </a:p>
          <a:p>
            <a:r>
              <a:rPr lang="ru-RU" sz="4800" dirty="0" smtClean="0">
                <a:solidFill>
                  <a:srgbClr val="0033CC"/>
                </a:solidFill>
              </a:rPr>
              <a:t> назначению и смыслу;</a:t>
            </a:r>
          </a:p>
          <a:p>
            <a:r>
              <a:rPr lang="ru-RU" sz="4800" dirty="0" smtClean="0">
                <a:solidFill>
                  <a:srgbClr val="0033CC"/>
                </a:solidFill>
              </a:rPr>
              <a:t> носителю информации;</a:t>
            </a:r>
          </a:p>
          <a:p>
            <a:r>
              <a:rPr lang="ru-RU" sz="4800" dirty="0" smtClean="0">
                <a:solidFill>
                  <a:srgbClr val="0033CC"/>
                </a:solidFill>
              </a:rPr>
              <a:t> способу создания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914400" y="228600"/>
            <a:ext cx="723900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Если информация представлена в виде написанного или напечатанного текста, она называется </a:t>
            </a:r>
            <a:r>
              <a:rPr lang="ru-RU" sz="4000" b="1" dirty="0">
                <a:solidFill>
                  <a:srgbClr val="FF0000"/>
                </a:solidFill>
              </a:rPr>
              <a:t>текстовой</a:t>
            </a:r>
            <a:r>
              <a:rPr lang="ru-RU" sz="32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6150" name="Picture 6" descr="AG00218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643050"/>
            <a:ext cx="1828800" cy="1401763"/>
          </a:xfrm>
          <a:prstGeom prst="rect">
            <a:avLst/>
          </a:prstGeom>
          <a:noFill/>
        </p:spPr>
      </p:pic>
      <p:pic>
        <p:nvPicPr>
          <p:cNvPr id="6153" name="Picture 9" descr="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86200"/>
            <a:ext cx="3276600" cy="2478088"/>
          </a:xfrm>
          <a:prstGeom prst="rect">
            <a:avLst/>
          </a:prstGeom>
          <a:noFill/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pic>
        <p:nvPicPr>
          <p:cNvPr id="6155" name="Picture 11" descr="os360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7675" y="3200400"/>
            <a:ext cx="2346325" cy="3352800"/>
          </a:xfrm>
          <a:prstGeom prst="rect">
            <a:avLst/>
          </a:prstGeom>
          <a:noFill/>
        </p:spPr>
      </p:pic>
      <p:pic>
        <p:nvPicPr>
          <p:cNvPr id="6169" name="Picture 25" descr="C03-2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57600" y="3200400"/>
            <a:ext cx="2590800" cy="2478088"/>
          </a:xfrm>
          <a:prstGeom prst="rect">
            <a:avLst/>
          </a:prstGeom>
          <a:noFill/>
        </p:spPr>
      </p:pic>
      <p:sp>
        <p:nvSpPr>
          <p:cNvPr id="6172" name="AutoShape 28" descr="приложение к фото1"/>
          <p:cNvSpPr>
            <a:spLocks noChangeArrowheads="1"/>
          </p:cNvSpPr>
          <p:nvPr/>
        </p:nvSpPr>
        <p:spPr bwMode="auto">
          <a:xfrm rot="-579562">
            <a:off x="7620000" y="838200"/>
            <a:ext cx="1524000" cy="2133600"/>
          </a:xfrm>
          <a:prstGeom prst="verticalScroll">
            <a:avLst>
              <a:gd name="adj" fmla="val 12500"/>
            </a:avLst>
          </a:prstGeom>
          <a:blipFill dpi="0" rotWithShape="1">
            <a:blip r:embed="rId6" cstate="email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 descr="J0095688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6019800"/>
            <a:ext cx="371475" cy="333375"/>
          </a:xfrm>
          <a:prstGeom prst="rect">
            <a:avLst/>
          </a:prstGeom>
          <a:noFill/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85800" y="304800"/>
            <a:ext cx="7696200" cy="1554163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Письменный текст – это набор символов, представленных  в </a:t>
            </a:r>
            <a:r>
              <a:rPr lang="ru-RU" sz="3200" b="1" u="sng" dirty="0"/>
              <a:t>определённой последовательности.</a:t>
            </a:r>
          </a:p>
        </p:txBody>
      </p:sp>
      <p:sp>
        <p:nvSpPr>
          <p:cNvPr id="8207" name="Text Box 15" descr="Папирус"/>
          <p:cNvSpPr txBox="1">
            <a:spLocks noChangeArrowheads="1"/>
          </p:cNvSpPr>
          <p:nvPr/>
        </p:nvSpPr>
        <p:spPr bwMode="auto">
          <a:xfrm>
            <a:off x="609600" y="2362200"/>
            <a:ext cx="7924800" cy="6413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dirty="0"/>
              <a:t>Казнить   нельзя    помиловать!</a:t>
            </a:r>
          </a:p>
        </p:txBody>
      </p:sp>
      <p:sp>
        <p:nvSpPr>
          <p:cNvPr id="8208" name="WordArt 16"/>
          <p:cNvSpPr>
            <a:spLocks noChangeArrowheads="1" noChangeShapeType="1" noTextEdit="1"/>
          </p:cNvSpPr>
          <p:nvPr/>
        </p:nvSpPr>
        <p:spPr bwMode="auto">
          <a:xfrm rot="1072963">
            <a:off x="4800600" y="2743200"/>
            <a:ext cx="227013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2214546" y="4357694"/>
            <a:ext cx="68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i="1" dirty="0" smtClean="0"/>
              <a:t>К</a:t>
            </a:r>
            <a:endParaRPr lang="ru-RU" sz="4800" b="1" i="1" dirty="0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3071802" y="4429132"/>
            <a:ext cx="685800" cy="823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i="1" dirty="0" smtClean="0">
                <a:solidFill>
                  <a:srgbClr val="FF0000"/>
                </a:solidFill>
              </a:rPr>
              <a:t>И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4000496" y="4429132"/>
            <a:ext cx="68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i="1" dirty="0" smtClean="0"/>
              <a:t>Т</a:t>
            </a:r>
            <a:endParaRPr lang="ru-RU" sz="4800" b="1" i="1" dirty="0"/>
          </a:p>
        </p:txBody>
      </p:sp>
      <p:sp useBgFill="1"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3071802" y="4429132"/>
            <a:ext cx="762000" cy="8239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i="1" dirty="0" smtClean="0">
                <a:solidFill>
                  <a:srgbClr val="FF0000"/>
                </a:solidFill>
              </a:rPr>
              <a:t>О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i1.i.ua/prikol/pic/0/9/408190_3915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3786190"/>
            <a:ext cx="3409923" cy="2557442"/>
          </a:xfrm>
          <a:prstGeom prst="rect">
            <a:avLst/>
          </a:prstGeom>
          <a:noFill/>
        </p:spPr>
      </p:pic>
      <p:pic>
        <p:nvPicPr>
          <p:cNvPr id="10244" name="Picture 4" descr="http://crazy.werd.ru/uploads/posts/2009-08-24/1251091835_keporkak_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09861" y="3786190"/>
            <a:ext cx="3620829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5.66474E-6 L -0.225 5.66474E-6 " pathEditMode="relative" ptsTypes="AA">
                                      <p:cBhvr>
                                        <p:cTn id="20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/>
      <p:bldP spid="8208" grpId="0" animBg="1"/>
      <p:bldP spid="8208" grpId="1" animBg="1"/>
      <p:bldP spid="8209" grpId="0"/>
      <p:bldP spid="8210" grpId="0" animBg="1"/>
      <p:bldP spid="8211" grpId="0"/>
      <p:bldP spid="8212" grpId="0" animBg="1"/>
      <p:bldP spid="82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chemeClr val="accent2"/>
                </a:solidFill>
                <a:latin typeface="Arial" charset="0"/>
              </a:rPr>
              <a:t>Текст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997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600" dirty="0" smtClean="0">
                <a:solidFill>
                  <a:srgbClr val="000099"/>
                </a:solidFill>
              </a:rPr>
              <a:t> </a:t>
            </a:r>
            <a:r>
              <a:rPr lang="ru-RU" sz="3600" b="1" u="sng" dirty="0" smtClean="0">
                <a:solidFill>
                  <a:srgbClr val="0033CC"/>
                </a:solidFill>
              </a:rPr>
              <a:t>Для человека текст</a:t>
            </a:r>
            <a:r>
              <a:rPr lang="ru-RU" sz="3600" dirty="0" smtClean="0">
                <a:solidFill>
                  <a:srgbClr val="000099"/>
                </a:solidFill>
              </a:rPr>
              <a:t> – это способ хранения и передачи информации другим людям.</a:t>
            </a:r>
          </a:p>
          <a:p>
            <a:pPr>
              <a:lnSpc>
                <a:spcPct val="90000"/>
              </a:lnSpc>
            </a:pPr>
            <a:endParaRPr lang="ru-RU" sz="3600" dirty="0" smtClean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600" dirty="0" smtClean="0">
                <a:solidFill>
                  <a:srgbClr val="000099"/>
                </a:solidFill>
              </a:rPr>
              <a:t> </a:t>
            </a:r>
            <a:r>
              <a:rPr lang="ru-RU" sz="3600" b="1" u="sng" dirty="0" smtClean="0">
                <a:solidFill>
                  <a:srgbClr val="0033CC"/>
                </a:solidFill>
              </a:rPr>
              <a:t>Для компьютера текст</a:t>
            </a:r>
            <a:r>
              <a:rPr lang="ru-RU" sz="3600" dirty="0" smtClean="0">
                <a:solidFill>
                  <a:srgbClr val="000099"/>
                </a:solidFill>
              </a:rPr>
              <a:t> – это просто цепочка символов, которые он хранит, обрабатывает и передает по информационным каналам.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431354</TotalTime>
  <Words>435</Words>
  <Application>Microsoft Office PowerPoint</Application>
  <PresentationFormat>Экран (4:3)</PresentationFormat>
  <Paragraphs>141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Слои</vt:lpstr>
      <vt:lpstr>Слайд Microsoft Office PowerPoint</vt:lpstr>
      <vt:lpstr>Текст как форма представления информации</vt:lpstr>
      <vt:lpstr>Виды информации по форме представления.</vt:lpstr>
      <vt:lpstr>Слайд 3</vt:lpstr>
      <vt:lpstr>Слайд 4</vt:lpstr>
      <vt:lpstr>Слайд 5</vt:lpstr>
      <vt:lpstr>Слайд 6</vt:lpstr>
      <vt:lpstr>Слайд 7</vt:lpstr>
      <vt:lpstr>Слайд 8</vt:lpstr>
      <vt:lpstr>Текст</vt:lpstr>
      <vt:lpstr>ПЕРВЫЕ «ТЕКСТОВЫЕ ДОКУМЕНТЫ»</vt:lpstr>
      <vt:lpstr>Слайд 11</vt:lpstr>
      <vt:lpstr>ВИДЫ ДРЕВНЕЙ ПИСЬМЕННОСТИ</vt:lpstr>
      <vt:lpstr>Слайд 13</vt:lpstr>
      <vt:lpstr>РУКОПИСНЫЕ КНИГИ</vt:lpstr>
      <vt:lpstr>ПИШУЩИЕ МАШИНКИ</vt:lpstr>
      <vt:lpstr>КОМПЬЮТЕР -</vt:lpstr>
      <vt:lpstr>Слайд 17</vt:lpstr>
      <vt:lpstr>Слайд 18</vt:lpstr>
      <vt:lpstr>Слайд 19</vt:lpstr>
      <vt:lpstr>Слайд 20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</dc:title>
  <dc:creator>Медведенко</dc:creator>
  <cp:lastModifiedBy>Admin</cp:lastModifiedBy>
  <cp:revision>41</cp:revision>
  <dcterms:created xsi:type="dcterms:W3CDTF">2006-09-13T17:22:49Z</dcterms:created>
  <dcterms:modified xsi:type="dcterms:W3CDTF">2013-11-10T17:57:34Z</dcterms:modified>
</cp:coreProperties>
</file>