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7" r:id="rId4"/>
    <p:sldId id="258" r:id="rId5"/>
    <p:sldId id="259" r:id="rId6"/>
    <p:sldId id="289" r:id="rId7"/>
    <p:sldId id="292" r:id="rId8"/>
    <p:sldId id="291" r:id="rId9"/>
    <p:sldId id="262" r:id="rId10"/>
    <p:sldId id="260" r:id="rId11"/>
    <p:sldId id="267" r:id="rId12"/>
    <p:sldId id="266" r:id="rId13"/>
    <p:sldId id="269" r:id="rId14"/>
    <p:sldId id="270" r:id="rId15"/>
    <p:sldId id="305" r:id="rId16"/>
    <p:sldId id="293" r:id="rId17"/>
    <p:sldId id="294" r:id="rId18"/>
    <p:sldId id="300" r:id="rId19"/>
    <p:sldId id="298" r:id="rId20"/>
    <p:sldId id="271" r:id="rId21"/>
    <p:sldId id="272" r:id="rId22"/>
    <p:sldId id="308" r:id="rId23"/>
    <p:sldId id="273" r:id="rId24"/>
    <p:sldId id="307" r:id="rId25"/>
    <p:sldId id="264" r:id="rId26"/>
    <p:sldId id="274" r:id="rId27"/>
    <p:sldId id="275" r:id="rId28"/>
    <p:sldId id="276" r:id="rId29"/>
    <p:sldId id="277" r:id="rId30"/>
    <p:sldId id="303" r:id="rId31"/>
    <p:sldId id="280" r:id="rId32"/>
    <p:sldId id="279" r:id="rId33"/>
    <p:sldId id="310" r:id="rId34"/>
    <p:sldId id="284" r:id="rId35"/>
    <p:sldId id="311" r:id="rId36"/>
    <p:sldId id="285" r:id="rId37"/>
    <p:sldId id="286" r:id="rId38"/>
    <p:sldId id="287" r:id="rId39"/>
    <p:sldId id="26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BDA"/>
    <a:srgbClr val="FFCCFF"/>
    <a:srgbClr val="FFFFFF"/>
    <a:srgbClr val="FCE8FA"/>
    <a:srgbClr val="AF1B9D"/>
    <a:srgbClr val="9B2F41"/>
    <a:srgbClr val="008000"/>
    <a:srgbClr val="CCFFCC"/>
    <a:srgbClr val="99FF99"/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A547-83E7-410C-9B2A-ECBB383DD9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EDEF-6BF7-45F0-9128-9C0D08B4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D%D0%B0%D1%81%D0%B5%D0%BB%D0%B5%D0%BD%D0%B8%D0%B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&amp;Scy;&amp;tscy;&amp;iecy;&amp;ncy;&amp;acy;&amp;rcy;&amp;icy;&amp;jcy; &amp;lcy;&amp;icy;&amp;ncy;&amp;gcy;&amp;vcy;&amp;icy;&amp;scy;&amp;tcy;&amp;icy;&amp;chcy;&amp;iecy;&amp;scy;&amp;kcy;&amp;ocy;&amp;gcy;&amp;ocy; &amp;fcy;&amp;iecy;&amp;scy;&amp;tcy;&amp;icy;&amp;vcy;&amp;acy;&amp;lcy;&amp;yacy; &quot;&amp;YAcy;&amp;zcy;&amp;ycy;&amp;kcy;&amp;ocy;&amp;vcy;&amp;acy;&amp;yacy; &amp;rcy;&amp;acy;&amp;dcy;&amp;ucy;&amp;gcy;&amp;acy;&quot; - &amp;Tcy;&amp;iecy;&amp;kcy;&amp;scy;&amp;tcy;&amp;ocy;&amp;vcy;&amp;ycy;&amp;iecy; &amp;scy;&amp;tscy;&amp;iecy;&amp;ncy;&amp;acy;&amp;rcy;&amp;icy;&amp;icy; &amp;vcy;&amp;ncy;&amp;iecy;&amp;kcy;&amp;lcy;&amp;acy;&amp;scy;&amp;scy;&amp;ncy;&amp;ycy;&amp;khcy; &amp;mcy;&amp;iecy;&amp;rcy;&amp;ocy;&amp;pcy;&amp;rcy;&amp;icy;&amp;yacy;&amp;tcy;&amp;icy;&amp;jcy; - &amp;Pcy;&amp;iecy;&amp;dcy;&amp;acy;&amp;gcy;&amp;ocy;&amp;gcy;&amp;icy;&amp;chcy;&amp;iecy;&amp;scy;&amp;kcy;&amp;icy;&amp;iecy; &amp;scy;&amp;tcy;&amp;acy;&amp;tcy;&amp;soft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5715000" cy="56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hlinkClick r:id="rId2" tooltip="Население"/>
              </a:rPr>
              <a:t/>
            </a:r>
            <a:br>
              <a:rPr lang="ru-RU" sz="2800" b="1" i="1" dirty="0" smtClean="0">
                <a:hlinkClick r:id="rId2" tooltip="Население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Земли́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настоящее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3100" b="1" dirty="0">
                <a:solidFill>
                  <a:srgbClr val="9B2F4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100" b="1" dirty="0" smtClean="0">
                <a:solidFill>
                  <a:srgbClr val="9B2F4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100" b="1" dirty="0">
                <a:solidFill>
                  <a:srgbClr val="9B2F41"/>
                </a:solidFill>
                <a:latin typeface="Times New Roman" pitchFamily="18" charset="0"/>
                <a:cs typeface="Times New Roman" pitchFamily="18" charset="0"/>
              </a:rPr>
              <a:t>миллиардов человек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47"/>
          <a:ext cx="8429684" cy="50256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7421"/>
                <a:gridCol w="1750231"/>
                <a:gridCol w="1643074"/>
                <a:gridCol w="2928958"/>
              </a:tblGrid>
              <a:tr h="642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Разница лет с предыдущего этапа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 миллиард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1804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2 миллиарда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1927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3 миллиарда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4 миллиарда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1974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5 миллиардов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1987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7 июля 1987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6 миллиардов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12 октября 1999 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7 миллиардов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Times New Roman" pitchFamily="18" charset="0"/>
                          <a:cs typeface="Times New Roman" pitchFamily="18" charset="0"/>
                        </a:rPr>
                        <a:t>31 октября 2011 </a:t>
                      </a:r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8 миллиардов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9 миллиардов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2043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26">
                <a:tc gridSpan="4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Оценки населения согласно данным ООН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В 2009 году впервые за всю историю человечества численность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городского населения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сравнялась с численностью сельского,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составив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3,4 миллиарда человек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далее ожидается, что всё большая часть мирового населения будет представлена горожанами. 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2050 году, по среднему варианту прогноза ООН, свыше половины населения мира будет проживать 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Азии,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четверть — 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Африке,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8,2 % — 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Латинской Америке,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7,4 %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— в Европе,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4,7 %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— в Северной Америке.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В начале 2014 года на 47-й сессии Комиссии ООН по народонаселению и развитию в докладе генсека ООН Пан </a:t>
            </a:r>
            <a:r>
              <a:rPr lang="ru-RU" sz="2500" b="1" i="1" dirty="0" err="1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latin typeface="Times New Roman" pitchFamily="18" charset="0"/>
                <a:cs typeface="Times New Roman" pitchFamily="18" charset="0"/>
              </a:rPr>
              <a:t>Муна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 было заявлено, что численность населения Земли достигла 7,2 млрд.человек.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Страны с численностью населения свыше 80 млн.чел.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714351"/>
          <a:ext cx="8086724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463"/>
                <a:gridCol w="3258941"/>
                <a:gridCol w="1921639"/>
                <a:gridCol w="2021681"/>
              </a:tblGrid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Население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Прирост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КНР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1 339 450 000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0,481 %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1 187 550 000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1,312 %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318 613 000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0,899 %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Индонезия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252 812 245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1,04 %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Бразилия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203 260 228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1,102 %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Пакистан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188 048 027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1,551 %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Нигерия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178 516 904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2,553 %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Бангладеш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156 951 230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1,579 %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146 206 093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0,013 %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Япония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127 040 000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▼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−0,077 %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Мексика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119 713 203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1,086 %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Филиппины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100 217 048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1,873 %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Вьетнам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89 708 900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1,054 %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Эфиопия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87 952 991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3,179 %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Египет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87 264 700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1,922 %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80 780 000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▼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-0,2 %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плотность населения мира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Карта плотности населе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8072494" cy="392033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rgbClr val="FFFFCC"/>
          </a:solidFill>
          <a:ln w="76200">
            <a:solidFill>
              <a:srgbClr val="FFCC0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воспроизводство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населения изучает численность, структуру и размещение населения, рассматриваемого в процессе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общественного воспроизводства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взаимодействия с окружающей природной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средой.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воспроизводством населения понимают совокупность процессов рождаемости, смертности и естественного прироста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населения,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которые обеспечивают беспрерывное возобновление и смену людских поколений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rgbClr val="CCCCFF"/>
          </a:solidFill>
          <a:ln w="76200">
            <a:solidFill>
              <a:srgbClr val="9966FF"/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настоящее время выделяют два типа воспроизводства.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первого типа характерны относительно невысокие показатели рождаемости, смертности и естественного прироста. Характерен этот тип для экономически развитых стран.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тип воспроизводства характеризуется высокими показателями рождаемости и естественного прироста населения. Этот тип характерен для развивающихся стран.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498178"/>
          </a:xfrm>
          <a:solidFill>
            <a:srgbClr val="CCFFFF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задач на основе статистических материалов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дает  возможность  делать  самостоятельные  выводы 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о  развитии  демографических  процессов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916832"/>
            <a:ext cx="8532000" cy="4687368"/>
          </a:xfrm>
          <a:solidFill>
            <a:srgbClr val="CCFFFF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400" b="1" i="1" dirty="0" smtClean="0">
                <a:latin typeface="Times New Roman" pitchFamily="18" charset="0"/>
                <a:cs typeface="Times New Roman" pitchFamily="18" charset="0"/>
              </a:rPr>
              <a:t>                     Коэффициент  рождаемости:</a:t>
            </a:r>
            <a:endParaRPr lang="ru-RU" sz="10400" i="1" u="sng" dirty="0" smtClean="0"/>
          </a:p>
          <a:p>
            <a:pPr marL="0" indent="0">
              <a:buNone/>
            </a:pPr>
            <a:r>
              <a:rPr lang="ru-RU" sz="10400" dirty="0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0400" dirty="0" err="1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10400" dirty="0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400" dirty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0400" dirty="0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Р : </a:t>
            </a:r>
            <a:r>
              <a:rPr lang="ru-RU" sz="10400" dirty="0" err="1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10400" dirty="0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 х 1000</a:t>
            </a:r>
            <a:endParaRPr lang="ru-RU" sz="10400" dirty="0">
              <a:ln>
                <a:solidFill>
                  <a:schemeClr val="accent6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Р – численность родившихся   за  определённый  период </a:t>
            </a:r>
          </a:p>
          <a:p>
            <a:pPr marL="0" indent="0">
              <a:buNone/>
            </a:pP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 времени,  </a:t>
            </a:r>
            <a:endParaRPr lang="en-US" sz="10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400" dirty="0" err="1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- численность населения.</a:t>
            </a:r>
          </a:p>
          <a:p>
            <a:pPr marL="0" indent="0">
              <a:buNone/>
            </a:pP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Единица  измерения- промилле %0  (т.е. на 1000 жителей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0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0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0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0400" b="1" i="1" dirty="0" smtClean="0">
                <a:latin typeface="Times New Roman" pitchFamily="18" charset="0"/>
                <a:cs typeface="Times New Roman" pitchFamily="18" charset="0"/>
              </a:rPr>
              <a:t>Коэффициент смертности</a:t>
            </a:r>
            <a:r>
              <a:rPr lang="ru-RU" sz="10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вычисляется</a:t>
            </a:r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путем  </a:t>
            </a: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деления  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числа  </a:t>
            </a: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умерших  (</a:t>
            </a:r>
            <a:r>
              <a:rPr lang="ru-RU" sz="10400" dirty="0" err="1">
                <a:latin typeface="Times New Roman" pitchFamily="18" charset="0"/>
                <a:cs typeface="Times New Roman" pitchFamily="18" charset="0"/>
              </a:rPr>
              <a:t>Чс</a:t>
            </a: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)  за  год  на  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среднегодовую  </a:t>
            </a: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численность  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населения  (</a:t>
            </a:r>
            <a:r>
              <a:rPr lang="ru-RU" sz="10400" dirty="0" err="1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и выражают  </a:t>
            </a: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промилле: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0400" dirty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400" dirty="0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Кс </a:t>
            </a:r>
            <a:r>
              <a:rPr lang="ru-RU" sz="10400" dirty="0" err="1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0400" dirty="0" err="1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Чс</a:t>
            </a:r>
            <a:r>
              <a:rPr lang="ru-RU" sz="10400" dirty="0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0400" dirty="0" err="1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10400" dirty="0" smtClean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400" dirty="0">
                <a:ln>
                  <a:solidFill>
                    <a:schemeClr val="accent6"/>
                  </a:solidFill>
                </a:ln>
                <a:latin typeface="Times New Roman" pitchFamily="18" charset="0"/>
                <a:cs typeface="Times New Roman" pitchFamily="18" charset="0"/>
              </a:rPr>
              <a:t>х 1000</a:t>
            </a:r>
          </a:p>
          <a:p>
            <a:pPr marL="0" indent="0">
              <a:buNone/>
            </a:pP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4350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48430" cy="6072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Коэффициент естественного прироста (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Кеп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Первый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можно  рассчитать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отношение  разности  между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числом  рожденных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 умерших 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к  общей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численности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населения 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выраженное  в  промилле:</a:t>
            </a:r>
          </a:p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Кеп=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Кр-Кс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1000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Второй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способ.   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Кеп=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Кр-Кс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308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solidFill>
            <a:srgbClr val="CCCCFF"/>
          </a:solidFill>
          <a:ln w="76200">
            <a:solidFill>
              <a:srgbClr val="CC99FF"/>
            </a:solidFill>
          </a:ln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Задача 2 </a:t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Рассчитать 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величину  годового  естественного  прироста  населения,  если  в  стране  с  численностью</a:t>
            </a:r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 1596  тыс.  человек  за  год  родились  18,5  тыс. человек,  а  смертность  составила  8,3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‰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07368"/>
          </a:xfrm>
          <a:solidFill>
            <a:srgbClr val="FFCCFF"/>
          </a:solidFill>
          <a:ln w="76200">
            <a:solidFill>
              <a:srgbClr val="FF66FF"/>
            </a:solidFill>
          </a:ln>
        </p:spPr>
        <p:txBody>
          <a:bodyPr>
            <a:normAutofit fontScale="4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6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Определим  </a:t>
            </a:r>
            <a:r>
              <a:rPr lang="ru-RU" sz="6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коэффициент  рождаемости: 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6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Кр=Р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ЧН 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 1000</a:t>
            </a:r>
            <a:endParaRPr lang="ru-RU" sz="6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6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6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18,5 : </a:t>
            </a:r>
            <a:r>
              <a:rPr lang="ru-RU" sz="6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1596 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 1000 </a:t>
            </a:r>
            <a:r>
              <a:rPr lang="ru-RU" sz="6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11,6‰</a:t>
            </a:r>
            <a:endParaRPr lang="ru-RU" sz="6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6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6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Зная  </a:t>
            </a:r>
            <a:r>
              <a:rPr lang="ru-RU" sz="6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коэффициенты  рождаемости  и  смертности,  рассчитаем  коэффициент  естественного  прироста  за  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год:                                     </a:t>
            </a:r>
            <a:r>
              <a:rPr lang="ru-RU" sz="6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Кеп</a:t>
            </a:r>
            <a:r>
              <a:rPr lang="ru-RU" sz="6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6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Кс</a:t>
            </a:r>
            <a:endParaRPr lang="ru-RU" sz="6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6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Кеп=</a:t>
            </a:r>
            <a:r>
              <a:rPr lang="ru-RU" sz="6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11,6 - 8,3 = 3,3‰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6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6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sz="6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 данной  страны  характерны  невысокие  показатели  рождаемости, смертности  и  естественного  прироста.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5414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5729"/>
            <a:ext cx="8568952" cy="6286336"/>
          </a:xfrm>
          <a:prstGeom prst="rect">
            <a:avLst/>
          </a:prstGeom>
          <a:solidFill>
            <a:srgbClr val="CCCCFF"/>
          </a:solidFill>
          <a:ln w="76200"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Задача 3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Определите 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коэффициент смертности в республике, если в течение года родилось 47600 </a:t>
            </a:r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чел., 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естественный прирост составил </a:t>
            </a:r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4,2‰, 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численность населения была </a:t>
            </a:r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4065000 чел.</a:t>
            </a:r>
            <a:endParaRPr lang="ru-RU" sz="2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Решение:     </a:t>
            </a:r>
            <a:r>
              <a:rPr lang="ru-RU" sz="25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</a:t>
            </a:r>
            <a:r>
              <a:rPr lang="ru-RU" sz="25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(Р/ЧН) x 1000</a:t>
            </a:r>
            <a:r>
              <a:rPr lang="ru-RU" sz="25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    Кс </a:t>
            </a:r>
            <a:r>
              <a:rPr lang="ru-RU" sz="25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(С/ЧН) х 1000; </a:t>
            </a:r>
            <a:endParaRPr lang="ru-RU" sz="2500" b="1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</a:t>
            </a:r>
            <a:r>
              <a:rPr lang="ru-RU" sz="2500" b="1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Кеп</a:t>
            </a:r>
            <a:r>
              <a:rPr lang="ru-RU" sz="25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((Р-С) /ЧН) х 1000 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— число родившихся за год; </a:t>
            </a:r>
            <a:b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— число умерших за год; </a:t>
            </a:r>
            <a:b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ЕП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— естественный прирост населения за год; </a:t>
            </a:r>
            <a:b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ЧН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— среднегодовая численность населения. </a:t>
            </a:r>
            <a:b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последней формуле считаем прирост населения: </a:t>
            </a:r>
            <a:b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4,2 = (</a:t>
            </a:r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ЕП/4065000)х1000 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17 </a:t>
            </a:r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073 (чел.) - 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прибавилось </a:t>
            </a:r>
            <a:b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ЕП = Р </a:t>
            </a:r>
            <a:r>
              <a:rPr lang="ru-RU" sz="25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С</a:t>
            </a:r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    17073 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47600 - С = 30 527 </a:t>
            </a:r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чел. - </a:t>
            </a: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умерло </a:t>
            </a:r>
            <a:b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Кс = (30527/4065000) х 1000 = 7,5 </a:t>
            </a:r>
            <a:r>
              <a:rPr lang="ru-RU" sz="25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промилле</a:t>
            </a: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160522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6072230"/>
          </a:xfrm>
          <a:solidFill>
            <a:srgbClr val="FFFF99"/>
          </a:solidFill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Интегрированный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географии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математики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классах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естественнонаучной направленности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«Численность населения мира»</a:t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географии: </a:t>
            </a:r>
            <a:r>
              <a:rPr lang="ru-RU" sz="2800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Кайсарова</a:t>
            </a:r>
            <a:r>
              <a:rPr lang="ru-RU" sz="28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Оксана Викторовна</a:t>
            </a:r>
            <a:br>
              <a:rPr lang="ru-RU" sz="28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математики: Горохова Наталья Михайловна</a:t>
            </a:r>
            <a:br>
              <a:rPr lang="ru-RU" sz="28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 2015</a:t>
            </a:r>
            <a:endParaRPr lang="ru-RU" sz="2000" dirty="0">
              <a:ln>
                <a:solidFill>
                  <a:srgbClr val="143F62"/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1643074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населения в странах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разных социально-экономических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типов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/>
              <a:t>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населения по континентам,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миллионов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середину 2009, 2025 и 2050 года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Содержимое 3" descr="http://pda.coolreferat.com/ref-2_544391445-3955.coolpic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7077456" cy="454516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9933FF"/>
            </a:solidFill>
          </a:ln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структура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разделяют по нескольким категориям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 половому составу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 возрастному составу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Возраст является главным критерием при определении основной производительной части населения – трудовых ресурсов.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характеристикой возрастного состава служит </a:t>
            </a:r>
            <a:r>
              <a:rPr lang="ru-RU" sz="2800" i="1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медианный возраст,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делящий население пополам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этом ряду занимает 40-е место (37,9 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857255"/>
          </a:xfrm>
          <a:solidFill>
            <a:srgbClr val="FFCCFF"/>
          </a:solidFill>
          <a:ln w="76200">
            <a:solidFill>
              <a:srgbClr val="FF66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Доля пожилых в населении мира </a:t>
            </a:r>
            <a:b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увеличится с 10,5 до 22%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3" y="1571612"/>
            <a:ext cx="6143669" cy="5286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&amp;Ncy;&amp;acy;&amp;scy;&amp;iecy;&amp;lcy;&amp;iecy;&amp;ncy;&amp;icy;&amp;iecy; &amp;IEcy;&amp;vcy;&amp;rcy;&amp;ocy;&amp;pcy;&amp;iecy;&amp;jcy;&amp;scy;&amp;kcy;&amp;ocy;&amp;gcy;&amp;ocy; &amp;Scy;&amp;ocy;&amp;yucy;&amp;zcy;&amp;acy; - 459,5 &amp;mcy;&amp;icy;&amp;lcy;&amp;lcy;&amp;icy;&amp;ocy;&amp;ncy;&amp;acy; &amp;chcy;&amp;iecy;&amp;lcy;&amp;ocy;&amp;vcy;&amp;iecy;&amp;k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803392" cy="4962144"/>
          </a:xfrm>
          <a:prstGeom prst="rect">
            <a:avLst/>
          </a:prstGeom>
          <a:noFill/>
          <a:ln w="76200">
            <a:solidFill>
              <a:srgbClr val="FF66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214446"/>
          </a:xfrm>
          <a:solidFill>
            <a:srgbClr val="FFFF99"/>
          </a:solidFill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числа детей и пожилых по основным регионам мира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индекс старения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число лиц 60 лет и старше на 100 детей в возрасте до 15 лет), 2009 год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http://www.demoscope.ru/weekly/2010/0423/img/b_graf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242304" cy="497433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Этнолингвистический состав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Всего в мире насчитывается 3-4 тыс. народов, или этносов.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Этносами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называют сложившиеся, устойчивые общности людей. 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Классификацию этносов проводят по их численности. В структуре населения выделяют также языковую и лингвистическую классификацию.</a:t>
            </a:r>
            <a:endParaRPr lang="ru-RU" sz="2500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643866" cy="1000132"/>
          </a:xfrm>
        </p:spPr>
        <p:txBody>
          <a:bodyPr>
            <a:normAutofit/>
          </a:bodyPr>
          <a:lstStyle/>
          <a:p>
            <a:pPr algn="ctr"/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Карта наиболее распространенных языков мира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072074"/>
            <a:ext cx="7786742" cy="1500198"/>
          </a:xfrm>
        </p:spPr>
        <p:txBody>
          <a:bodyPr>
            <a:normAutofit fontScale="85000" lnSpcReduction="20000"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Условные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обозначения.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Жёлтый цвет –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английский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зелёный –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французский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оранжевый –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арабский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португальский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красный –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испанский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чёрный –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немецкий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синий –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фиолетовый 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китайский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коричневый –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индонезийский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http://samogo.net/uploads/81/8186501edfb6a7d630ff896f6c7a023a_2014-12-20_04-08-38.jpg"/>
          <p:cNvPicPr>
            <a:picLocks noGrp="1"/>
          </p:cNvPicPr>
          <p:nvPr>
            <p:ph type="pic" idx="1"/>
          </p:nvPr>
        </p:nvPicPr>
        <p:blipFill>
          <a:blip r:embed="rId2"/>
          <a:srcRect l="3134" r="3134"/>
          <a:stretch>
            <a:fillRect/>
          </a:stretch>
        </p:blipFill>
        <p:spPr bwMode="auto">
          <a:xfrm>
            <a:off x="785786" y="1214422"/>
            <a:ext cx="7643812" cy="35718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Двадцатка стран, </a:t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самых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больших по числу носителей языков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Число носителей родного языка (млн.)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46"/>
          <a:ext cx="8229600" cy="45217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71726"/>
                <a:gridCol w="1643074"/>
                <a:gridCol w="2357454"/>
                <a:gridCol w="1757346"/>
              </a:tblGrid>
              <a:tr h="53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1. Китайский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1000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11. Французский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2. Английский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350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lang="ru-RU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Панджаби</a:t>
                      </a: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3. Испанский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250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13. Яванский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65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4. Хинди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14. </a:t>
                      </a:r>
                      <a:r>
                        <a:rPr lang="ru-RU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Бихари</a:t>
                      </a: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65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7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5. Арабский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15. Итальянский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 pitchFamily="18" charset="0"/>
                          <a:cs typeface="Times New Roman" pitchFamily="18" charset="0"/>
                        </a:rPr>
                        <a:t>6. Бенгальский </a:t>
                      </a:r>
                      <a:endParaRPr lang="ru-RU" sz="2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16. Корейский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 pitchFamily="18" charset="0"/>
                          <a:cs typeface="Times New Roman" pitchFamily="18" charset="0"/>
                        </a:rPr>
                        <a:t>7. Русский </a:t>
                      </a:r>
                      <a:endParaRPr lang="ru-RU" sz="2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17. </a:t>
                      </a:r>
                      <a:r>
                        <a:rPr lang="ru-RU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Телугу</a:t>
                      </a: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55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36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 pitchFamily="18" charset="0"/>
                          <a:cs typeface="Times New Roman" pitchFamily="18" charset="0"/>
                        </a:rPr>
                        <a:t>8. Португальский </a:t>
                      </a:r>
                      <a:endParaRPr lang="ru-RU" sz="2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135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18. Тамильский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55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 pitchFamily="18" charset="0"/>
                          <a:cs typeface="Times New Roman" pitchFamily="18" charset="0"/>
                        </a:rPr>
                        <a:t>9. Японский </a:t>
                      </a:r>
                      <a:endParaRPr lang="ru-RU" sz="2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19. Маратхи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65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10. Немецкий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20. Вьетнамский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rgbClr val="CCFFFF"/>
          </a:solidFill>
          <a:ln w="76200">
            <a:solidFill>
              <a:srgbClr val="00CCFF"/>
            </a:solidFill>
          </a:ln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По религиозному составу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выделяют три мировые религии: </a:t>
            </a:r>
            <a:r>
              <a:rPr lang="ru-RU" sz="2500" i="1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христианство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(исповедуют около 1 млрд. человек), </a:t>
            </a:r>
            <a:r>
              <a:rPr lang="ru-RU" sz="2500" i="1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ислам, или мусульманство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(около 800 млн. человек), и </a:t>
            </a:r>
            <a:r>
              <a:rPr lang="ru-RU" sz="2500" i="1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буддизм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(около 200 млн. человек). В последнее время выделяют в отдельные религии </a:t>
            </a:r>
            <a:r>
              <a:rPr lang="ru-RU" sz="2500" i="1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индуизм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(Индия) и </a:t>
            </a:r>
            <a:r>
              <a:rPr lang="ru-RU" sz="2500" i="1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синтоизм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(Япония).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По уровню образования населения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выделяют страны с высоким уровнем образования и страны с низким уровнем образования.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начало 90-х гг. XX в. 27% населения мира относилось к неграмотным. Из этого количества 4% приходится на развитые страны, а 96% – на развивающиеся.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Уровень образования оказывает огромное влияние на качество жизни населения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Ncy;&amp;acy;&amp;rcy;&amp;ocy;&amp;dcy;&amp;ycy;, &amp;yacy;&amp;zcy;&amp;ycy;&amp;kcy;&amp;icy; &amp;icy; &amp;rcy;&amp;iecy;&amp;lcy;&amp;icy;&amp;gcy;&amp;icy;&amp;icy; &amp;mcy;&amp;icy;&amp;r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1930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rgbClr val="FFCCCC"/>
          </a:solidFill>
          <a:ln w="76200">
            <a:solidFill>
              <a:srgbClr val="FF66CC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миграция населения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земном шаре население размещается неравномерно.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Около 70% населения проживает на 7% территории земной суши.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Около половины всей обитаемой суши имеет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среднюю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плотность населения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менее 5 чел. на км</a:t>
            </a:r>
            <a:r>
              <a:rPr lang="ru-RU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15% территории суши – это области совершенно не освоенные людьми.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размещение населения оказывают влияние несколько факторов: это природные условия, занятость в сельском хозяйстве и тяготение к транспортным и торговым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путям.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мире наблюдается постоянный процесс перемещения населения, или миграция. Она может быть внутренней или внешней.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настоящее время размещение населения определяется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географией городов.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                                              </a:t>
            </a:r>
            <a:br>
              <a:rPr lang="ru-RU" sz="2700" b="1" dirty="0" smtClean="0"/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Цели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− показать интеграцию ресурсов географии и математики;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− повышение мотивации обучающихся к изучению предметов;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умения работать с различными источниками информации;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условия для совместного труда, сотрудничества обучающихся в процессе обучения, коммуникации;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политическая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карта мира, географические атласы, звуковой эффект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компьютер, алгоритм выполнения работы.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работы, использованные на уроке: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групповая.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урок-лекция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элементами беседы.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  <a:solidFill>
            <a:srgbClr val="FFCC99"/>
          </a:solidFill>
          <a:ln w="76200">
            <a:solidFill>
              <a:srgbClr val="FF9933"/>
            </a:solidFill>
          </a:ln>
        </p:spPr>
        <p:txBody>
          <a:bodyPr>
            <a:normAutofit fontScale="25000" lnSpcReduction="20000"/>
          </a:bodyPr>
          <a:lstStyle/>
          <a:p>
            <a:pPr fontAlgn="base"/>
            <a:endParaRPr lang="ru-RU" sz="3600" b="1" dirty="0" smtClean="0"/>
          </a:p>
          <a:p>
            <a:pPr algn="ctr" fontAlgn="base">
              <a:buNone/>
            </a:pPr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     Население </a:t>
            </a:r>
            <a:r>
              <a:rPr lang="ru-RU" sz="10000" b="1" dirty="0">
                <a:latin typeface="Times New Roman" pitchFamily="18" charset="0"/>
                <a:cs typeface="Times New Roman" pitchFamily="18" charset="0"/>
              </a:rPr>
              <a:t>Якутии к 2022г. сократится на 6 </a:t>
            </a:r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тыс. человек </a:t>
            </a:r>
            <a:r>
              <a:rPr lang="ru-RU" sz="10000" b="1" dirty="0">
                <a:latin typeface="Times New Roman" pitchFamily="18" charset="0"/>
                <a:cs typeface="Times New Roman" pitchFamily="18" charset="0"/>
              </a:rPr>
              <a:t>– делает прогнозы Росстат. </a:t>
            </a:r>
            <a:endParaRPr lang="ru-RU" sz="10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0" b="1" dirty="0">
                <a:latin typeface="Times New Roman" pitchFamily="18" charset="0"/>
                <a:cs typeface="Times New Roman" pitchFamily="18" charset="0"/>
              </a:rPr>
              <a:t>настоящее время население республики составляет, по данным региональной службы государственной статистки, 954 тыс. 803 человека. </a:t>
            </a:r>
            <a:endParaRPr lang="ru-RU" sz="10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0000" b="1" dirty="0">
                <a:latin typeface="Times New Roman" pitchFamily="18" charset="0"/>
                <a:cs typeface="Times New Roman" pitchFamily="18" charset="0"/>
              </a:rPr>
              <a:t>Якутии Егор Борисов заявлял о необходимости принять меры по увеличению численности населения до 1 млн человек к 2022г.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fontAlgn="base"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населения Якутии в 2014г. сократилась на 777 человек по сравнению с 2013г. </a:t>
            </a:r>
            <a:endParaRPr lang="ru-RU" sz="10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данным службы государственной статистики по республике, численность населения по состоянию на 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    1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января 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года составила 954 тыс. 803 человека. </a:t>
            </a:r>
            <a:endParaRPr lang="ru-RU" sz="10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данным Всероссийской переписи населения 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2010 г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., население Якутии составляло порядка 958 тыс. человек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0" dirty="0"/>
          </a:p>
        </p:txBody>
      </p:sp>
    </p:spTree>
    <p:extLst>
      <p:ext uri="{BB962C8B-B14F-4D97-AF65-F5344CB8AC3E}">
        <p14:creationId xmlns="" xmlns:p14="http://schemas.microsoft.com/office/powerpoint/2010/main" val="575016280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rgbClr val="CCFFCC"/>
          </a:solidFill>
          <a:ln w="76200">
            <a:solidFill>
              <a:srgbClr val="00CC00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человеческие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Поселяясь на определенной территории, отдельные группы людей в течение долгого времени под воздействием природных условий менялись, формируя собственные внешность, темперамент, характер и другие черты. Так сформировались основные группы людей - человеческие расы.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четыре основные расы: европеоидный, монголоидную, негроидную и австралоидную.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большие группы людей, отличающиеся некоторыми физическими признаками, например чертами лица, цветом кожи, глаз и волос, формой волос.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каждой расы характерно единство происхождения и формирования на определенной территории.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  <a:solidFill>
            <a:srgbClr val="CCFFCC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Представители рас человека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Lcy;&amp;yucy;&amp;dcy;&amp;icy; &amp;scy; &amp;rcy;&amp;acy;&amp;zcy;&amp;ncy;&amp;ycy;&amp;mcy; &amp;tscy;&amp;vcy;&amp;iecy;&amp;tcy;&amp;ocy;&amp;mcy; &amp;kcy;&amp;ocy;&amp;zhcy;&amp;icy; - &amp;Ncy;&amp;iecy;&amp;bcy;&amp;ocy; &amp;Scy;&amp;lcy;&amp;acy;&amp;vcy;&amp;yacy;&amp;ncy; - &amp;yacy;.&amp;rcy;&amp;u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974336" cy="547725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ww.hrlearningcenter.com/images/products/detail/iStock_000001528952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82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  <a:ln w="38100">
            <a:solidFill>
              <a:srgbClr val="00CC00"/>
            </a:solidFill>
          </a:ln>
        </p:spPr>
        <p:txBody>
          <a:bodyPr>
            <a:normAutofit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Представители европеоидной расы человека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ntitled-23k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24612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Fcy;&amp;ocy;&amp;rcy;&amp;ucy;&amp;mcy;::&amp;Gcy;&amp;rcy;&amp;ucy;&amp;zcy;&amp;icy;&amp;yacy; * &amp;Mcy;&amp;acy;&amp;l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643050"/>
            <a:ext cx="45516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&amp;ncy;&amp;dcy;&amp;icy;&amp;jcy;&amp;scy;&amp;kcy;&amp;icy;&amp;iecy; &amp;Zcy;&amp;vcy;&amp;iocy;&amp;zcy;&amp;dcy;&amp;ycy; (24 &amp;Fcy;&amp;ocy;&amp;tcy;&amp;ocy;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31912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amp;Icy;&amp;ncy;&amp;dcy;&amp;icy;&amp;jcy;&amp;scy;&amp;kcy;&amp;icy;&amp;iecy; &amp;kcy;&amp;rcy;&amp;acy;&amp;scy;&amp;acy;&amp;vcy;&amp;icy;&amp;tscy;&amp;ycy;)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  <a:ln w="38100">
            <a:solidFill>
              <a:srgbClr val="FF9933"/>
            </a:solidFill>
          </a:ln>
        </p:spPr>
        <p:txBody>
          <a:bodyPr>
            <a:normAutofit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Представители монголоидной расы человека</a:t>
            </a:r>
            <a:endParaRPr lang="ru-RU" sz="3000" dirty="0"/>
          </a:p>
        </p:txBody>
      </p:sp>
      <p:pic>
        <p:nvPicPr>
          <p:cNvPr id="5" name="Содержимое 4" descr="STRONG FONT color=#ff7100 &amp;Vcy; &amp;mcy;&amp;ncy;&amp;ocy;&amp;gcy;&amp;ocy;&amp;ncy;&amp;acy;&amp;tscy;&amp;icy;&amp;ocy;&amp;ncy;&amp;acy;&amp;lcy;&amp;softcy;&amp;ncy;&amp;ocy;&amp;jcy; &amp;scy;&amp;iecy;&amp;mcy;&amp;softcy;&amp;iecy; &amp;Kcy;&amp;icy;&amp;tcy;&amp;acy;&amp;yacy;/FONT/STRONG BR &amp;Tcy;&amp;rcy;&amp;icy; &amp;scy;&amp;iecy;&amp;scy;&amp;tcy;&amp;rcy;&amp;ycy; &amp;ncy;&amp;acy;&amp;rcy;&amp;ocy;&amp;dcy;&amp;ncy;&amp;ocy;&amp;scy;&amp;tcy;&amp;icy; &amp;mcy;&amp;yacy;&amp;ocy; IMG src=&quot; /mmsource/images/2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810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Icy;&amp;zcy;&amp;ocy;&amp;bcy;&amp;rcy;&amp;acy;&amp;zhcy;&amp;iecy;&amp;ncy;&amp;icy;&amp;ie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3981450" cy="30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Представители негроидной расы человека</a:t>
            </a:r>
            <a:endParaRPr lang="ru-RU" sz="3000" dirty="0"/>
          </a:p>
        </p:txBody>
      </p:sp>
      <p:pic>
        <p:nvPicPr>
          <p:cNvPr id="4" name="Содержимое 3" descr="&amp;CHcy;&amp;iecy;&amp;lcy;&amp;ocy;&amp;vcy;&amp;iecy;&amp;chcy;&amp;iecy;&amp;scy;&amp;kcy;&amp;icy;&amp;iecy; &amp;rcy;&amp;acy;&amp;scy;&amp;ycy; &amp;dcy;&amp;ocy;&amp;kcy;&amp;lcy;&amp;acy;&amp;d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Pcy;&amp;lcy;&amp;iecy;&amp;mcy;&amp;iecy;&amp;ncy;&amp;acy; &amp;dcy;&amp;ocy;&amp;lcy;&amp;icy;&amp;ncy;&amp;ycy; &amp;Ocy;&amp;mcy;&amp;ocy; (34 &amp;fcy;&amp;ocy;&amp;tcy;&amp;ocy;) &quot; Just one MI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3" y="1571612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rgbClr val="AF1B9D"/>
            </a:solidFill>
          </a:ln>
        </p:spPr>
        <p:txBody>
          <a:bodyPr>
            <a:normAutofit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австролоидной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расы человека</a:t>
            </a:r>
            <a:endParaRPr lang="ru-RU" sz="3000" dirty="0"/>
          </a:p>
        </p:txBody>
      </p:sp>
      <p:pic>
        <p:nvPicPr>
          <p:cNvPr id="5" name="Рисунок 4" descr="http://www.k2x2.info/kulturologija/yeti_porazitelnye_indiicy/i_0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216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&amp;Acy;&amp;ncy;&amp;tcy;&amp;rcy;&amp;ocy;&amp;tcy;&amp;icy;&amp;pcy;&amp;ycy; &amp;acy;&amp;vcy;&amp;scy;&amp;tcy;&amp;rcy;&amp;acy;&amp;lcy;&amp;ocy;&amp;icy;&amp;dcy;&amp;ncy;&amp;ocy;&amp;jcy; &amp;rcy;&amp;acy;&amp;scy;&amp;ycy;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328041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CCFFCC"/>
          </a:solidFill>
          <a:ln w="38100">
            <a:solidFill>
              <a:srgbClr val="009900"/>
            </a:solidFill>
          </a:ln>
        </p:spPr>
        <p:txBody>
          <a:bodyPr>
            <a:normAutofit/>
          </a:bodyPr>
          <a:lstStyle/>
          <a:p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Человеческие расы мира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наиболее многочисленные народы.</a:t>
            </a:r>
          </a:p>
        </p:txBody>
      </p:sp>
      <p:pic>
        <p:nvPicPr>
          <p:cNvPr id="4" name="Содержимое 3" descr="http://geography.su/atlas/item/f00/s00/z0000000/pic/map0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8086701" cy="52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связи на уроках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географии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настолько универсальна, что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интегрироваться с любым предметом. На каждом уроке можно найти связь с какой-либо дисциплиной.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географические понятия не могут быть осознаны и усвоены обучающимися без элементарных знаний по математике,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биологии и другим предметам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математические методы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 помощи которых обрабатываются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наблюдения,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выявляются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закономерности,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обучающиеся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выводы, составляют прогнозы.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Численность населения стран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работах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Хайнца фон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Фёрстера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А.В.Коротаева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С.П.Капицы,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Майкла Кремера и других учёных показано, что рост населения Земли в течение последних 6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тыс.лет следовал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гиперболическому закону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то есть абсолютные темпы роста населения Земли были в тенденции пропорциональны квадрату его численности.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Начиная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 1960-х годов, относительные темпы роста населения стали все больше замедляться, и на смену мировому гиперболическому демографическому росту пришел прямо противоположный тип роста, </a:t>
            </a:r>
            <a:r>
              <a:rPr lang="ru-RU" sz="2500" b="1" i="1" dirty="0" err="1" smtClean="0">
                <a:latin typeface="Times New Roman" pitchFamily="18" charset="0"/>
                <a:cs typeface="Times New Roman" pitchFamily="18" charset="0"/>
              </a:rPr>
              <a:t>логистический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населения мира.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CHcy;&amp;icy;&amp;scy;&amp;lcy;&amp;iecy;&amp;ncy;&amp;ncy;&amp;ocy;&amp;scy;&amp;tcy;&amp;softcy; &amp;ncy;&amp;acy;&amp;scy;&amp;iecy;&amp;lcy;&amp;iecy;&amp;ncy;&amp;icy;&amp;yacy; &amp;mcy;&amp;icy;&amp;r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01122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57166"/>
            <a:ext cx="8280920" cy="6197851"/>
          </a:xfrm>
          <a:prstGeom prst="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500" dirty="0" smtClean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 </a:t>
            </a:r>
            <a:r>
              <a:rPr lang="ru-RU" sz="2500" i="1" dirty="0" smtClean="0">
                <a:ln>
                  <a:solidFill>
                    <a:srgbClr val="0000FF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Закона </a:t>
            </a:r>
            <a:r>
              <a:rPr lang="ru-RU" sz="2500" i="1" dirty="0">
                <a:ln>
                  <a:solidFill>
                    <a:srgbClr val="0000FF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гиперболического роста численности населения Земли</a:t>
            </a:r>
            <a:r>
              <a:rPr lang="ru-RU" sz="2500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500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следует</a:t>
            </a:r>
            <a:r>
              <a:rPr lang="ru-RU" sz="2500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что скорость роста населения Земли в </a:t>
            </a:r>
            <a:r>
              <a:rPr lang="ru-RU" sz="2500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течение нескольких тысячелетий росла прямо </a:t>
            </a:r>
            <a:r>
              <a:rPr lang="ru-RU" sz="2500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пропорциональна квадрату числа людей</a:t>
            </a:r>
            <a:r>
              <a:rPr lang="ru-RU" sz="2500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5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indent="450215" algn="just">
              <a:lnSpc>
                <a:spcPct val="115000"/>
              </a:lnSpc>
            </a:pPr>
            <a:r>
              <a:rPr lang="ru-RU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Уравнение, математически описывающее гиперболу, может быть записано как:                 </a:t>
            </a:r>
            <a:endParaRPr lang="ru-RU" sz="2500" dirty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500" dirty="0" smtClean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N(t) – </a:t>
            </a:r>
            <a:r>
              <a:rPr lang="ru-RU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население </a:t>
            </a:r>
            <a:r>
              <a:rPr lang="ru-RU" sz="2500" dirty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мира в </a:t>
            </a:r>
            <a:r>
              <a:rPr lang="ru-RU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год</a:t>
            </a:r>
            <a:r>
              <a:rPr lang="en-US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 t</a:t>
            </a:r>
            <a:r>
              <a:rPr lang="ru-RU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,  </a:t>
            </a:r>
            <a:r>
              <a:rPr lang="ru-RU" sz="2500" dirty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момент</a:t>
            </a:r>
            <a:r>
              <a:rPr lang="en-US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5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500" dirty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времени, когда население мира стало бы бесконечным, если бы продолжался гиперболический рост (2026 год, согласно расчётам фон </a:t>
            </a:r>
            <a:r>
              <a:rPr lang="ru-RU" sz="2500" dirty="0" err="1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Фёрстера</a:t>
            </a:r>
            <a:r>
              <a:rPr lang="ru-RU" sz="2500" dirty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  <a:endParaRPr lang="ru-RU" sz="2500" dirty="0">
              <a:ln w="76200">
                <a:solidFill>
                  <a:srgbClr val="0070C0"/>
                </a:solidFill>
              </a:ln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643314"/>
            <a:ext cx="8667368" cy="65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429132"/>
            <a:ext cx="257567" cy="29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8934"/>
            <a:ext cx="955030" cy="108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10827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011618"/>
          </a:xfrm>
          <a:solidFill>
            <a:srgbClr val="CCFFFF"/>
          </a:solidFill>
          <a:ln w="3810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indent="142875"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  <a:cs typeface="Aharoni" pitchFamily="2" charset="-79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Times New Roman"/>
                <a:cs typeface="Aharoni" pitchFamily="2" charset="-79"/>
              </a:rPr>
            </a:br>
            <a:r>
              <a:rPr lang="ru-RU" sz="2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Задача </a:t>
            </a:r>
            <a:r>
              <a:rPr lang="ru-RU" sz="2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начало текущего года численность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населения в области трудоспособного 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возраста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составила 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1350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тыс.чел. Численность 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умерших в течение года - 6,5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тыс.чел. 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Численность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молодежи трудоспособного возраста 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- 34,5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тыс.чел. </a:t>
            </a:r>
            <a:b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Численность лиц пенсионного возраста - 7,5 тыс. чел.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Определить 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численность населения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трудоспособного 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возраста в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области на начало следующего года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5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29132"/>
            <a:ext cx="8363272" cy="2214578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Palatino Linotype"/>
                <a:ea typeface="Times New Roman"/>
                <a:cs typeface="Times New Roman"/>
              </a:rPr>
              <a:t>                                       Решение</a:t>
            </a:r>
            <a:r>
              <a:rPr lang="ru-RU" sz="3400" dirty="0">
                <a:ln>
                  <a:solidFill>
                    <a:schemeClr val="tx1"/>
                  </a:solidFill>
                </a:ln>
                <a:latin typeface="Palatino Linotype"/>
                <a:ea typeface="Times New Roman"/>
                <a:cs typeface="Times New Roman"/>
              </a:rPr>
              <a:t>:</a:t>
            </a:r>
            <a:endParaRPr lang="ru-RU" sz="3400" dirty="0">
              <a:ln>
                <a:solidFill>
                  <a:schemeClr val="tx1"/>
                </a:solidFill>
              </a:ln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Определяем численность населения трудоспособного возраста в области на начало следующего года:</a:t>
            </a:r>
            <a:endParaRPr lang="ru-RU" sz="3400" dirty="0">
              <a:ln>
                <a:solidFill>
                  <a:schemeClr val="accent1">
                    <a:lumMod val="75000"/>
                  </a:schemeClr>
                </a:solidFill>
              </a:ln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Чнтв</a:t>
            </a:r>
            <a:r>
              <a:rPr lang="ru-RU" sz="3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 </a:t>
            </a:r>
            <a:r>
              <a:rPr lang="ru-RU" sz="3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= 1350 - 6,5 </a:t>
            </a:r>
            <a:r>
              <a:rPr lang="ru-RU" sz="3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+ 34,5 </a:t>
            </a:r>
            <a:r>
              <a:rPr lang="ru-RU" sz="3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- 7,5 = 1370,5 тыс. человек</a:t>
            </a:r>
            <a:endParaRPr lang="ru-RU" sz="3400" dirty="0">
              <a:ln>
                <a:solidFill>
                  <a:schemeClr val="accent1">
                    <a:lumMod val="75000"/>
                  </a:schemeClr>
                </a:solidFill>
              </a:ln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12780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 населении страны получают в результате переписи населения.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Пе́репись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населе́ния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− единый процесс сбора, обобщения, анализа и публикации демографических, экономических и социальных данных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населения,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относящихся по состоянию на определённое время ко всем лицам в стране или чётко ограниченной её части.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Руси первая перепись населения с фискальными целями была проведена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1245 году.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переходе на подушный налог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1718 году Пётр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издал указ о всеобщей переписи населения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России перепись населения проводилась в: 1897, 1926, 1936, 1949, 1989, 2002, 2010 годы.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822</TotalTime>
  <Words>792</Words>
  <Application>Microsoft Office PowerPoint</Application>
  <PresentationFormat>Экран (4:3)</PresentationFormat>
  <Paragraphs>224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Интегрированный урок  географии и математики  в классах  естественнонаучной направленности  «Численность населения мира»  Учитель географии: Кайсарова Оксана Викторовна Учитель математики: Горохова Наталья Михайловна  Март 2015</vt:lpstr>
      <vt:lpstr>                                                                                               Цели урока:  − показать интеграцию ресурсов географии и математики; − повышение мотивации обучающихся к изучению предметов;  − формировать умения работать с различными источниками информации; − создать условия для совместного труда, сотрудничества обучающихся в процессе обучения, коммуникации;                                              Оборудование:  политическая карта мира, географические атласы, звуковой эффект, компьютер, алгоритм выполнения работы.                    Формы работы, использованные на уроке:                                     индивидуальная, групповая.                                                   Тип урока:                                урок-лекция с элементами беседы. </vt:lpstr>
      <vt:lpstr> Межпредметные связи на уроках географии  География настолько универсальна, что может интегрироваться с любым предметом. На каждом уроке можно найти связь с какой-либо дисциплиной. Многие географические понятия не могут быть осознаны и усвоены обучающимися без элементарных знаний по математике, физике, биологии и другим предметам. Используя математические методы, при помощи которых обрабатываются результаты наблюдения, выявляются закономерности, обучающиеся делают выводы, составляют прогнозы.   </vt:lpstr>
      <vt:lpstr>Численность населения стран мира  В работах Хайнца фон Фёрстера, А.В.Коротаева, С.П.Капицы, Майкла Кремера и других учёных показано, что рост населения Земли в течение последних 6 тыс.лет следовал гиперболическому закону, то есть абсолютные темпы роста населения Земли были в тенденции пропорциональны квадрату его численности.   Начиная с 1960-х годов, относительные темпы роста населения стали все больше замедляться, и на смену мировому гиперболическому демографическому росту пришел прямо противоположный тип роста, логистический. </vt:lpstr>
      <vt:lpstr>Численность населения мира.</vt:lpstr>
      <vt:lpstr>Слайд 7</vt:lpstr>
      <vt:lpstr>                                           Задача 1  На начало текущего года численность населения в области трудоспособного возраста составила 1350 тыс.чел. Численность умерших в течение года - 6,5 тыс.чел. Численность молодежи трудоспособного возраста - 34,5 тыс.чел.  Численность лиц пенсионного возраста - 7,5 тыс. чел. Определить численность населения трудоспособного возраста в области на начало следующего года </vt:lpstr>
      <vt:lpstr>   Данные о населении страны получают в результате переписи населения.   Пе́репись населе́ния − единый процесс сбора, обобщения, анализа и публикации демографических, экономических и социальных данных населения, относящихся по состоянию на определённое время ко всем лицам в стране или чётко ограниченной её части.   На Руси первая перепись населения с фискальными целями была проведена в 1245 году.  При переходе на подушный налог в 1718 году Пётр I издал указ о всеобщей переписи населения.   В России перепись населения проводилась в: 1897, 1926, 1936, 1949, 1989, 2002, 2010 годы.    </vt:lpstr>
      <vt:lpstr> Население Земли́  в настоящее время  составляет более 7 миллиардов человек.  </vt:lpstr>
      <vt:lpstr>В 2009 году впервые за всю историю человечества численность городского населения сравнялась с численностью сельского,  составив 3,4 миллиарда человек. И далее ожидается, что всё большая часть мирового населения будет представлена горожанами.  В 2050 году, по среднему варианту прогноза ООН, свыше половины населения мира будет проживать в Азии, четверть — в Африке, 8,2 % — в Латинской Америке, 7,4 % — в Европе, 4,7 % — в Северной Америке.   В начале 2014 года на 47-й сессии Комиссии ООН по народонаселению и развитию в докладе генсека ООН Пан Ги Муна было заявлено, что численность населения Земли достигла 7,2 млрд.человек.</vt:lpstr>
      <vt:lpstr>Страны с численностью населения свыше 80 млн.чел.  </vt:lpstr>
      <vt:lpstr>  Примерная плотность населения мира </vt:lpstr>
      <vt:lpstr>Численность и воспроизводство населения  География населения изучает численность, структуру и размещение населения, рассматриваемого в процессе общественного воспроизводства и взаимодействия с окружающей природной средой.   Под воспроизводством населения понимают совокупность процессов рождаемости, смертности и естественного прироста населения, которые обеспечивают беспрерывное возобновление и смену людских поколений. </vt:lpstr>
      <vt:lpstr>В настоящее время выделяют два типа воспроизводства.   Для первого типа характерны относительно невысокие показатели рождаемости, смертности и естественного прироста. Характерен этот тип для экономически развитых стран.   Второй тип воспроизводства характеризуется высокими показателями рождаемости и естественного прироста населения. Этот тип характерен для развивающихся стран. </vt:lpstr>
      <vt:lpstr>Решение задач на основе статистических материалов   дает  возможность  делать  самостоятельные  выводы   о  развитии  демографических  процессов</vt:lpstr>
      <vt:lpstr>Слайд 17</vt:lpstr>
      <vt:lpstr>                                                                                       Задача 2  Рассчитать  величину  годового  естественного  прироста  населения,  если  в  стране  с  численностью   населения  1596  тыс.  человек  за  год  родились  18,5  тыс. человек,  а  смертность  составила  8,3 ‰ </vt:lpstr>
      <vt:lpstr>Слайд 19</vt:lpstr>
      <vt:lpstr>   Рост населения в странах  разных социально-экономических типов.  Численность населения по континентам,  миллионов человек, на середину 2009, 2025 и 2050 года  </vt:lpstr>
      <vt:lpstr>    Состав и структура населения  Население разделяют по нескольким категориям:  1. По половому составу населения страны.   2. По возрастному составу. Возраст является главным критерием при определении основной производительной части населения – трудовых ресурсов.  Важной характеристикой возрастного состава служит медианный возраст, делящий население пополам. Россия в этом ряду занимает 40-е место (37,9 года).   </vt:lpstr>
      <vt:lpstr>Доля пожилых в населении мира  увеличится с 10,5 до 22% </vt:lpstr>
      <vt:lpstr> Соотношение числа детей и пожилых по основным регионам мира и индекс старения (число лиц 60 лет и старше на 100 детей в возрасте до 15 лет), 2009 год </vt:lpstr>
      <vt:lpstr>3. Этнолингвистический состав.  Всего в мире насчитывается 3-4 тыс. народов, или этносов. Этносами называют сложившиеся, устойчивые общности людей.   Классификацию этносов проводят по их численности. В структуре населения выделяют также языковую и лингвистическую классификацию.</vt:lpstr>
      <vt:lpstr>Карта наиболее распространенных языков мира </vt:lpstr>
      <vt:lpstr> Двадцатка стран,  самых больших по числу носителей языков  Число носителей родного языка (млн.)  </vt:lpstr>
      <vt:lpstr>4. По религиозному составу выделяют три мировые религии: христианство (исповедуют около 1 млрд. человек), ислам, или мусульманство (около 800 млн. человек), и буддизм (около 200 млн. человек). В последнее время выделяют в отдельные религии индуизм (Индия) и синтоизм (Япония).   5. По уровню образования населения выделяют страны с высоким уровнем образования и страны с низким уровнем образования.   На начало 90-х гг. XX в. 27% населения мира относилось к неграмотным. Из этого количества 4% приходится на развитые страны, а 96% – на развивающиеся.   Уровень образования оказывает огромное влияние на качество жизни населения.</vt:lpstr>
      <vt:lpstr>Слайд 28</vt:lpstr>
      <vt:lpstr> Размещение и миграция населения  На земном шаре население размещается неравномерно. Около 70% населения проживает на 7% территории земной суши. Около половины всей обитаемой суши имеет среднюю плотность населения менее 5 чел. на км2; 15% территории суши – это области совершенно не освоенные людьми.  На размещение населения оказывают влияние несколько факторов: это природные условия, занятость в сельском хозяйстве и тяготение к транспортным и торговым путям. В мире наблюдается постоянный процесс перемещения населения, или миграция. Она может быть внутренней или внешней. В настоящее время размещение населения определяется географией городов.  </vt:lpstr>
      <vt:lpstr>Слайд 30</vt:lpstr>
      <vt:lpstr> Основные человеческие расы  Поселяясь на определенной территории, отдельные группы людей в течение долгого времени под воздействием природных условий менялись, формируя собственные внешность, темперамент, характер и другие черты. Так сформировались основные группы людей - человеческие расы.  Различают четыре основные расы: европеоидный, монголоидную, негроидную и австралоидную.  Это большие группы людей, отличающиеся некоторыми физическими признаками, например чертами лица, цветом кожи, глаз и волос, формой волос.  Для каждой расы характерно единство происхождения и формирования на определенной территории.  </vt:lpstr>
      <vt:lpstr>Представители рас человека</vt:lpstr>
      <vt:lpstr>Слайд 33</vt:lpstr>
      <vt:lpstr>Представители европеоидной расы человека</vt:lpstr>
      <vt:lpstr>Слайд 35</vt:lpstr>
      <vt:lpstr>Представители монголоидной расы человека</vt:lpstr>
      <vt:lpstr>Представители негроидной расы человека</vt:lpstr>
      <vt:lpstr>Представители австролоидной расы человека</vt:lpstr>
      <vt:lpstr>Человеческие расы мира  и наиболее многочисленные народы.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 географии и математики  в классах  естественнонаучной направленности на тему:  «Численность населения мира»  Учитель географии: Кайсарова Оксана Викторовна Учитель математика: Горохова Наталья Михайловна  март  2015 год</dc:title>
  <dc:creator>Мама</dc:creator>
  <cp:lastModifiedBy>Мама</cp:lastModifiedBy>
  <cp:revision>211</cp:revision>
  <dcterms:created xsi:type="dcterms:W3CDTF">2015-03-16T11:15:15Z</dcterms:created>
  <dcterms:modified xsi:type="dcterms:W3CDTF">2015-03-19T13:33:04Z</dcterms:modified>
</cp:coreProperties>
</file>