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Ханты- Мансийского округа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749439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2483768" y="2780928"/>
            <a:ext cx="432048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лево 6"/>
          <p:cNvSpPr/>
          <p:nvPr/>
        </p:nvSpPr>
        <p:spPr>
          <a:xfrm>
            <a:off x="2627784" y="3356992"/>
            <a:ext cx="4571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915816" y="4005064"/>
            <a:ext cx="1872208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483768" y="2780928"/>
            <a:ext cx="2304256" cy="19442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7704" y="335699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300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87824" y="443711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600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3140968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99251" y="1124744"/>
            <a:ext cx="70447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33CC"/>
                </a:solidFill>
              </a:rPr>
              <a:t>На каком расстоянии от п. </a:t>
            </a:r>
            <a:r>
              <a:rPr lang="ru-RU" sz="3200" b="1" i="1" dirty="0" err="1" smtClean="0">
                <a:solidFill>
                  <a:srgbClr val="0033CC"/>
                </a:solidFill>
              </a:rPr>
              <a:t>Березово</a:t>
            </a:r>
            <a:r>
              <a:rPr lang="ru-RU" sz="3200" b="1" i="1" dirty="0" smtClean="0">
                <a:solidFill>
                  <a:srgbClr val="0033CC"/>
                </a:solidFill>
              </a:rPr>
              <a:t> </a:t>
            </a:r>
          </a:p>
          <a:p>
            <a:r>
              <a:rPr lang="ru-RU" sz="3200" b="1" i="1" dirty="0" smtClean="0">
                <a:solidFill>
                  <a:srgbClr val="0033CC"/>
                </a:solidFill>
              </a:rPr>
              <a:t>может находиться г. Сургут?</a:t>
            </a:r>
            <a:endParaRPr lang="ru-RU" sz="3200" b="1" i="1" dirty="0">
              <a:solidFill>
                <a:srgbClr val="0033C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7544" y="5373216"/>
            <a:ext cx="8267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</a:rPr>
              <a:t>Сформулируйте данный вопрос для треугольника</a:t>
            </a:r>
            <a:endParaRPr lang="ru-RU" sz="2800" b="1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Постройте треугольники со сторонами: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7 см, 12 см, 9 см</a:t>
            </a:r>
          </a:p>
          <a:p>
            <a:r>
              <a:rPr lang="ru-RU" dirty="0" smtClean="0"/>
              <a:t>Б) 7 см, 14 см, 7 см</a:t>
            </a:r>
          </a:p>
          <a:p>
            <a:r>
              <a:rPr lang="ru-RU" dirty="0" smtClean="0"/>
              <a:t>В) 5 см, 16 см, 7 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19.03. Неравенство треугольника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Проверка домашней работы</a:t>
            </a:r>
            <a:br>
              <a:rPr lang="ru-RU" dirty="0" smtClean="0"/>
            </a:br>
            <a:r>
              <a:rPr lang="ru-RU" dirty="0" smtClean="0"/>
              <a:t>№240, №242, №245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Основные утверждения:</a:t>
            </a:r>
          </a:p>
          <a:p>
            <a:r>
              <a:rPr lang="ru-RU" dirty="0" smtClean="0"/>
              <a:t>Биссектриса треугольника делит угол пополам</a:t>
            </a:r>
          </a:p>
          <a:p>
            <a:r>
              <a:rPr lang="ru-RU" dirty="0" smtClean="0"/>
              <a:t>Если две параллельные прямые пересечены секущей, то накрест лежащие углы равны</a:t>
            </a:r>
          </a:p>
          <a:p>
            <a:r>
              <a:rPr lang="ru-RU" dirty="0" smtClean="0"/>
              <a:t>Внешний угол треугольника равен сумме двух углов треугольника, не смежных с ним</a:t>
            </a:r>
          </a:p>
          <a:p>
            <a:r>
              <a:rPr lang="ru-RU" dirty="0" smtClean="0"/>
              <a:t>Если два угла треугольника равны, то треугольник равнобедренный.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Можно ли построить треугольник </a:t>
            </a:r>
            <a:br>
              <a:rPr lang="ru-RU" sz="4000" smtClean="0"/>
            </a:br>
            <a:r>
              <a:rPr lang="ru-RU" sz="4000" smtClean="0"/>
              <a:t>из отрезков заданной длины: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342020" name="Line 4"/>
          <p:cNvSpPr>
            <a:spLocks noChangeShapeType="1"/>
          </p:cNvSpPr>
          <p:nvPr/>
        </p:nvSpPr>
        <p:spPr bwMode="auto">
          <a:xfrm>
            <a:off x="900113" y="4149725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2021" name="Line 5"/>
          <p:cNvSpPr>
            <a:spLocks noChangeShapeType="1"/>
          </p:cNvSpPr>
          <p:nvPr/>
        </p:nvSpPr>
        <p:spPr bwMode="auto">
          <a:xfrm>
            <a:off x="827088" y="5229225"/>
            <a:ext cx="36718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>
            <a:off x="900113" y="3141663"/>
            <a:ext cx="1584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743075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55650" y="26368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1258888" y="2492375"/>
            <a:ext cx="919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3см</a:t>
            </a:r>
          </a:p>
        </p:txBody>
      </p:sp>
      <p:sp>
        <p:nvSpPr>
          <p:cNvPr id="342026" name="Text Box 10"/>
          <p:cNvSpPr txBox="1">
            <a:spLocks noChangeArrowheads="1"/>
          </p:cNvSpPr>
          <p:nvPr/>
        </p:nvSpPr>
        <p:spPr bwMode="auto">
          <a:xfrm>
            <a:off x="1763713" y="3500438"/>
            <a:ext cx="955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5см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767263" y="2081213"/>
            <a:ext cx="1173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2124075" y="4581525"/>
            <a:ext cx="955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7см</a:t>
            </a:r>
          </a:p>
        </p:txBody>
      </p:sp>
      <p:sp>
        <p:nvSpPr>
          <p:cNvPr id="342029" name="Text Box 13"/>
          <p:cNvSpPr txBox="1">
            <a:spLocks noChangeArrowheads="1"/>
          </p:cNvSpPr>
          <p:nvPr/>
        </p:nvSpPr>
        <p:spPr bwMode="auto">
          <a:xfrm>
            <a:off x="5364163" y="2565400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3 </a:t>
            </a:r>
            <a:r>
              <a:rPr lang="en-US" sz="3200">
                <a:cs typeface="Arial" charset="0"/>
              </a:rPr>
              <a:t>&lt;</a:t>
            </a:r>
            <a:r>
              <a:rPr lang="ru-RU" sz="3200">
                <a:cs typeface="Arial" charset="0"/>
              </a:rPr>
              <a:t> 5 + 7</a:t>
            </a:r>
            <a:endParaRPr lang="en-US" sz="3200">
              <a:cs typeface="Arial" charset="0"/>
            </a:endParaRP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5364163" y="3357563"/>
            <a:ext cx="1787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5 </a:t>
            </a:r>
            <a:r>
              <a:rPr lang="en-US" sz="3200"/>
              <a:t>&lt;</a:t>
            </a:r>
            <a:r>
              <a:rPr lang="ru-RU" sz="3200"/>
              <a:t> 3 + 7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5364163" y="4076700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7 </a:t>
            </a:r>
            <a:r>
              <a:rPr lang="en-US" sz="3200"/>
              <a:t>&lt;</a:t>
            </a:r>
            <a:r>
              <a:rPr lang="ru-RU" sz="3200"/>
              <a:t> 3 + 5</a:t>
            </a:r>
          </a:p>
        </p:txBody>
      </p:sp>
      <p:sp>
        <p:nvSpPr>
          <p:cNvPr id="342032" name="Line 16"/>
          <p:cNvSpPr>
            <a:spLocks noChangeShapeType="1"/>
          </p:cNvSpPr>
          <p:nvPr/>
        </p:nvSpPr>
        <p:spPr bwMode="auto">
          <a:xfrm flipV="1">
            <a:off x="827088" y="4221163"/>
            <a:ext cx="1296987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2124075" y="4221163"/>
            <a:ext cx="2376488" cy="10080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2034" name="Rectangle 18"/>
          <p:cNvSpPr>
            <a:spLocks noChangeArrowheads="1"/>
          </p:cNvSpPr>
          <p:nvPr/>
        </p:nvSpPr>
        <p:spPr bwMode="auto">
          <a:xfrm>
            <a:off x="5148263" y="4005263"/>
            <a:ext cx="2232025" cy="719137"/>
          </a:xfrm>
          <a:prstGeom prst="rect">
            <a:avLst/>
          </a:prstGeom>
          <a:solidFill>
            <a:srgbClr val="FFFFFF">
              <a:alpha val="0"/>
            </a:srgbClr>
          </a:solidFill>
          <a:ln w="76200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2035" name="Text Box 19"/>
          <p:cNvSpPr txBox="1">
            <a:spLocks noChangeArrowheads="1"/>
          </p:cNvSpPr>
          <p:nvPr/>
        </p:nvSpPr>
        <p:spPr bwMode="auto">
          <a:xfrm>
            <a:off x="5508625" y="5084763"/>
            <a:ext cx="1582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3366FF"/>
                </a:solidFill>
              </a:rPr>
              <a:t>верно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1000"/>
                                        <p:tgtEl>
                                          <p:spTgt spid="3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00799 0.2939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09843 0.1469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20" grpId="0" animBg="1"/>
      <p:bldP spid="342020" grpId="1" animBg="1"/>
      <p:bldP spid="342020" grpId="2" animBg="1"/>
      <p:bldP spid="342021" grpId="0" animBg="1"/>
      <p:bldP spid="342022" grpId="0" animBg="1"/>
      <p:bldP spid="342022" grpId="1" animBg="1"/>
      <p:bldP spid="342022" grpId="2" animBg="1"/>
      <p:bldP spid="342025" grpId="0"/>
      <p:bldP spid="342025" grpId="1"/>
      <p:bldP spid="342026" grpId="0"/>
      <p:bldP spid="342026" grpId="1"/>
      <p:bldP spid="342028" grpId="0"/>
      <p:bldP spid="342028" grpId="1"/>
      <p:bldP spid="342029" grpId="0"/>
      <p:bldP spid="342030" grpId="0"/>
      <p:bldP spid="342031" grpId="0"/>
      <p:bldP spid="342032" grpId="0" animBg="1"/>
      <p:bldP spid="342033" grpId="0" animBg="1"/>
      <p:bldP spid="342034" grpId="0" animBg="1"/>
      <p:bldP spid="342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2146300"/>
          </a:xfrm>
        </p:spPr>
        <p:txBody>
          <a:bodyPr/>
          <a:lstStyle/>
          <a:p>
            <a:pPr eaLnBrk="1" hangingPunct="1"/>
            <a:r>
              <a:rPr lang="ru-RU" sz="4000" smtClean="0"/>
              <a:t>Найти третью сторону равнобедренного треугольника, если известны две его стороны: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021388"/>
            <a:ext cx="8229600" cy="1047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800" smtClean="0"/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2987675" y="2492375"/>
            <a:ext cx="2503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15см и 17см</a:t>
            </a:r>
          </a:p>
        </p:txBody>
      </p:sp>
      <p:sp>
        <p:nvSpPr>
          <p:cNvPr id="345093" name="AutoShape 5"/>
          <p:cNvSpPr>
            <a:spLocks noChangeArrowheads="1"/>
          </p:cNvSpPr>
          <p:nvPr/>
        </p:nvSpPr>
        <p:spPr bwMode="auto">
          <a:xfrm>
            <a:off x="1331913" y="3284538"/>
            <a:ext cx="2592387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5094" name="AutoShape 6"/>
          <p:cNvSpPr>
            <a:spLocks noChangeArrowheads="1"/>
          </p:cNvSpPr>
          <p:nvPr/>
        </p:nvSpPr>
        <p:spPr bwMode="auto">
          <a:xfrm>
            <a:off x="5292725" y="2708275"/>
            <a:ext cx="2376488" cy="23764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5095" name="Text Box 7"/>
          <p:cNvSpPr txBox="1">
            <a:spLocks noChangeArrowheads="1"/>
          </p:cNvSpPr>
          <p:nvPr/>
        </p:nvSpPr>
        <p:spPr bwMode="auto">
          <a:xfrm>
            <a:off x="1403350" y="371633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15</a:t>
            </a:r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3203575" y="371633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15</a:t>
            </a:r>
          </a:p>
        </p:txBody>
      </p:sp>
      <p:sp>
        <p:nvSpPr>
          <p:cNvPr id="345097" name="Text Box 9"/>
          <p:cNvSpPr txBox="1">
            <a:spLocks noChangeArrowheads="1"/>
          </p:cNvSpPr>
          <p:nvPr/>
        </p:nvSpPr>
        <p:spPr bwMode="auto">
          <a:xfrm>
            <a:off x="6227763" y="50847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15</a:t>
            </a:r>
          </a:p>
        </p:txBody>
      </p:sp>
      <p:sp>
        <p:nvSpPr>
          <p:cNvPr id="345098" name="Text Box 10"/>
          <p:cNvSpPr txBox="1">
            <a:spLocks noChangeArrowheads="1"/>
          </p:cNvSpPr>
          <p:nvPr/>
        </p:nvSpPr>
        <p:spPr bwMode="auto">
          <a:xfrm>
            <a:off x="2268538" y="50847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17</a:t>
            </a:r>
          </a:p>
        </p:txBody>
      </p:sp>
      <p:sp>
        <p:nvSpPr>
          <p:cNvPr id="345099" name="Text Box 11"/>
          <p:cNvSpPr txBox="1">
            <a:spLocks noChangeArrowheads="1"/>
          </p:cNvSpPr>
          <p:nvPr/>
        </p:nvSpPr>
        <p:spPr bwMode="auto">
          <a:xfrm>
            <a:off x="7019925" y="35734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17</a:t>
            </a:r>
          </a:p>
        </p:txBody>
      </p:sp>
      <p:sp>
        <p:nvSpPr>
          <p:cNvPr id="345100" name="Text Box 12"/>
          <p:cNvSpPr txBox="1">
            <a:spLocks noChangeArrowheads="1"/>
          </p:cNvSpPr>
          <p:nvPr/>
        </p:nvSpPr>
        <p:spPr bwMode="auto">
          <a:xfrm>
            <a:off x="5292725" y="357346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17</a:t>
            </a:r>
          </a:p>
        </p:txBody>
      </p:sp>
      <p:sp>
        <p:nvSpPr>
          <p:cNvPr id="345101" name="Text Box 13"/>
          <p:cNvSpPr txBox="1">
            <a:spLocks noChangeArrowheads="1"/>
          </p:cNvSpPr>
          <p:nvPr/>
        </p:nvSpPr>
        <p:spPr bwMode="auto">
          <a:xfrm>
            <a:off x="1331913" y="5589588"/>
            <a:ext cx="2463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17 </a:t>
            </a:r>
            <a:r>
              <a:rPr lang="en-US" sz="3200"/>
              <a:t>&lt;</a:t>
            </a:r>
            <a:r>
              <a:rPr lang="ru-RU" sz="3200"/>
              <a:t> 15 + 15</a:t>
            </a:r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5292725" y="5589588"/>
            <a:ext cx="2463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17 </a:t>
            </a:r>
            <a:r>
              <a:rPr lang="en-US" sz="3200"/>
              <a:t>&lt;</a:t>
            </a:r>
            <a:r>
              <a:rPr lang="ru-RU" sz="3200"/>
              <a:t> 17 + 15</a:t>
            </a:r>
          </a:p>
        </p:txBody>
      </p:sp>
      <p:sp>
        <p:nvSpPr>
          <p:cNvPr id="345103" name="AutoShape 15"/>
          <p:cNvSpPr>
            <a:spLocks noChangeArrowheads="1"/>
          </p:cNvSpPr>
          <p:nvPr/>
        </p:nvSpPr>
        <p:spPr bwMode="auto">
          <a:xfrm>
            <a:off x="1331913" y="5589588"/>
            <a:ext cx="2519362" cy="576262"/>
          </a:xfrm>
          <a:prstGeom prst="roundRect">
            <a:avLst>
              <a:gd name="adj" fmla="val 16667"/>
            </a:avLst>
          </a:prstGeom>
          <a:solidFill>
            <a:srgbClr val="BBE0E3">
              <a:alpha val="0"/>
            </a:srgbClr>
          </a:solidFill>
          <a:ln w="571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5104" name="AutoShape 16"/>
          <p:cNvSpPr>
            <a:spLocks noChangeArrowheads="1"/>
          </p:cNvSpPr>
          <p:nvPr/>
        </p:nvSpPr>
        <p:spPr bwMode="auto">
          <a:xfrm>
            <a:off x="5292725" y="5589588"/>
            <a:ext cx="2519363" cy="576262"/>
          </a:xfrm>
          <a:prstGeom prst="roundRect">
            <a:avLst>
              <a:gd name="adj" fmla="val 16667"/>
            </a:avLst>
          </a:prstGeom>
          <a:solidFill>
            <a:srgbClr val="BBE0E3">
              <a:alpha val="0"/>
            </a:srgbClr>
          </a:solidFill>
          <a:ln w="57150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2051050" y="6165850"/>
            <a:ext cx="4659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</a:rPr>
              <a:t>Ответ: 15 см или 17 см.</a:t>
            </a:r>
          </a:p>
        </p:txBody>
      </p:sp>
      <p:sp>
        <p:nvSpPr>
          <p:cNvPr id="345106" name="Line 18"/>
          <p:cNvSpPr>
            <a:spLocks noChangeShapeType="1"/>
          </p:cNvSpPr>
          <p:nvPr/>
        </p:nvSpPr>
        <p:spPr bwMode="auto">
          <a:xfrm>
            <a:off x="6516688" y="2708275"/>
            <a:ext cx="1152525" cy="2376488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5107" name="Line 19"/>
          <p:cNvSpPr>
            <a:spLocks noChangeShapeType="1"/>
          </p:cNvSpPr>
          <p:nvPr/>
        </p:nvSpPr>
        <p:spPr bwMode="auto">
          <a:xfrm>
            <a:off x="2627313" y="3284538"/>
            <a:ext cx="1295400" cy="1800225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6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tmFilter="0,0; .5, 1; 1, 1"/>
                                        <p:tgtEl>
                                          <p:spTgt spid="3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/>
      <p:bldP spid="345092" grpId="0"/>
      <p:bldP spid="345093" grpId="0" animBg="1"/>
      <p:bldP spid="345094" grpId="0" animBg="1"/>
      <p:bldP spid="345095" grpId="0"/>
      <p:bldP spid="345096" grpId="0"/>
      <p:bldP spid="345097" grpId="0"/>
      <p:bldP spid="345098" grpId="0"/>
      <p:bldP spid="345099" grpId="0"/>
      <p:bldP spid="345100" grpId="0"/>
      <p:bldP spid="345101" grpId="0"/>
      <p:bldP spid="345102" grpId="0"/>
      <p:bldP spid="345103" grpId="0" animBg="1"/>
      <p:bldP spid="345104" grpId="0" animBg="1"/>
      <p:bldP spid="345105" grpId="0"/>
      <p:bldP spid="345106" grpId="0" animBg="1"/>
      <p:bldP spid="3451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250 </a:t>
            </a:r>
          </a:p>
          <a:p>
            <a:r>
              <a:rPr lang="ru-RU" dirty="0" smtClean="0"/>
              <a:t>№252</a:t>
            </a:r>
          </a:p>
          <a:p>
            <a:r>
              <a:rPr lang="ru-RU" dirty="0" smtClean="0"/>
              <a:t> №253</a:t>
            </a:r>
          </a:p>
          <a:p>
            <a:r>
              <a:rPr lang="ru-RU" dirty="0" err="1" smtClean="0"/>
              <a:t>Док-во</a:t>
            </a:r>
            <a:r>
              <a:rPr lang="ru-RU" dirty="0" smtClean="0"/>
              <a:t> теоремы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7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33CC"/>
                </a:solidFill>
              </a:rPr>
              <a:t>Считай несчастным тот день или тот час, в который ты не усвоил ничего нового и ничего не прибавил к своему образованию.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Коменский Ян </a:t>
            </a:r>
            <a:r>
              <a:rPr lang="ru-RU" dirty="0" err="1" smtClean="0"/>
              <a:t>Амос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211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Карта Ханты- Мансийского округа</vt:lpstr>
      <vt:lpstr>Постройте треугольники со сторонами:</vt:lpstr>
      <vt:lpstr>19.03. Неравенство треугольника</vt:lpstr>
      <vt:lpstr>Проверка домашней работы №240, №242, №245</vt:lpstr>
      <vt:lpstr>Можно ли построить треугольник  из отрезков заданной длины:</vt:lpstr>
      <vt:lpstr>Найти третью сторону равнобедренного треугольника, если известны две его стороны:</vt:lpstr>
      <vt:lpstr>Домашняя работа</vt:lpstr>
      <vt:lpstr>Считай несчастным тот день или тот час, в который ты не усвоил ничего нового и ничего не прибавил к своему образованию.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33</cp:revision>
  <dcterms:created xsi:type="dcterms:W3CDTF">2013-03-17T13:44:28Z</dcterms:created>
  <dcterms:modified xsi:type="dcterms:W3CDTF">2013-03-18T16:51:07Z</dcterms:modified>
</cp:coreProperties>
</file>