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92" r:id="rId29"/>
    <p:sldId id="293" r:id="rId30"/>
    <p:sldId id="295" r:id="rId31"/>
    <p:sldId id="294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9" r:id="rId41"/>
    <p:sldId id="304" r:id="rId42"/>
    <p:sldId id="305" r:id="rId43"/>
    <p:sldId id="306" r:id="rId44"/>
    <p:sldId id="307" r:id="rId45"/>
    <p:sldId id="308" r:id="rId46"/>
    <p:sldId id="289" r:id="rId47"/>
    <p:sldId id="29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373216"/>
            <a:ext cx="7772400" cy="945288"/>
          </a:xfrm>
        </p:spPr>
        <p:txBody>
          <a:bodyPr/>
          <a:lstStyle/>
          <a:p>
            <a:pPr algn="ctr"/>
            <a:r>
              <a:rPr lang="ru-RU" dirty="0" smtClean="0"/>
              <a:t>Император Николай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980728"/>
            <a:ext cx="3585592" cy="38884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Николай 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II </a:t>
            </a: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Александрович Романов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8610" name="Picture 2" descr="http://i237.photobucket.com/albums/ff196/tashusik/nicolas2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620688"/>
            <a:ext cx="3508623" cy="4431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512064"/>
            <a:ext cx="82352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12776"/>
            <a:ext cx="3898776" cy="494278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марте 1917 года Император отрекается от престола:</a:t>
            </a:r>
          </a:p>
          <a:p>
            <a:r>
              <a:rPr lang="ru-RU" dirty="0" smtClean="0"/>
              <a:t> в стране бастуют рабочие, на восточном фронте затянулась непопулярная в народе «германская» война.</a:t>
            </a:r>
          </a:p>
          <a:p>
            <a:r>
              <a:rPr lang="ru-RU" dirty="0" smtClean="0"/>
              <a:t>Конечно, не надо идеализировать личность последнего императора. У него, как и у всякого человека, имелись и положительные и отрицательные черты. Но главное обвинение, которое ему пытаются вынести от имени истории - политическое безволие, в результате которого в России наступил развал российской государственности и крах самодержавной власти. Здесь нужно согласиться с Уинстоном Черчиллем который считал, что в России на начало февраля 1917 г. был только один по-настоящему выдающийся государственной деятель, работавший на победу в войне и процветание страны, - это император Николай II. Но он был просто предан.</a:t>
            </a:r>
            <a:endParaRPr lang="ru-RU" dirty="0"/>
          </a:p>
        </p:txBody>
      </p:sp>
      <p:pic>
        <p:nvPicPr>
          <p:cNvPr id="90114" name="Picture 2" descr="http://img-fotki.yandex.ru/get/4407/44617652.c1/0_6b1c2_ea26ea47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420888"/>
            <a:ext cx="3528392" cy="359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512064"/>
            <a:ext cx="61664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3016"/>
            <a:ext cx="7772400" cy="2782544"/>
          </a:xfrm>
        </p:spPr>
        <p:txBody>
          <a:bodyPr>
            <a:normAutofit fontScale="32500" lnSpcReduction="20000"/>
          </a:bodyPr>
          <a:lstStyle/>
          <a:p>
            <a:pPr marL="85725" indent="-17463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Петрограде усиливается революционное движение, и Временное правительство, опасаясь за жизнь царственных арестантов, решает перевести их вглубь России.</a:t>
            </a:r>
          </a:p>
          <a:p>
            <a:pPr marL="85725" indent="-17463">
              <a:buNone/>
            </a:pPr>
            <a:r>
              <a:rPr lang="ru-RU" dirty="0" smtClean="0"/>
              <a:t> После долгих дебатов определяют городом их поселения Тобольск, затем Екатеринбург. Туда и перевозят семью Романовых. Им разрешают взять из дворца необходимую мебель, личные вещи, а также предложить обслуживающему персоналу по желанию добровольно сопровождать их к месту нового размещения и дальнейшей службы.</a:t>
            </a:r>
          </a:p>
          <a:p>
            <a:pPr marL="85725" indent="-17463">
              <a:buNone/>
            </a:pPr>
            <a:r>
              <a:rPr lang="ru-RU" dirty="0" smtClean="0"/>
              <a:t>Семья Романовых размещается в специально отремонтированном к их приезду доме губернатора. Семье разрешили ходить через улицу и бульвар на богослужение в церковь Благовещенья. Режим охраны здесь был гораздо более легкий, чем в Царском Селе. Семья ведет спокойную, размеренную жизнь.</a:t>
            </a:r>
          </a:p>
          <a:p>
            <a:pPr marL="85725" indent="-17463">
              <a:buNone/>
            </a:pPr>
            <a:r>
              <a:rPr lang="ru-RU" dirty="0" smtClean="0"/>
              <a:t>В день расстрела, в полночь разбуженным членам семьи и персоналу объявляют, что в связи с наступлением белых войск особняк может оказаться под обстрелом, и поэтому в целях безопасности нужно перейти в подвальное помещение. Семеро членов семьи - Николай Александрович, Александра Федоровна, дочери Ольга, Татьяна, Мария и Анастасия и сын Алексей, трое добровольно оставшихся слуг и врач спускаются со второго этажа дома и переходят в угловую полуподвальную комнату. После того, как все вошли и закрыли дверь, Юровский выступил вперед, вынул из кармана лист бумаги и сказал: "Внимание! Оглашается решение </a:t>
            </a:r>
            <a:r>
              <a:rPr lang="ru-RU" dirty="0" err="1" smtClean="0"/>
              <a:t>Уралсовета</a:t>
            </a:r>
            <a:r>
              <a:rPr lang="ru-RU" dirty="0" smtClean="0"/>
              <a:t>..." И как только прозвучали последние слова, раздались выстрелы.</a:t>
            </a:r>
          </a:p>
          <a:p>
            <a:pPr marL="85725" indent="-17463">
              <a:buNone/>
            </a:pPr>
            <a:r>
              <a:rPr lang="ru-RU" dirty="0" smtClean="0"/>
              <a:t>Через 8 дней город захватила белая армия. Но  царской семьи ни живыми, ни мертвыми  уже не нашли.</a:t>
            </a:r>
          </a:p>
          <a:p>
            <a:pPr marL="85725" indent="-17463">
              <a:buNone/>
            </a:pPr>
            <a:r>
              <a:rPr lang="ru-RU" dirty="0" smtClean="0"/>
              <a:t>Уже в наше время - в последние годы исследователи нашли останки захоронения царской семьи и современными научными методами подтвердили, что в </a:t>
            </a:r>
            <a:r>
              <a:rPr lang="ru-RU" dirty="0" err="1" smtClean="0"/>
              <a:t>Коптяковском</a:t>
            </a:r>
            <a:r>
              <a:rPr lang="ru-RU" dirty="0" smtClean="0"/>
              <a:t> лесу захоронены члены царской семьи Романовых.</a:t>
            </a:r>
            <a:endParaRPr lang="ru-RU" dirty="0"/>
          </a:p>
        </p:txBody>
      </p:sp>
      <p:pic>
        <p:nvPicPr>
          <p:cNvPr id="89090" name="Picture 2" descr="http://troeruchitsa.ru/data/2013/01/11/1234594427/1DSCN49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32656"/>
            <a:ext cx="3240360" cy="1941985"/>
          </a:xfrm>
          <a:prstGeom prst="rect">
            <a:avLst/>
          </a:prstGeom>
          <a:noFill/>
        </p:spPr>
      </p:pic>
      <p:pic>
        <p:nvPicPr>
          <p:cNvPr id="89092" name="Picture 4" descr="http://ok.ya1.ru/uploads/posts/2011-08/1314248043_roman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1340768"/>
            <a:ext cx="2160240" cy="1872208"/>
          </a:xfrm>
          <a:prstGeom prst="rect">
            <a:avLst/>
          </a:prstGeom>
          <a:noFill/>
        </p:spPr>
      </p:pic>
      <p:sp>
        <p:nvSpPr>
          <p:cNvPr id="89094" name="AutoShape 6" descr="http://%D1%86%D0%B5%D1%80%D0%BA%D0%BE%D0%B2%D0%BD%D0%B0%D1%8F-%D0%B6%D0%B8%D0%B7%D0%BD%D1%8C.%D1%80%D1%84/bg/smz.jpg"/>
          <p:cNvSpPr>
            <a:spLocks noChangeAspect="1" noChangeArrowheads="1"/>
          </p:cNvSpPr>
          <p:nvPr/>
        </p:nvSpPr>
        <p:spPr bwMode="auto">
          <a:xfrm>
            <a:off x="155575" y="-1858963"/>
            <a:ext cx="292417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6" name="AutoShape 8" descr="http://%D1%86%D0%B5%D1%80%D0%BA%D0%BE%D0%B2%D0%BD%D0%B0%D1%8F-%D0%B6%D0%B8%D0%B7%D0%BD%D1%8C.%D1%80%D1%84/bg/smz.jpg"/>
          <p:cNvSpPr>
            <a:spLocks noChangeAspect="1" noChangeArrowheads="1"/>
          </p:cNvSpPr>
          <p:nvPr/>
        </p:nvSpPr>
        <p:spPr bwMode="auto">
          <a:xfrm>
            <a:off x="155575" y="-1858963"/>
            <a:ext cx="292417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8" name="AutoShape 10" descr="http://%D1%86%D0%B5%D1%80%D0%BA%D0%BE%D0%B2%D0%BD%D0%B0%D1%8F-%D0%B6%D0%B8%D0%B7%D0%BD%D1%8C.%D1%80%D1%84/bg/smz.jpg"/>
          <p:cNvSpPr>
            <a:spLocks noChangeAspect="1" noChangeArrowheads="1"/>
          </p:cNvSpPr>
          <p:nvPr/>
        </p:nvSpPr>
        <p:spPr bwMode="auto">
          <a:xfrm>
            <a:off x="155575" y="-1858963"/>
            <a:ext cx="292417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100" name="AutoShape 12" descr="http://%D1%86%D0%B5%D1%80%D0%BA%D0%BE%D0%B2%D0%BD%D0%B0%D1%8F-%D0%B6%D0%B8%D0%B7%D0%BD%D1%8C.%D1%80%D1%84/bg/smz.jpg"/>
          <p:cNvSpPr>
            <a:spLocks noChangeAspect="1" noChangeArrowheads="1"/>
          </p:cNvSpPr>
          <p:nvPr/>
        </p:nvSpPr>
        <p:spPr bwMode="auto">
          <a:xfrm>
            <a:off x="155575" y="-1858963"/>
            <a:ext cx="292417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102" name="AutoShape 14" descr="http://%D1%86%D0%B5%D1%80%D0%BA%D0%BE%D0%B2%D0%BD%D0%B0%D1%8F-%D0%B6%D0%B8%D0%B7%D0%BD%D1%8C.%D1%80%D1%84/bg/smz.jpg"/>
          <p:cNvSpPr>
            <a:spLocks noChangeAspect="1" noChangeArrowheads="1"/>
          </p:cNvSpPr>
          <p:nvPr/>
        </p:nvSpPr>
        <p:spPr bwMode="auto">
          <a:xfrm>
            <a:off x="155575" y="-1858963"/>
            <a:ext cx="292417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9104" name="Picture 16" descr="http://i036.radikal.ru/0711/0e/0205c585ce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1124744"/>
            <a:ext cx="3024336" cy="2545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73224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783560"/>
            <a:ext cx="3754760" cy="4572000"/>
          </a:xfrm>
        </p:spPr>
        <p:txBody>
          <a:bodyPr>
            <a:normAutofit fontScale="70000" lnSpcReduction="20000"/>
          </a:bodyPr>
          <a:lstStyle/>
          <a:p>
            <a:pPr marL="628650" indent="0">
              <a:buNone/>
            </a:pPr>
            <a:r>
              <a:rPr lang="ru-RU" dirty="0" smtClean="0"/>
              <a:t>В 1981 году Николай и его семья были канонизированы русской зарубежной церковью.</a:t>
            </a:r>
          </a:p>
          <a:p>
            <a:pPr marL="628650" indent="0">
              <a:buNone/>
            </a:pPr>
            <a:r>
              <a:rPr lang="ru-RU" dirty="0" smtClean="0"/>
              <a:t>В 2003 году в Екатеринбурге, на месте снесённого дома инженера Н. Н. Ипатьева, где был расстрелян Николай II и его семья, был построен </a:t>
            </a:r>
            <a:r>
              <a:rPr lang="ru-RU" dirty="0" err="1" smtClean="0"/>
              <a:t>Храм-на-Крови</a:t>
            </a:r>
            <a:r>
              <a:rPr lang="ru-RU" dirty="0" smtClean="0"/>
              <a:t> во имя всех  святых, перед входом в который установлен памятник семье Николая II.</a:t>
            </a:r>
          </a:p>
          <a:p>
            <a:endParaRPr lang="ru-RU" dirty="0"/>
          </a:p>
        </p:txBody>
      </p:sp>
      <p:pic>
        <p:nvPicPr>
          <p:cNvPr id="88066" name="Picture 2" descr="http://stat19.privet.ru/lr/0b17f1d392ba5d33f5acb649869cddc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772816"/>
            <a:ext cx="3384376" cy="4174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smartysmile.ru/uploads/images/20120719/fd0970df8ce37896470033454395a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052736"/>
            <a:ext cx="626469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i31.fastpic.ru/big/2012/0329/8a/002172dc43ac95f32495ba02c47ee48a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268760"/>
            <a:ext cx="583264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://www.isfarinka.ru/e107_files/public/1242710747_1_FT11066_ms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980728"/>
            <a:ext cx="3168352" cy="496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failopomoika.com/forums/monthly_02_2010/user166/post352529_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476672"/>
            <a:ext cx="432048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static2.aif.ru/public/article/big/936/f9e036c34e550a09edf738196fa2e49a.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836712"/>
            <a:ext cx="568863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s58.radikal.ru/i161/0812/84/56028c88509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340768"/>
            <a:ext cx="52197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territa.ru/_ph/858/2/2591828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836712"/>
            <a:ext cx="576064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6165304"/>
            <a:ext cx="3034680" cy="36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3873624" cy="5806880"/>
          </a:xfrm>
        </p:spPr>
        <p:txBody>
          <a:bodyPr>
            <a:normAutofit fontScale="55000" lnSpcReduction="20000"/>
          </a:bodyPr>
          <a:lstStyle/>
          <a:p>
            <a:pPr marL="0" indent="539750"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Его царствование совпало с быстрым промышленно-экономическим развитием страны. </a:t>
            </a: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539750"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 Николае II Россия потерпела поражение в русско-японской войне 1904-1905 годов, что явилось одной из причин Революции 1905-1907 годов, в ходе которой был принят Манифест 17 октября 1905г., разрешавший создание политических партий и учреждавший Государственную думу; </a:t>
            </a: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539750"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Начала осуществляться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Столыпинская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аграрная реформа.</a:t>
            </a:r>
            <a:b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539750"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 1907 году Россия стала членом Антанты, в составе которой вступила в Первую мировую войну. С августа 1915 г. верховный главнокомандующий. В ходе Февральской революции 1917, 2 (15) марта отрекся от престола.</a:t>
            </a:r>
            <a:b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Расстрелян вместе с семьей в Екатеринбурге.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7586" name="Picture 2" descr="http://yahooeu.ru/uploads/posts/2011-03/1300215202_a-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404664"/>
            <a:ext cx="3613820" cy="2806031"/>
          </a:xfrm>
          <a:prstGeom prst="rect">
            <a:avLst/>
          </a:prstGeom>
          <a:noFill/>
        </p:spPr>
      </p:pic>
      <p:pic>
        <p:nvPicPr>
          <p:cNvPr id="67588" name="Picture 4" descr="http://joker.vhabare.ru/uploads/posts/1311229347_1311211868_1311205424_11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862837"/>
            <a:ext cx="3541812" cy="216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razbointrucuvant.ro/recomandari/wp-content/uploads/2012/07/6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052736"/>
            <a:ext cx="655272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img-fotki.yandex.ru/get/5409/routir.192/0_62d13_2237e49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1340768"/>
            <a:ext cx="2911599" cy="424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pics2.pokazuha.ru/p442/y/s/7251132us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412776"/>
            <a:ext cx="345638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pushkin-history.ru/jpg/Imperat/Nikol_II/004/1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484784"/>
            <a:ext cx="633670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cn12.nevsedoma.com.ua/photo/125/3/tn00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908720"/>
            <a:ext cx="473963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img4.imageshack.us/img4/1795/ron02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92696"/>
            <a:ext cx="3528392" cy="3886201"/>
          </a:xfrm>
          <a:prstGeom prst="rect">
            <a:avLst/>
          </a:prstGeom>
          <a:noFill/>
        </p:spPr>
      </p:pic>
      <p:pic>
        <p:nvPicPr>
          <p:cNvPr id="108548" name="Picture 4" descr="http://img-fotki.yandex.ru/get/6205/137638902.1b7/0_6cc69_76ffaeba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996952"/>
            <a:ext cx="5410200" cy="35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img0.liveinternet.ru/images/attach/c/5/84/975/84975976_large_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988840"/>
            <a:ext cx="5705475" cy="4534273"/>
          </a:xfrm>
          <a:prstGeom prst="rect">
            <a:avLst/>
          </a:prstGeom>
          <a:noFill/>
        </p:spPr>
      </p:pic>
      <p:pic>
        <p:nvPicPr>
          <p:cNvPr id="107524" name="Picture 4" descr="http://www.livadia.org/olishka/images/ota19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6672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samoderzhavnaya.ru/media/photo/olga/normal/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548680"/>
            <a:ext cx="3952875" cy="3886201"/>
          </a:xfrm>
          <a:prstGeom prst="rect">
            <a:avLst/>
          </a:prstGeom>
          <a:noFill/>
        </p:spPr>
      </p:pic>
      <p:pic>
        <p:nvPicPr>
          <p:cNvPr id="106500" name="Picture 4" descr="http://www.pravkamchatka.ru/res/Image/1.7/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76672"/>
            <a:ext cx="4591050" cy="3886201"/>
          </a:xfrm>
          <a:prstGeom prst="rect">
            <a:avLst/>
          </a:prstGeom>
          <a:noFill/>
        </p:spPr>
      </p:pic>
      <p:pic>
        <p:nvPicPr>
          <p:cNvPr id="106502" name="Picture 6" descr="http://img-fotki.yandex.ru/get/6204/137638902.1b5/0_6cc26_5e889fa5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149080"/>
            <a:ext cx="3133725" cy="2708920"/>
          </a:xfrm>
          <a:prstGeom prst="rect">
            <a:avLst/>
          </a:prstGeom>
          <a:noFill/>
        </p:spPr>
      </p:pic>
      <p:pic>
        <p:nvPicPr>
          <p:cNvPr id="106504" name="Picture 8" descr="http://nevsepic.com.ua/uploads/posts/2011-06/thumbs/1307223188_00044009_www.nevsepic.com.u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797152"/>
            <a:ext cx="2736304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usempire.ru/gallery/originals/29/57AF46FCFC4E-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548680"/>
            <a:ext cx="662473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TScy;&amp;acy;&amp;rcy;&amp;scy;&amp;kcy;&amp;acy;&amp;yacy; &amp;scy;&amp;iecy;&amp;mcy;&amp;softcy;&amp;yacy; 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3728839" cy="4752528"/>
          </a:xfrm>
          <a:prstGeom prst="rect">
            <a:avLst/>
          </a:prstGeom>
          <a:noFill/>
        </p:spPr>
      </p:pic>
      <p:pic>
        <p:nvPicPr>
          <p:cNvPr id="7172" name="Picture 4" descr="&amp;TScy;&amp;acy;&amp;rcy;&amp;scy;&amp;kcy;&amp;acy;&amp;yacy; &amp;scy;&amp;iecy;&amp;mcy;&amp;softcy;&amp;yacy; 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764704"/>
            <a:ext cx="374441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73216"/>
            <a:ext cx="3096344" cy="914400"/>
          </a:xfrm>
        </p:spPr>
        <p:txBody>
          <a:bodyPr/>
          <a:lstStyle/>
          <a:p>
            <a:r>
              <a:rPr lang="ru-RU" dirty="0" smtClean="0"/>
              <a:t>Николай </a:t>
            </a:r>
            <a:r>
              <a:rPr lang="en-US" dirty="0" smtClean="0"/>
              <a:t>II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620688"/>
            <a:ext cx="4114800" cy="57348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Воспитание и образование Николая II проходило под личным руководством его отца на традиционной религиозной основе. Воспитатели будущего императора и его младшего брата Георгия получили такую инструкцию: "Ни я, ни Мария Федоровна не желаем делать из них оранжерейных цветов. Они должны хорошо молиться Богу, учиться, играть, шалить в меру. Учите хорошенько, спуску не давайте, спрашивайте по всей строгости законов, не поощряйте лени в особенности. Если что, то адресуйтесь прямо ко мне, а я знаю, что нужно делать. Повторяю, что мне фарфора не нужно. Мне нужны нормальные русские дети. Подерутся - пожалуйста. Но доносчику - первый кнут. Это - самое мое первое требование".</a:t>
            </a:r>
            <a:b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6562" name="Picture 2" descr="http://img0.liveinternet.ru/images/attach/c/2/67/658/67658889_ch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340768"/>
            <a:ext cx="321945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TScy;&amp;acy;&amp;rcy;&amp;scy;&amp;kcy;&amp;acy;&amp;yacy; &amp;scy;&amp;iecy;&amp;mcy;&amp;softcy;&amp;yacy; 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49425"/>
            <a:ext cx="5760640" cy="6403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&amp;TScy;&amp;acy;&amp;rcy;&amp;scy;&amp;kcy;&amp;acy;&amp;yacy; &amp;scy;&amp;iecy;&amp;mcy;&amp;softcy;&amp;yacy; 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871296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TScy;&amp;acy;&amp;rcy;&amp;scy;&amp;kcy;&amp;acy;&amp;yacy; &amp;scy;&amp;iecy;&amp;mcy;&amp;softcy;&amp;yacy; 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620688"/>
            <a:ext cx="669674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TScy;&amp;acy;&amp;rcy;&amp;scy;&amp;kcy;&amp;acy;&amp;yacy; &amp;scy;&amp;iecy;&amp;mcy;&amp;softcy;&amp;yacy; 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13690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TScy;&amp;acy;&amp;rcy;&amp;scy;&amp;kcy;&amp;acy;&amp;yacy; &amp;scy;&amp;iecy;&amp;mcy;&amp;softcy;&amp;yacy; 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7632848" cy="508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TScy;&amp;acy;&amp;rcy;&amp;scy;&amp;kcy;&amp;acy;&amp;yacy; &amp;scy;&amp;iecy;&amp;mcy;&amp;softcy;&amp;yacy; 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136904" cy="5638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&amp;TScy;&amp;acy;&amp;rcy;&amp;scy;&amp;kcy;&amp;acy;&amp;yacy; &amp;scy;&amp;iecy;&amp;mcy;&amp;softcy;&amp;yacy; 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96752"/>
            <a:ext cx="8136904" cy="5493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perator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980728"/>
            <a:ext cx="4896544" cy="6070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perator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147841"/>
            <a:ext cx="4032448" cy="5449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1723.ru/read/dai2/dai2-3-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052736"/>
            <a:ext cx="619268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512064"/>
            <a:ext cx="226368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4089648" cy="597666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программу образования будущего императора входили многочисленные путешествия по различным губерниям России, которые он совершал вместе с отцом. В довершение образования отец выделил в его распоряжение крейсер для путешествия на Дальний Восток. За 9 месяцев он со свитой посетил Грецию, Египет, Индию, Китай, Японию и далее сухим путем через всю Сибирь возвратился в столицу России. К 23-м годам своей жизни Николай Романов - высокообразованный молодой человек с широким кругозором, прекрасно знающий историю и литературу и в совершенстве владеющий основными европейскими языками</a:t>
            </a:r>
            <a:endParaRPr lang="ru-RU" sz="1800" dirty="0"/>
          </a:p>
        </p:txBody>
      </p:sp>
      <p:pic>
        <p:nvPicPr>
          <p:cNvPr id="65538" name="Picture 2" descr="http://www.anapahram.ru/images/Obshchestvo/Religiya/20130519/298db51ee415a9dbfc33f4a65ecab9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340768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936104"/>
          </a:xfrm>
        </p:spPr>
        <p:txBody>
          <a:bodyPr/>
          <a:lstStyle/>
          <a:p>
            <a:pPr algn="ctr"/>
            <a:r>
              <a:rPr lang="ru-RU" sz="2400" dirty="0" smtClean="0">
                <a:cs typeface="Aharoni" pitchFamily="2" charset="-79"/>
              </a:rPr>
              <a:t>Комната дома Ипатьева, в которой была </a:t>
            </a:r>
            <a:r>
              <a:rPr lang="ru-RU" sz="2400" b="1" dirty="0" smtClean="0">
                <a:cs typeface="Aharoni" pitchFamily="2" charset="-79"/>
              </a:rPr>
              <a:t>расстреляна</a:t>
            </a:r>
            <a:r>
              <a:rPr lang="ru-RU" sz="2400" dirty="0" smtClean="0">
                <a:cs typeface="Aharoni" pitchFamily="2" charset="-79"/>
              </a:rPr>
              <a:t> </a:t>
            </a:r>
            <a:r>
              <a:rPr lang="ru-RU" sz="2400" b="1" dirty="0" smtClean="0">
                <a:cs typeface="Aharoni" pitchFamily="2" charset="-79"/>
              </a:rPr>
              <a:t>царская</a:t>
            </a:r>
            <a:r>
              <a:rPr lang="ru-RU" sz="2400" dirty="0" smtClean="0">
                <a:cs typeface="Aharoni" pitchFamily="2" charset="-79"/>
              </a:rPr>
              <a:t> </a:t>
            </a:r>
            <a:r>
              <a:rPr lang="ru-RU" sz="2400" b="1" dirty="0" smtClean="0">
                <a:cs typeface="Aharoni" pitchFamily="2" charset="-79"/>
              </a:rPr>
              <a:t>семья</a:t>
            </a:r>
            <a:r>
              <a:rPr lang="ru-RU" sz="2400" dirty="0" smtClean="0">
                <a:cs typeface="Aharoni" pitchFamily="2" charset="-79"/>
              </a:rPr>
              <a:t/>
            </a:r>
            <a:br>
              <a:rPr lang="ru-RU" sz="2400" dirty="0" smtClean="0">
                <a:cs typeface="Aharoni" pitchFamily="2" charset="-79"/>
              </a:rPr>
            </a:br>
            <a:endParaRPr lang="ru-RU" sz="2400" dirty="0">
              <a:cs typeface="Aharoni" pitchFamily="2" charset="-79"/>
            </a:endParaRPr>
          </a:p>
        </p:txBody>
      </p:sp>
      <p:pic>
        <p:nvPicPr>
          <p:cNvPr id="60418" name="Picture 2" descr="http://www.1723.ru/read/dai2/dai2-3-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484784"/>
            <a:ext cx="6696744" cy="4419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053.radikal.ru/1007/20/a90d6083bd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76672"/>
            <a:ext cx="7920880" cy="575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cirota.ru/forum/images/69/6961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7992888" cy="5852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rusempire.ru/gallery/originals/20/F6EA8F3E1EA5-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052736"/>
            <a:ext cx="54006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gatchina3000.ru/literatura/sokolov_n_a/murder_imperial_family055-0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052736"/>
            <a:ext cx="583264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49.radikal.ru/i125/1008/22/071054b8094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88640"/>
            <a:ext cx="5040560" cy="5830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mirror02.lensart.ru/95/picturecontent-pid-ce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980728"/>
            <a:ext cx="475252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924944"/>
            <a:ext cx="7772400" cy="122413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4089648" cy="914400"/>
          </a:xfrm>
        </p:spPr>
        <p:txBody>
          <a:bodyPr/>
          <a:lstStyle/>
          <a:p>
            <a:r>
              <a:rPr lang="ru-RU" sz="2800" dirty="0" smtClean="0"/>
              <a:t>Маленький Николай </a:t>
            </a:r>
            <a:br>
              <a:rPr lang="ru-RU" sz="2800" dirty="0" smtClean="0"/>
            </a:br>
            <a:r>
              <a:rPr lang="ru-RU" sz="2800" dirty="0" smtClean="0"/>
              <a:t>и его</a:t>
            </a:r>
            <a:br>
              <a:rPr lang="ru-RU" sz="2800" dirty="0" smtClean="0"/>
            </a:br>
            <a:r>
              <a:rPr lang="ru-RU" sz="2800" dirty="0" smtClean="0"/>
              <a:t>мать Мария Федоровна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780928"/>
            <a:ext cx="3585592" cy="35746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Блестящее образование сочеталось у него с глубокой религиозностью и знанием духовной литературы, что было нечасто для государственных деятелей того времени. Отец сумел внушить ему беззаветную любовь к России, чувство ответственности за ее судьбу. С детства ему стала близка мысль, что его главное предназначение - следовать российским основам, традициям и идеалам.</a:t>
            </a:r>
            <a:endParaRPr lang="ru-RU" dirty="0"/>
          </a:p>
        </p:txBody>
      </p:sp>
      <p:pic>
        <p:nvPicPr>
          <p:cNvPr id="64514" name="Picture 2" descr="http://ic.pics.livejournal.com/kukmor/14257925/47530/47530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4869160"/>
            <a:ext cx="2821732" cy="1713195"/>
          </a:xfrm>
          <a:prstGeom prst="rect">
            <a:avLst/>
          </a:prstGeom>
          <a:noFill/>
        </p:spPr>
      </p:pic>
      <p:pic>
        <p:nvPicPr>
          <p:cNvPr id="64516" name="Picture 4" descr="http://cdn3.pix.avaxnews.com/avaxnews/fb/8d/00008dfb_medium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404664"/>
            <a:ext cx="3246115" cy="4371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512064"/>
            <a:ext cx="946448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Образцом правителя для Николая II был царь Алексей Михайлович (отец Петра I), бережно хранивший традиции старины и самодержавия, как основы могущества и благосостояния России.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одном из первых своих публичных выступлений он провозгласил:</a:t>
            </a:r>
            <a:br>
              <a:rPr lang="ru-RU" dirty="0" smtClean="0"/>
            </a:br>
            <a:r>
              <a:rPr lang="ru-RU" dirty="0" smtClean="0"/>
              <a:t>"Пусть же все знают, что я, посвящая все силы благу народному, буду охранять начала самодержавия так же твердо и неуклонно, как охранял его мой покойный незабвенный родитель".</a:t>
            </a:r>
            <a:br>
              <a:rPr lang="ru-RU" dirty="0" smtClean="0"/>
            </a:br>
            <a:r>
              <a:rPr lang="ru-RU" dirty="0" smtClean="0"/>
              <a:t>Это были не только слова. "Начала самодержавия" Николай II отстаивал твердо и неуклонно: ни одной существенной позиции за годы правления он не сдавал вплоть до трагического для судьбы России его отречения от престола в 1917 году. Но эти события еще впереди.</a:t>
            </a:r>
            <a:endParaRPr lang="ru-RU" dirty="0"/>
          </a:p>
        </p:txBody>
      </p:sp>
      <p:pic>
        <p:nvPicPr>
          <p:cNvPr id="63490" name="Picture 2" descr="http://s45.radikal.ru/i110/0905/f1/fdf001bf51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332656"/>
            <a:ext cx="1224136" cy="1395536"/>
          </a:xfrm>
          <a:prstGeom prst="rect">
            <a:avLst/>
          </a:prstGeom>
          <a:noFill/>
        </p:spPr>
      </p:pic>
      <p:pic>
        <p:nvPicPr>
          <p:cNvPr id="63492" name="Picture 4" descr="http://doseng.org/uploads/posts/2012-12/1355892186_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88640"/>
            <a:ext cx="3096344" cy="161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29208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Быстрое развитие уровня промышленности и сельского хозяйства  позволили России иметь устойчивую золотую конвертируемую валюту. Император придавал большое значение развитию железных дорог. Еще в юности он участвовал в закладке знаменитой Сибирской дороги.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годы правления Николая II в России было создано самое лучшее по тем временам рабочее законодательство, обеспечивающее нормирование рабочего времени, выбор рабочих старост, вознаграждение при несчастных случаях на производстве, обязательное страхование рабочих от болезней, по инвалидности и старости. Император активно содействовал развитию русской культуры, искусства, науки, реформам армии и флота.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было время самых высоких в истории России темпов экономического роста. За 1880-1910 г.г. темпы роста продукции российской промышленности превышали 9% в год. По этому показателю Россия вышла на первое место в мире, опередив даже стремительно развивающиеся Соединенные Штаты Америки. </a:t>
            </a:r>
            <a:endParaRPr lang="ru-RU" dirty="0"/>
          </a:p>
        </p:txBody>
      </p:sp>
      <p:pic>
        <p:nvPicPr>
          <p:cNvPr id="62466" name="Picture 2" descr="http://lol54.ru/uploads/posts/2012-01/1326274272_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332656"/>
            <a:ext cx="2448272" cy="1440160"/>
          </a:xfrm>
          <a:prstGeom prst="rect">
            <a:avLst/>
          </a:prstGeom>
          <a:noFill/>
        </p:spPr>
      </p:pic>
      <p:pic>
        <p:nvPicPr>
          <p:cNvPr id="62468" name="Picture 4" descr="http://videocentury.ru/uploads/posts/2010-12/1292845954_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404664"/>
            <a:ext cx="2342789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68" y="512064"/>
            <a:ext cx="802432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3016"/>
            <a:ext cx="7772400" cy="2782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Самоотверженный порыв русских армий, спасший Париж в 1914 году; преодоление мучительного </a:t>
            </a:r>
            <a:r>
              <a:rPr lang="ru-RU" dirty="0" err="1" smtClean="0"/>
              <a:t>бесснарядного</a:t>
            </a:r>
            <a:r>
              <a:rPr lang="ru-RU" dirty="0" smtClean="0"/>
              <a:t> отступления; медленное восстановление сил; </a:t>
            </a:r>
            <a:r>
              <a:rPr lang="ru-RU" dirty="0" err="1" smtClean="0"/>
              <a:t>брусиловские</a:t>
            </a:r>
            <a:r>
              <a:rPr lang="ru-RU" dirty="0" smtClean="0"/>
              <a:t> победы; вступление России в кампанию 1917 г. непобедимой, более сильной, чем когда-либо; разве во всем этом не было его доли?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22" name="Picture 2" descr="http://im5-tub-ru.yandex.net/i?id=13841547-26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908720"/>
            <a:ext cx="2664296" cy="1932460"/>
          </a:xfrm>
          <a:prstGeom prst="rect">
            <a:avLst/>
          </a:prstGeom>
          <a:noFill/>
        </p:spPr>
      </p:pic>
      <p:pic>
        <p:nvPicPr>
          <p:cNvPr id="81924" name="Picture 4" descr="http://smolbattle.ru/uploads/smolbattle/post-1-13440051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620688"/>
            <a:ext cx="266132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8384" y="512064"/>
            <a:ext cx="658416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052736"/>
            <a:ext cx="5194920" cy="530282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последние годы царствования император испытывал кризис окружения (недостаток надежных, способных людей, разделявших его идеи). Отсюда постоянная смена министров, которую с легкой руки недоброжелателей приписывали Распутину.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Роль и значение Распутина, степень его влияния на Николая II были искусственно раздуты левыми, которые таким образом хотели доказать политическое ничтожество царя. Привязанность царской четы к Распутину была связана с неизлечимой болезнью их сына и наследника престола Алексея гемофилией - </a:t>
            </a:r>
            <a:r>
              <a:rPr lang="ru-RU" dirty="0" err="1" smtClean="0"/>
              <a:t>несворачиваемостью</a:t>
            </a:r>
            <a:r>
              <a:rPr lang="ru-RU" dirty="0" smtClean="0"/>
              <a:t> крови, при которой любая пустяковая ранка могла привести к смерти. Распутин, обладая гипнотическим даром, путем психологического воздействия умел быстро останавливать кровь у наследника, чего не могли сделать лучшие дипломированные доктора. Естественно, любящие родители были благодарны ему и старались держать его рядом. Сегодня уже ясно, что многие скандальные эпизоды, связанные с Распутиным, были сфабрикованы левой печатью с целью дискредитации царя.</a:t>
            </a:r>
            <a:endParaRPr lang="ru-RU" dirty="0"/>
          </a:p>
        </p:txBody>
      </p:sp>
      <p:pic>
        <p:nvPicPr>
          <p:cNvPr id="91138" name="Picture 2" descr="http://i52.fastpic.ru/big/2013/0129/69/11b6beb4ca88b775269d17176b5fb3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96752"/>
            <a:ext cx="244827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126</TotalTime>
  <Words>646</Words>
  <Application>Microsoft Office PowerPoint</Application>
  <PresentationFormat>Экран (4:3)</PresentationFormat>
  <Paragraphs>28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Метро</vt:lpstr>
      <vt:lpstr>Император Николай II</vt:lpstr>
      <vt:lpstr>Слайд 2</vt:lpstr>
      <vt:lpstr>Николай II </vt:lpstr>
      <vt:lpstr>Слайд 4</vt:lpstr>
      <vt:lpstr>Маленький Николай  и его мать Мария Федоровна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Комната дома Ипатьева, в которой была расстреляна царская семья </vt:lpstr>
      <vt:lpstr>Слайд 41</vt:lpstr>
      <vt:lpstr>Слайд 42</vt:lpstr>
      <vt:lpstr>Слайд 43</vt:lpstr>
      <vt:lpstr>Слайд 44</vt:lpstr>
      <vt:lpstr>Слайд 45</vt:lpstr>
      <vt:lpstr>Слайд 46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Император Николай II</dc:title>
  <dc:creator>1</dc:creator>
  <cp:lastModifiedBy>1</cp:lastModifiedBy>
  <cp:revision>16</cp:revision>
  <dcterms:created xsi:type="dcterms:W3CDTF">2013-10-17T16:14:27Z</dcterms:created>
  <dcterms:modified xsi:type="dcterms:W3CDTF">2013-12-08T18:14:22Z</dcterms:modified>
</cp:coreProperties>
</file>