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37"/>
  </p:handoutMasterIdLst>
  <p:sldIdLst>
    <p:sldId id="257" r:id="rId2"/>
    <p:sldId id="271" r:id="rId3"/>
    <p:sldId id="272" r:id="rId4"/>
    <p:sldId id="256" r:id="rId5"/>
    <p:sldId id="259" r:id="rId6"/>
    <p:sldId id="290" r:id="rId7"/>
    <p:sldId id="292" r:id="rId8"/>
    <p:sldId id="260" r:id="rId9"/>
    <p:sldId id="261" r:id="rId10"/>
    <p:sldId id="262" r:id="rId11"/>
    <p:sldId id="273" r:id="rId12"/>
    <p:sldId id="274" r:id="rId13"/>
    <p:sldId id="275" r:id="rId14"/>
    <p:sldId id="276" r:id="rId15"/>
    <p:sldId id="277" r:id="rId16"/>
    <p:sldId id="278" r:id="rId17"/>
    <p:sldId id="279" r:id="rId18"/>
    <p:sldId id="268" r:id="rId19"/>
    <p:sldId id="270" r:id="rId20"/>
    <p:sldId id="263" r:id="rId21"/>
    <p:sldId id="264" r:id="rId22"/>
    <p:sldId id="265" r:id="rId23"/>
    <p:sldId id="266" r:id="rId24"/>
    <p:sldId id="267" r:id="rId25"/>
    <p:sldId id="280" r:id="rId26"/>
    <p:sldId id="269" r:id="rId27"/>
    <p:sldId id="281" r:id="rId28"/>
    <p:sldId id="282" r:id="rId29"/>
    <p:sldId id="283" r:id="rId30"/>
    <p:sldId id="284" r:id="rId31"/>
    <p:sldId id="285" r:id="rId32"/>
    <p:sldId id="286" r:id="rId33"/>
    <p:sldId id="287" r:id="rId34"/>
    <p:sldId id="288" r:id="rId35"/>
    <p:sldId id="289" r:id="rId36"/>
  </p:sldIdLst>
  <p:sldSz cx="9144000" cy="6858000" type="screen4x3"/>
  <p:notesSz cx="6858000" cy="9144000"/>
  <p:custDataLst>
    <p:tags r:id="rId38"/>
  </p:custDataLst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306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handoutMaster" Target="handoutMasters/handoutMaster1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gs" Target="tags/tag1.xml"/></Relationships>
</file>

<file path=ppt/handoutMasters/_rels/handoutMaster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4905892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3789363"/>
            <a:ext cx="7772400" cy="1109662"/>
          </a:xfrm>
        </p:spPr>
        <p:txBody>
          <a:bodyPr/>
          <a:lstStyle>
            <a:lvl1pPr algn="ctr">
              <a:defRPr sz="4400"/>
            </a:lvl1pPr>
          </a:lstStyle>
          <a:p>
            <a:pPr lvl="0"/>
            <a:r>
              <a:rPr lang="ru-RU" altLang="ru-RU" noProof="0" smtClean="0"/>
              <a:t>Образец заголовка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4941888"/>
            <a:ext cx="6400800" cy="696912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pPr lvl="0"/>
            <a:r>
              <a:rPr lang="ru-RU" altLang="ru-RU" noProof="0" smtClean="0"/>
              <a:t>Образец подзаголовка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303049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77038" y="1700213"/>
            <a:ext cx="1909762" cy="4897437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042988" y="1700213"/>
            <a:ext cx="5581650" cy="489743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085045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704802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30432620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042988" y="2349500"/>
            <a:ext cx="3744912" cy="42481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940300" y="2349500"/>
            <a:ext cx="3746500" cy="42481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75345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626049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068737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068196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8707018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2160533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042988" y="1700213"/>
            <a:ext cx="7643812" cy="649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042988" y="2349500"/>
            <a:ext cx="7643812" cy="4248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1032" name="Rectangle 8"/>
          <p:cNvSpPr>
            <a:spLocks noChangeArrowheads="1"/>
          </p:cNvSpPr>
          <p:nvPr/>
        </p:nvSpPr>
        <p:spPr bwMode="auto">
          <a:xfrm>
            <a:off x="0" y="6165850"/>
            <a:ext cx="9144000" cy="692150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chemeClr val="accent1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400" b="1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hyperlink" Target="http://www.a-z.ru/women/texts/murman1r-11.htm" TargetMode="External"/><Relationship Id="rId3" Type="http://schemas.openxmlformats.org/officeDocument/2006/relationships/hyperlink" Target="http://airaces.narod.ru/woman/womans.htm" TargetMode="External"/><Relationship Id="rId7" Type="http://schemas.openxmlformats.org/officeDocument/2006/relationships/hyperlink" Target="http://www.spartakworld.ru/various/8805-22-iyunya-1941-goda-nachalas-velikaya-otechestvennaya-voyna-fotohronika.html" TargetMode="External"/><Relationship Id="rId2" Type="http://schemas.openxmlformats.org/officeDocument/2006/relationships/hyperlink" Target="http://bogdanclub.info/forum.php?s=151c7cf65ade760e5c314a3fde9d3b82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9may.ru/war_press/m10011134" TargetMode="External"/><Relationship Id="rId5" Type="http://schemas.openxmlformats.org/officeDocument/2006/relationships/hyperlink" Target="http://www.thetankmaster.com/publication.asp?id=13798" TargetMode="External"/><Relationship Id="rId4" Type="http://schemas.openxmlformats.org/officeDocument/2006/relationships/hyperlink" Target="http://oko-planet.su/history/historydiscussions/106002-rol-zhenschin-v-velikoy-otechestvennoy-voyne-cifry-i-fakty.html" TargetMode="Externa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99592" y="548680"/>
            <a:ext cx="7488832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b="1" dirty="0" smtClean="0"/>
              <a:t>Работу выполнила </a:t>
            </a:r>
          </a:p>
          <a:p>
            <a:r>
              <a:rPr lang="ru-RU" sz="4800" b="1" dirty="0" smtClean="0"/>
              <a:t>Учитель истории и</a:t>
            </a:r>
          </a:p>
          <a:p>
            <a:r>
              <a:rPr lang="ru-RU" sz="4800" b="1" dirty="0" smtClean="0"/>
              <a:t> обществознания</a:t>
            </a:r>
          </a:p>
          <a:p>
            <a:r>
              <a:rPr lang="ru-RU" sz="4800" b="1" dirty="0" smtClean="0"/>
              <a:t>МОУ « ТСШ №2 имени</a:t>
            </a:r>
          </a:p>
          <a:p>
            <a:r>
              <a:rPr lang="ru-RU" sz="4800" b="1" dirty="0" smtClean="0"/>
              <a:t> А. С. Пушкина»</a:t>
            </a:r>
          </a:p>
          <a:p>
            <a:r>
              <a:rPr lang="ru-RU" sz="4800" b="1" dirty="0" smtClean="0"/>
              <a:t>ТИДВА ОЛЬГА ИВАНОВНА</a:t>
            </a:r>
            <a:endParaRPr lang="ru-RU" sz="48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23528" y="188640"/>
            <a:ext cx="8496944" cy="65556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/>
              <a:t>Родина, советский народ, все прогрессивное человечество высоко оценили ратные н трудовые подвиги женщин Страны Со</a:t>
            </a:r>
            <a:r>
              <a:rPr lang="ru-RU" sz="2800" b="1" dirty="0"/>
              <a:t>в</a:t>
            </a:r>
            <a:r>
              <a:rPr lang="ru-RU" sz="2800" b="1" dirty="0" smtClean="0"/>
              <a:t>етов. Их вклад в победу над фашизмом будет всегда служить вдохновляющим примером высокого патриотизма. Спустя 20 лет в докладе, посвященном победе над гитлеровской Германией, Генеральный секретарь ЦК КПСС Л. И. Брежнев говорил: «С такой силой, как в дни войны, никогда не проявлялись величие духа и несгибаемость воли наших советских женщин, их преданность, верность, любовь к Отчизне, их безграничное упорство в труде и героизм на фронте»</a:t>
            </a:r>
            <a:endParaRPr lang="ru-RU" sz="2800" b="1" dirty="0"/>
          </a:p>
        </p:txBody>
      </p:sp>
    </p:spTree>
    <p:extLst>
      <p:ext uri="{BB962C8B-B14F-4D97-AF65-F5344CB8AC3E}">
        <p14:creationId xmlns:p14="http://schemas.microsoft.com/office/powerpoint/2010/main" val="10815111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07504" y="260648"/>
            <a:ext cx="8928992" cy="67403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/>
              <a:t>Первыми на службу в Красную Армию заступили женщины- медработники: развёртывались медсанбаты, полевые подвижные госпитали, эвакогоспитали и санитарные эшелоны, в которых служили молоденькие медсёстры, врачи и санитарки. Потом в Красную Армию военкомы стали призывать связисток, телефонисток, радисток. Дошло до того, что почти все зенитные части были укомплектованы девушками и молодыми незамужними женщинами в возрасте от 18 до 25 лет. Стали формироваться женские авиационные полки. К 1943-му году в Красной Армии служили в разное время от 2 до 2.5 миллионов девушек и женщин.</a:t>
            </a:r>
          </a:p>
          <a:p>
            <a:r>
              <a:rPr lang="ru-RU" sz="2400" b="1" dirty="0" smtClean="0"/>
              <a:t>Военкомы призывали в армию самых здоровых, самых образованных, самых красивых девушек и молодых женщин. Все они показали себя очень хорошо: это были храбрые, очень стойкие, выносливые, надёжные бойцы и командиры, были награждены боевыми орденами и медалями за храбрость и отвагу, проявленную в бою.</a:t>
            </a:r>
            <a:endParaRPr lang="ru-RU" sz="2400" b="1" dirty="0"/>
          </a:p>
        </p:txBody>
      </p:sp>
    </p:spTree>
    <p:extLst>
      <p:ext uri="{BB962C8B-B14F-4D97-AF65-F5344CB8AC3E}">
        <p14:creationId xmlns:p14="http://schemas.microsoft.com/office/powerpoint/2010/main" val="42626443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 descr="http://www.kramola.info/sites/default/files/any_images/Valentina_Grizodubov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5" y="476671"/>
            <a:ext cx="3672902" cy="55476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4283968" y="476671"/>
            <a:ext cx="4860032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/>
              <a:t>Полковник Валентина Степановна Гризодубова, Герой Советского Союза, командовала авиационной бомбардировочной дивизией дальнего действия. Это её 250 бомбардировщиков ИЛ - 4 вынудили в июле-августе 1944 года капитулировать Финляндию.</a:t>
            </a:r>
            <a:endParaRPr lang="ru-RU" sz="2800" b="1" dirty="0"/>
          </a:p>
        </p:txBody>
      </p:sp>
    </p:spTree>
    <p:extLst>
      <p:ext uri="{BB962C8B-B14F-4D97-AF65-F5344CB8AC3E}">
        <p14:creationId xmlns:p14="http://schemas.microsoft.com/office/powerpoint/2010/main" val="39164641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2" descr="http://www.kramola.info/sites/default/files/any_images/200px-Lydia_Litvyak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3" y="147006"/>
            <a:ext cx="2736303" cy="38159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3563888" y="188640"/>
            <a:ext cx="5356674" cy="65556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000" b="1" dirty="0" smtClean="0"/>
          </a:p>
          <a:p>
            <a:r>
              <a:rPr lang="ru-RU" sz="2000" b="1" dirty="0" smtClean="0"/>
              <a:t>1 августа 1943 года погибла в воздушном бою. Её останки были найдены лишь в 1979 году и захоронены в братской могиле возле деревни Дмитриевка Шахтерского района. Указом Президента СССР от 5 мая 1990 года посмертно удостоена звания Героя Советского Союза. На борту её истребителя был нарисован цветок – Белая лилия. Однажды полк возвращался с боевого задания, Белая Лилия летела замыкающей – такой чести удостаиваются только самые опытные лётчики. Немецкий истребитель Ме-109 караулил её, спрятавшись в облаке. Дал по Белой Лилии очередь и снова скрылся в облаке. Раненная, она развернула самолёт и бросилась за немцем. Обратно она не  вернулась…</a:t>
            </a:r>
            <a:endParaRPr lang="ru-RU" sz="2000" b="1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0" y="3962917"/>
            <a:ext cx="3429000" cy="29238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/>
              <a:t>Литвяк Лидия </a:t>
            </a:r>
            <a:r>
              <a:rPr lang="ru-RU" sz="2000" b="1" dirty="0" smtClean="0"/>
              <a:t>Владимировна - самая результативная женщина - авиатор 2-й Мировой. Совершила около 150 боевых вылетов, в воздушных боях сбила лично 6 самолётов и 1 аэростат наблюдения.</a:t>
            </a:r>
          </a:p>
        </p:txBody>
      </p:sp>
    </p:spTree>
    <p:extLst>
      <p:ext uri="{BB962C8B-B14F-4D97-AF65-F5344CB8AC3E}">
        <p14:creationId xmlns:p14="http://schemas.microsoft.com/office/powerpoint/2010/main" val="37115453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2" descr="http://upload.wikimedia.org/wikipedia/ru/thumb/6/6a/Tusnolobova-Marczenko.jpg/200px-Tusnolobova-Marczenk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7" y="116632"/>
            <a:ext cx="2599427" cy="3312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07504" y="3429000"/>
            <a:ext cx="3024336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/>
              <a:t>Санинструктор полка медицинская сестра Зина Туснолобова воевала в стрелковом полку на Калининском фронте под Великими Луками. Шла в первой цепи вместе с бойцами, перевязывала раненых</a:t>
            </a:r>
            <a:r>
              <a:rPr lang="ru-RU" dirty="0" smtClean="0"/>
              <a:t>. 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3419871" y="116632"/>
            <a:ext cx="5724129" cy="68634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/>
              <a:t>В феврале 1943 году в бою за станцию Горшечное Курской области, пытаясь оказать помощь раненому командиру взвода, сама была тяжело ранена: ей перебило ноги. В это время немцы перешли в контратаку. Туснолобова попыталась притвориться мёртвой, но один из немцев заметил её, и ударами сапог и приклада попытался добить санитарку. Ночью, подающая признаки жизни санитарка была обнаружена разведгруппой, перенесена в расположение советских войск и на третий день доставлена в полевой госпиталь. У неё были отморожены кисти рук и нижние части ног, пришлось ампутировать. Вышла из госпиталя на протезах и с протезами рук. Но не пала духом.</a:t>
            </a:r>
          </a:p>
          <a:p>
            <a:r>
              <a:rPr lang="ru-RU" sz="2000" b="1" dirty="0" smtClean="0"/>
              <a:t>Поправилась. Вышла замуж. Родила троих детей и вырастила их. Правда, растить детей ей помогала её мама. Скончалась в 1980 году в возрасте 59 лет.</a:t>
            </a:r>
            <a:endParaRPr lang="ru-RU" sz="2000" b="1" dirty="0"/>
          </a:p>
        </p:txBody>
      </p:sp>
    </p:spTree>
    <p:extLst>
      <p:ext uri="{BB962C8B-B14F-4D97-AF65-F5344CB8AC3E}">
        <p14:creationId xmlns:p14="http://schemas.microsoft.com/office/powerpoint/2010/main" val="41407321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2" descr="http://www.kramola.info/sites/default/files/any_images/2010051213332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60648"/>
            <a:ext cx="3168352" cy="381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79512" y="3645024"/>
            <a:ext cx="3168352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>Письмо Зинаиды зачитывали солдатам в частях перед штурмом Полоцка: Отомстите за меня! Отомстите за мой Родной Полоцк! Пусть это письмо дойдет до сердца каждого из вас. Это пишет человек, которого фашисты лишили всего — счастья, здоровья, молодости. </a:t>
            </a:r>
            <a:endParaRPr lang="ru-RU" b="1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3563888" y="116632"/>
            <a:ext cx="5472608" cy="68634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/>
              <a:t>И вот я инвалид. Недавно я научилась писать. Это письмо я пишу обрубком правой руки, которая отрезана выше локтя. Мне сделали протезы, и, может быть, я научусь ходить. Если бы я, хотя бы ещё один раз могла взять в руки автомат, чтобы расквитаться с фашистами за кровь, за муки, за мою исковерканную жизнь! Мне очень тяжело. В двадцать три года оказаться в таком положении, в каком оказалась я… Эх! Не сделано и десятой доли того, о чём мечтала, к чему стремилась… Но я не падаю духом. Я верю в себя, верю в свои силы, верю в вас, мои дорогие! Я верю, в то, что Родина не оставит меня. Я живу надеждой, что горе мое не останется неотомщённым, что немцы дорого заплатят за мои муки, за страдания моих близких. И я прошу вас, родные: когда пойдете на штурм, вспомните обо мне!</a:t>
            </a:r>
          </a:p>
        </p:txBody>
      </p:sp>
    </p:spTree>
    <p:extLst>
      <p:ext uri="{BB962C8B-B14F-4D97-AF65-F5344CB8AC3E}">
        <p14:creationId xmlns:p14="http://schemas.microsoft.com/office/powerpoint/2010/main" val="38853577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2" descr="http://upload.wikimedia.org/wikipedia/ru/thumb/9/9a/%D0%9E%D0%BA%D1%82%D1%8F%D0%B1%D1%80%D1%8C%D1%81%D0%BA%D0%B0%D1%8F%2C_%D0%9C%D0%B0%D1%80%D0%B8%D1%8F_%D0%92%D0%B0%D1%81%D0%B8%D0%BB%D1%8C%D0%B5%D0%B2%D0%BD%D0%B0.jpg/200px-%D0%9E%D0%BA%D1%82%D1%8F%D0%B1%D1%80%D1%8C%D1%81%D0%BA%D0%B0%D1%8F%2C_%D0%9C%D0%B0%D1%80%D0%B8%D1%8F_%D0%92%D0%B0%D1%81%D0%B8%D0%BB%D1%8C%D0%B5%D0%B2%D0%BD%D0%B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0"/>
            <a:ext cx="2832886" cy="30689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-46892" y="3101389"/>
            <a:ext cx="2483768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>На фронте в 1941 году сражался на Т-34 командир роты танкист капитан Октябрьский. Погиб смертью храбрых в августе 1941. Оставшаяся в тылу молодая жена Мария Октябрьская решила отомстить немцам за гибель своего мужа. 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3059832" y="260648"/>
            <a:ext cx="5796136" cy="62478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/>
              <a:t>Москва, Кремль Председателю Государственного Комитета обороны. Верховному Главнокомандующему.</a:t>
            </a:r>
          </a:p>
          <a:p>
            <a:r>
              <a:rPr lang="ru-RU" sz="2000" b="1" dirty="0" smtClean="0"/>
              <a:t>Дорогой Иосиф Виссарионович!</a:t>
            </a:r>
          </a:p>
          <a:p>
            <a:r>
              <a:rPr lang="ru-RU" sz="2000" b="1" dirty="0" smtClean="0"/>
              <a:t>В боях за Родину погиб мой муж — полковой комиссар Октябрьский Илья Федотович. За его смерть, за смерть всех советских людей, замученных фашистскими варварами, хочу отомстить фашистским собакам, для чего внесла в госбанк на построение танка все свои личные сбережения — 50 000 рублей. Танк прошу назвать «Боевая подруга» и направить меня на фронт в качестве водителя этого танка. Имею специальность шофёра, отлично владею пулемётом, являюсь ворошиловским стрелком.</a:t>
            </a:r>
          </a:p>
          <a:p>
            <a:r>
              <a:rPr lang="ru-RU" sz="2000" b="1" dirty="0" smtClean="0"/>
              <a:t>Шлю Вам горячий привет и желаю здравствовать долгие, долгие годы на страх врагам и на славу нашей Родины.</a:t>
            </a:r>
            <a:endParaRPr lang="ru-RU" sz="2000" b="1" dirty="0"/>
          </a:p>
        </p:txBody>
      </p:sp>
    </p:spTree>
    <p:extLst>
      <p:ext uri="{BB962C8B-B14F-4D97-AF65-F5344CB8AC3E}">
        <p14:creationId xmlns:p14="http://schemas.microsoft.com/office/powerpoint/2010/main" val="23090314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2" descr="http://www.molmuseum.ru/images/38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88196"/>
            <a:ext cx="2653118" cy="37008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0" y="3789040"/>
            <a:ext cx="3131840" cy="32932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/>
              <a:t>Катя Петлюк </a:t>
            </a:r>
            <a:r>
              <a:rPr lang="ru-RU" b="1" dirty="0" smtClean="0"/>
              <a:t>– одна из девятнадцати женщин, чьи нежные руки водили танки на врага. Катя была командиром лёгкого танка Т-60 на Юго-Западном фронте западнее Сталинграда.</a:t>
            </a:r>
          </a:p>
          <a:p>
            <a:r>
              <a:rPr lang="ru-RU" b="1" dirty="0" smtClean="0"/>
              <a:t> </a:t>
            </a:r>
            <a:r>
              <a:rPr lang="ru-RU" b="1" dirty="0"/>
              <a:t>Н</a:t>
            </a:r>
            <a:r>
              <a:rPr lang="ru-RU" b="1" dirty="0" smtClean="0"/>
              <a:t>а нём было выведено необычное – «Малютка».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3059832" y="197346"/>
            <a:ext cx="5616624" cy="71711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/>
              <a:t>Лишь спустя много лет после войны старший сержант из 56-й танковой бригады  Катя  Петлюк узнала историю рождения своего танка:  оказывается, он был построен на деньги омских детей-дошкольников, которые, желая помочь Красной Армии, отдали на строительство боевой машины свои накопленные деньги на игрушки и куклы. В письме к верховному Главнокомандующему они просили назвать танк «Малютка». Дошкольники Омска собрали 160 886 рублей…</a:t>
            </a:r>
          </a:p>
          <a:p>
            <a:r>
              <a:rPr lang="ru-RU" sz="2000" b="1" dirty="0" smtClean="0"/>
              <a:t>Через пару лет Катя уже вела в бой танк «Т-70» (с «Малюткой» все же пришлось расстаться). Участвовала в битве за Сталинград, а затем в составе Донского фронта в окружении и разгроме гитлеровских войск. Участвовала в сражении на Курской дуге, освобождала левобережную Украину. Была тяжело ранена – в 25 лет стала инвалидом 2-й группы.</a:t>
            </a:r>
            <a:endParaRPr lang="ru-RU" sz="2000" b="1" dirty="0"/>
          </a:p>
        </p:txBody>
      </p:sp>
    </p:spTree>
    <p:extLst>
      <p:ext uri="{BB962C8B-B14F-4D97-AF65-F5344CB8AC3E}">
        <p14:creationId xmlns:p14="http://schemas.microsoft.com/office/powerpoint/2010/main" val="16838445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 descr="Снайпер Людмила Павличенко. Фотография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910" y="188640"/>
            <a:ext cx="2781929" cy="35855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3419872" y="188640"/>
            <a:ext cx="5724128" cy="62478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/>
              <a:t>Родилась в городе </a:t>
            </a:r>
            <a:r>
              <a:rPr lang="ru-RU" sz="2000" b="1" dirty="0"/>
              <a:t>Б</a:t>
            </a:r>
            <a:r>
              <a:rPr lang="ru-RU" sz="2000" b="1" dirty="0" smtClean="0"/>
              <a:t>елая Церковь на Украине. По национальности Людмила Павличенко - русская Добровольцем ушла на фронт в июне 1941 года. Участвовала в обороне Одессы и Севастополя. В июне 1942 года Людмила Павличенко была ранена, после этого в боевых действиях участия не принимала. После ранения ездила в составе делегации в США и Канаду. На выступлении в Чикаго Людмила Павличенко сказала: «Джентльмены! Мне двадцать пять лет. На фронте я уже успела уничтожить 309 фашистских захватчиков. Не кажется ли вам, джентльмены, что вы слишком долго прячетесь за моей спиной?!» После возвращения на Родину Людмила стала инструктором в снайперской школе «Выстрел», где подготовила десятки хороших снайперов</a:t>
            </a:r>
            <a:r>
              <a:rPr lang="ru-RU" sz="1600" dirty="0" smtClean="0"/>
              <a:t>.</a:t>
            </a:r>
            <a:endParaRPr lang="ru-RU" sz="16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145202" y="3774237"/>
            <a:ext cx="3184914" cy="29854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/>
              <a:t>Людмила Павличенко </a:t>
            </a:r>
            <a:r>
              <a:rPr lang="ru-RU" sz="2000" b="1" dirty="0" smtClean="0"/>
              <a:t>- уничтожила 309 солдат и офицеров противника, среди них 36 снайперов. Людмила Павличенко   - Герой Советского Союза</a:t>
            </a:r>
            <a:r>
              <a:rPr lang="ru-RU" dirty="0" smtClean="0"/>
              <a:t>.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722407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79512" y="476672"/>
            <a:ext cx="9100331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600" b="1" dirty="0" smtClean="0"/>
              <a:t>Женщины – актёры,  </a:t>
            </a:r>
          </a:p>
          <a:p>
            <a:r>
              <a:rPr lang="ru-RU" sz="6600" b="1" dirty="0"/>
              <a:t>п</a:t>
            </a:r>
            <a:r>
              <a:rPr lang="ru-RU" sz="6600" b="1" dirty="0" smtClean="0"/>
              <a:t>ринимавшие</a:t>
            </a:r>
          </a:p>
          <a:p>
            <a:r>
              <a:rPr lang="ru-RU" sz="6600" b="1" dirty="0" smtClean="0"/>
              <a:t> активное участие</a:t>
            </a:r>
          </a:p>
          <a:p>
            <a:r>
              <a:rPr lang="ru-RU" sz="6600" b="1" dirty="0" smtClean="0"/>
              <a:t> в Великой</a:t>
            </a:r>
          </a:p>
          <a:p>
            <a:r>
              <a:rPr lang="ru-RU" sz="6600" b="1" dirty="0" smtClean="0"/>
              <a:t> Отечественной войне   </a:t>
            </a:r>
            <a:endParaRPr lang="ru-RU" sz="6600" b="1" dirty="0"/>
          </a:p>
        </p:txBody>
      </p:sp>
    </p:spTree>
    <p:extLst>
      <p:ext uri="{BB962C8B-B14F-4D97-AF65-F5344CB8AC3E}">
        <p14:creationId xmlns:p14="http://schemas.microsoft.com/office/powerpoint/2010/main" val="4216186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 descr="http://img-fotki.yandex.ru/get/6708/82272165.1/0_7cd71_55f5db06_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60648"/>
            <a:ext cx="5038780" cy="5184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5580112" y="260648"/>
            <a:ext cx="3456384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/>
              <a:t>В мир приходит женщина, чтоб свечу зажечь.</a:t>
            </a:r>
          </a:p>
          <a:p>
            <a:r>
              <a:rPr lang="ru-RU" sz="2800" b="1" dirty="0" smtClean="0"/>
              <a:t>В мир приходит женщина, чтоб очаг беречь.</a:t>
            </a:r>
          </a:p>
          <a:p>
            <a:r>
              <a:rPr lang="ru-RU" sz="2800" b="1" dirty="0" smtClean="0"/>
              <a:t>В мир приходит женщина, чтоб любимой быть.</a:t>
            </a:r>
          </a:p>
          <a:p>
            <a:r>
              <a:rPr lang="ru-RU" sz="2800" b="1" dirty="0" smtClean="0"/>
              <a:t>В мир приходит женщина, чтоб детей родить.</a:t>
            </a:r>
            <a:endParaRPr lang="ru-RU" sz="2800" b="1" dirty="0"/>
          </a:p>
        </p:txBody>
      </p:sp>
    </p:spTree>
    <p:extLst>
      <p:ext uri="{BB962C8B-B14F-4D97-AF65-F5344CB8AC3E}">
        <p14:creationId xmlns:p14="http://schemas.microsoft.com/office/powerpoint/2010/main" val="37354512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Рисунок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378" y="332656"/>
            <a:ext cx="4750776" cy="58785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4957154" y="332656"/>
            <a:ext cx="4295366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dirty="0" smtClean="0"/>
              <a:t>Зоя Василькова </a:t>
            </a:r>
          </a:p>
          <a:p>
            <a:r>
              <a:rPr lang="ru-RU" sz="3600" b="1" dirty="0" smtClean="0"/>
              <a:t>Участница Великой Отечественной войны. На войну ушла </a:t>
            </a:r>
          </a:p>
          <a:p>
            <a:r>
              <a:rPr lang="ru-RU" sz="3600" b="1" dirty="0" smtClean="0"/>
              <a:t>добровольцем в 17 лет. В боях была ранена, контужена. </a:t>
            </a:r>
            <a:endParaRPr lang="ru-RU" sz="3600" b="1" dirty="0"/>
          </a:p>
        </p:txBody>
      </p:sp>
    </p:spTree>
    <p:extLst>
      <p:ext uri="{BB962C8B-B14F-4D97-AF65-F5344CB8AC3E}">
        <p14:creationId xmlns:p14="http://schemas.microsoft.com/office/powerpoint/2010/main" val="2158929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http://img-fotki.yandex.ru/get/6211/39067198.8d/0_5f132_ae985adb_X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325003"/>
            <a:ext cx="4320480" cy="53491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4716016" y="318857"/>
            <a:ext cx="4320480" cy="66787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/>
              <a:t>Гуля Королева </a:t>
            </a:r>
          </a:p>
          <a:p>
            <a:r>
              <a:rPr lang="ru-RU" sz="2000" b="1" dirty="0" smtClean="0"/>
              <a:t>Санинструктор, участница Великой Отечественной войны. Ушла добровольцем на фронт в медико-санитарный батальон 280-го стрелкового полка. </a:t>
            </a:r>
          </a:p>
          <a:p>
            <a:r>
              <a:rPr lang="ru-RU" sz="2000" b="1" dirty="0" smtClean="0"/>
              <a:t>Погибла 23 ноября 1942 года возле хутора Паньшино, под Сталинградом. Во время боя за высоту 56,8 вынесла с поля боя 50 раненых бойцов, а когда был убит командир, подняла бойцов в атаку, первая ворвалась во вражеский окоп, несколькими бросками гранат уничтожила 15 солдат и офицеров противника. Была смертельно ранена, но продолжала вести бой, пока не подоспело подкрепление. Награждена орденом Красного Знамени (посмертно). </a:t>
            </a:r>
            <a:endParaRPr lang="ru-RU" sz="2000" b="1" dirty="0"/>
          </a:p>
        </p:txBody>
      </p:sp>
    </p:spTree>
    <p:extLst>
      <p:ext uri="{BB962C8B-B14F-4D97-AF65-F5344CB8AC3E}">
        <p14:creationId xmlns:p14="http://schemas.microsoft.com/office/powerpoint/2010/main" val="24233907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 descr="http://img-fotki.yandex.ru/get/6305/39067198.8e/0_5f140_8fb92353_X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9" y="548680"/>
            <a:ext cx="5904655" cy="56346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6372200" y="548680"/>
            <a:ext cx="2592288" cy="61863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dirty="0" smtClean="0"/>
              <a:t>Евгения Козырева </a:t>
            </a:r>
          </a:p>
          <a:p>
            <a:r>
              <a:rPr lang="ru-RU" sz="3600" b="1" dirty="0" smtClean="0"/>
              <a:t>Участница Великой Отечественной войны, на фронт ушла добровольцем. </a:t>
            </a:r>
            <a:endParaRPr lang="ru-RU" sz="3600" b="1" dirty="0"/>
          </a:p>
        </p:txBody>
      </p:sp>
    </p:spTree>
    <p:extLst>
      <p:ext uri="{BB962C8B-B14F-4D97-AF65-F5344CB8AC3E}">
        <p14:creationId xmlns:p14="http://schemas.microsoft.com/office/powerpoint/2010/main" val="2651647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 descr="http://img-fotki.yandex.ru/get/6304/39067198.8e/0_5f142_b2f1f2bd_X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46079"/>
            <a:ext cx="4608512" cy="62792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5148064" y="246079"/>
            <a:ext cx="3995936" cy="55399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5400" b="1" dirty="0" smtClean="0"/>
              <a:t>Антонина Максимова </a:t>
            </a:r>
          </a:p>
          <a:p>
            <a:r>
              <a:rPr lang="ru-RU" sz="4800" b="1" dirty="0" smtClean="0"/>
              <a:t>Участница Великой Отечественной войны, радистка.</a:t>
            </a:r>
            <a:r>
              <a:rPr lang="ru-RU" sz="5400" b="1" dirty="0" smtClean="0"/>
              <a:t> </a:t>
            </a:r>
            <a:endParaRPr lang="ru-RU" sz="5400" b="1" dirty="0"/>
          </a:p>
        </p:txBody>
      </p:sp>
    </p:spTree>
    <p:extLst>
      <p:ext uri="{BB962C8B-B14F-4D97-AF65-F5344CB8AC3E}">
        <p14:creationId xmlns:p14="http://schemas.microsoft.com/office/powerpoint/2010/main" val="20540103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 descr="http://img-fotki.yandex.ru/get/6110/39067198.8e/0_5f135_81936749_X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404664"/>
            <a:ext cx="4210635" cy="60486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4644008" y="260648"/>
            <a:ext cx="4320480" cy="59400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dirty="0" smtClean="0"/>
              <a:t>Элина Быстрицкая </a:t>
            </a:r>
          </a:p>
          <a:p>
            <a:r>
              <a:rPr lang="ru-RU" sz="2800" b="1" dirty="0" smtClean="0"/>
              <a:t>Во время войны работала во фронтовом передвижном эвакогоспитале санитаркой. Награждена орденом Отечественной войны II степени, медалью «За победу над Германией». </a:t>
            </a:r>
            <a:endParaRPr lang="ru-RU" sz="2800" b="1" dirty="0"/>
          </a:p>
        </p:txBody>
      </p:sp>
    </p:spTree>
    <p:extLst>
      <p:ext uri="{BB962C8B-B14F-4D97-AF65-F5344CB8AC3E}">
        <p14:creationId xmlns:p14="http://schemas.microsoft.com/office/powerpoint/2010/main" val="14355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467544" y="1052736"/>
            <a:ext cx="12488755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b="1" dirty="0" smtClean="0"/>
              <a:t>Памятники, посвящённые</a:t>
            </a:r>
          </a:p>
          <a:p>
            <a:r>
              <a:rPr lang="ru-RU" sz="4800" b="1" dirty="0" smtClean="0"/>
              <a:t> женщинам,</a:t>
            </a:r>
          </a:p>
          <a:p>
            <a:r>
              <a:rPr lang="ru-RU" sz="4800" b="1" dirty="0" smtClean="0"/>
              <a:t> в  Великую Отечественную </a:t>
            </a:r>
          </a:p>
          <a:p>
            <a:r>
              <a:rPr lang="ru-RU" sz="4800" b="1" dirty="0" smtClean="0"/>
              <a:t>войну </a:t>
            </a:r>
          </a:p>
          <a:p>
            <a:r>
              <a:rPr lang="ru-RU" sz="4800" b="1" dirty="0" smtClean="0"/>
              <a:t>1941 – 1945 </a:t>
            </a:r>
            <a:r>
              <a:rPr lang="ru-RU" sz="4800" b="1" dirty="0" err="1" smtClean="0"/>
              <a:t>г.г</a:t>
            </a:r>
            <a:r>
              <a:rPr lang="ru-RU" sz="4800" b="1" dirty="0" smtClean="0"/>
              <a:t>.</a:t>
            </a:r>
            <a:endParaRPr lang="ru-RU" sz="4800" b="1" dirty="0"/>
          </a:p>
        </p:txBody>
      </p:sp>
    </p:spTree>
    <p:extLst>
      <p:ext uri="{BB962C8B-B14F-4D97-AF65-F5344CB8AC3E}">
        <p14:creationId xmlns:p14="http://schemas.microsoft.com/office/powerpoint/2010/main" val="42287551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foto.krav.ru/foto/640_480/p1040307_64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380056"/>
            <a:ext cx="7739502" cy="51726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539552" y="5321826"/>
            <a:ext cx="799288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 smtClean="0"/>
              <a:t>Памятник, </a:t>
            </a:r>
            <a:r>
              <a:rPr lang="ru-RU" sz="3600" b="1" dirty="0"/>
              <a:t>посвященный подвигу медиков в </a:t>
            </a:r>
            <a:r>
              <a:rPr lang="ru-RU" sz="3600" b="1" dirty="0" err="1" smtClean="0"/>
              <a:t>ВОВ.Тамбов</a:t>
            </a:r>
            <a:endParaRPr lang="ru-RU" sz="3600" b="1" dirty="0"/>
          </a:p>
        </p:txBody>
      </p:sp>
    </p:spTree>
    <p:extLst>
      <p:ext uri="{BB962C8B-B14F-4D97-AF65-F5344CB8AC3E}">
        <p14:creationId xmlns:p14="http://schemas.microsoft.com/office/powerpoint/2010/main" val="4346456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img15.nnm.ru/2/7/2/9/4/c25533c9e9ece4766e07f7d894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424284"/>
            <a:ext cx="6408712" cy="5210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279957" y="4897017"/>
            <a:ext cx="6552728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/>
              <a:t> </a:t>
            </a:r>
            <a:r>
              <a:rPr lang="ru-RU" sz="4400" b="1" dirty="0"/>
              <a:t>Сталинград. Памятник Матери-Родине</a:t>
            </a:r>
            <a:endParaRPr lang="ru-RU" sz="2400" b="1" dirty="0"/>
          </a:p>
        </p:txBody>
      </p:sp>
    </p:spTree>
    <p:extLst>
      <p:ext uri="{BB962C8B-B14F-4D97-AF65-F5344CB8AC3E}">
        <p14:creationId xmlns:p14="http://schemas.microsoft.com/office/powerpoint/2010/main" val="6259869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img12.nnm.ru/b/e/c/d/4/d77f208fb9c7482ffc932cc6ac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6454" y="404664"/>
            <a:ext cx="7498098" cy="46311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899592" y="4952493"/>
            <a:ext cx="7498098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/>
              <a:t>Омск. Памятник русской матери Анастасии Акатьевне Ларионовой, проводившей на фронт семерых </a:t>
            </a:r>
            <a:r>
              <a:rPr lang="ru-RU" sz="2800" b="1" dirty="0" smtClean="0"/>
              <a:t>сыновей. Не </a:t>
            </a:r>
            <a:r>
              <a:rPr lang="ru-RU" sz="2800" b="1" dirty="0"/>
              <a:t>вернулся из них ни один ...</a:t>
            </a:r>
          </a:p>
        </p:txBody>
      </p:sp>
    </p:spTree>
    <p:extLst>
      <p:ext uri="{BB962C8B-B14F-4D97-AF65-F5344CB8AC3E}">
        <p14:creationId xmlns:p14="http://schemas.microsoft.com/office/powerpoint/2010/main" val="32658393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://img12.nnm.ru/8/c/c/0/e/ef78e621c00b1ff9c36c1418d9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238160"/>
            <a:ext cx="5184576" cy="52425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691680" y="5691157"/>
            <a:ext cx="518457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/>
              <a:t>Берлин. </a:t>
            </a:r>
            <a:r>
              <a:rPr lang="ru-RU" sz="2800" b="1" dirty="0"/>
              <a:t>Памятник матери, потерявшей сына.</a:t>
            </a:r>
          </a:p>
        </p:txBody>
      </p:sp>
    </p:spTree>
    <p:extLst>
      <p:ext uri="{BB962C8B-B14F-4D97-AF65-F5344CB8AC3E}">
        <p14:creationId xmlns:p14="http://schemas.microsoft.com/office/powerpoint/2010/main" val="20660210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467544" y="620688"/>
            <a:ext cx="8064896" cy="62478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b="1" dirty="0" smtClean="0"/>
              <a:t>Женщина и война... Оба эти слова женского рода, но как же они несовместимы... Женщинам грозных сороковых пришлось спасать мир. Трудно найти слова, достойные того подвига, что они совершили, и судьбы их не измерить привычной мерой.</a:t>
            </a:r>
            <a:endParaRPr lang="ru-RU" sz="4000" b="1" dirty="0"/>
          </a:p>
        </p:txBody>
      </p:sp>
    </p:spTree>
    <p:extLst>
      <p:ext uri="{BB962C8B-B14F-4D97-AF65-F5344CB8AC3E}">
        <p14:creationId xmlns:p14="http://schemas.microsoft.com/office/powerpoint/2010/main" val="34923115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://img15.nnm.ru/7/e/0/8/0/de5dbaba40ba17bc3ca5bb43c5c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5" y="228940"/>
            <a:ext cx="7272807" cy="57807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827585" y="5691157"/>
            <a:ext cx="7272807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/>
              <a:t>Алексеевка. Самарская область. Памятник солдатской матери.</a:t>
            </a:r>
          </a:p>
        </p:txBody>
      </p:sp>
    </p:spTree>
    <p:extLst>
      <p:ext uri="{BB962C8B-B14F-4D97-AF65-F5344CB8AC3E}">
        <p14:creationId xmlns:p14="http://schemas.microsoft.com/office/powerpoint/2010/main" val="21366275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ttp://img12.nnm.ru/f/f/5/2/b/f4747730cd82d5f5a2cc1cf0eff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272464"/>
            <a:ext cx="5112568" cy="56718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 flipH="1">
            <a:off x="1907704" y="5842432"/>
            <a:ext cx="655272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b="1" dirty="0"/>
              <a:t>Киев. Родина — мать</a:t>
            </a:r>
            <a:r>
              <a:rPr lang="ru-RU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0495251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http://img12.nnm.ru/a/0/1/b/6/8d4052937610594e1f831ae57f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332656"/>
            <a:ext cx="7488832" cy="52366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827584" y="5137160"/>
            <a:ext cx="7272808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400" b="1" dirty="0"/>
              <a:t>Бишкек. Памятник. Мать ждет сына с войны.</a:t>
            </a:r>
          </a:p>
        </p:txBody>
      </p:sp>
    </p:spTree>
    <p:extLst>
      <p:ext uri="{BB962C8B-B14F-4D97-AF65-F5344CB8AC3E}">
        <p14:creationId xmlns:p14="http://schemas.microsoft.com/office/powerpoint/2010/main" val="10859428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http://img15.nnm.ru/a/e/3/9/a/d89f03f8e240ba1aed416e9948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419" y="260649"/>
            <a:ext cx="7694005" cy="56166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694419" y="4675496"/>
            <a:ext cx="8054045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dirty="0"/>
              <a:t>Тимашевск. Памятник Епистинии Федоровне Степановой, которая проводила на фронт 9 </a:t>
            </a:r>
            <a:r>
              <a:rPr lang="ru-RU" sz="3600" b="1" dirty="0" smtClean="0"/>
              <a:t>сыновей. Вернулся </a:t>
            </a:r>
            <a:r>
              <a:rPr lang="ru-RU" sz="3600" b="1" dirty="0"/>
              <a:t>один.</a:t>
            </a:r>
          </a:p>
        </p:txBody>
      </p:sp>
    </p:spTree>
    <p:extLst>
      <p:ext uri="{BB962C8B-B14F-4D97-AF65-F5344CB8AC3E}">
        <p14:creationId xmlns:p14="http://schemas.microsoft.com/office/powerpoint/2010/main" val="5059020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http://img12.nnm.ru/8/5/0/5/e/299feed6d4b1b2ad866ecd1449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490744"/>
            <a:ext cx="7488832" cy="53465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827584" y="5691157"/>
            <a:ext cx="748883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/>
              <a:t>Низко кланяемся тебе, женщина, чье имя Мать</a:t>
            </a:r>
            <a:r>
              <a:rPr lang="ru-RU" dirty="0"/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42333324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67544" y="404664"/>
            <a:ext cx="8352928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/>
              <a:t>Использованные источники</a:t>
            </a:r>
          </a:p>
          <a:p>
            <a:r>
              <a:rPr lang="en-US" sz="2400" dirty="0">
                <a:solidFill>
                  <a:schemeClr val="tx2"/>
                </a:solidFill>
                <a:hlinkClick r:id="rId2"/>
              </a:rPr>
              <a:t>http://</a:t>
            </a:r>
            <a:r>
              <a:rPr lang="en-US" sz="2400" dirty="0" smtClean="0">
                <a:solidFill>
                  <a:schemeClr val="tx2"/>
                </a:solidFill>
                <a:hlinkClick r:id="rId2"/>
              </a:rPr>
              <a:t>bogdanclub.info/forum.php?s=151c7cf65ade760e5c314a3fde9d3b82</a:t>
            </a:r>
            <a:endParaRPr lang="ru-RU" sz="2400" dirty="0" smtClean="0">
              <a:solidFill>
                <a:schemeClr val="tx2"/>
              </a:solidFill>
            </a:endParaRPr>
          </a:p>
          <a:p>
            <a:r>
              <a:rPr lang="ru-RU" sz="2400" dirty="0" smtClean="0">
                <a:solidFill>
                  <a:schemeClr val="tx2"/>
                </a:solidFill>
              </a:rPr>
              <a:t> </a:t>
            </a:r>
            <a:r>
              <a:rPr lang="en-US" sz="2400" dirty="0" smtClean="0">
                <a:solidFill>
                  <a:schemeClr val="tx2"/>
                </a:solidFill>
                <a:hlinkClick r:id="rId3"/>
              </a:rPr>
              <a:t>http</a:t>
            </a:r>
            <a:r>
              <a:rPr lang="en-US" sz="2400" dirty="0">
                <a:solidFill>
                  <a:schemeClr val="tx2"/>
                </a:solidFill>
                <a:hlinkClick r:id="rId3"/>
              </a:rPr>
              <a:t>://</a:t>
            </a:r>
            <a:r>
              <a:rPr lang="en-US" sz="2400" dirty="0" smtClean="0">
                <a:solidFill>
                  <a:schemeClr val="tx2"/>
                </a:solidFill>
                <a:hlinkClick r:id="rId3"/>
              </a:rPr>
              <a:t>airaces.narod.ru/woman/womans.htm</a:t>
            </a:r>
            <a:endParaRPr lang="ru-RU" sz="2400" dirty="0" smtClean="0">
              <a:solidFill>
                <a:schemeClr val="tx2"/>
              </a:solidFill>
            </a:endParaRPr>
          </a:p>
          <a:p>
            <a:r>
              <a:rPr lang="en-US" sz="2400" dirty="0">
                <a:solidFill>
                  <a:schemeClr val="tx2"/>
                </a:solidFill>
                <a:hlinkClick r:id="rId4"/>
              </a:rPr>
              <a:t>http://</a:t>
            </a:r>
            <a:r>
              <a:rPr lang="en-US" sz="2400" dirty="0" smtClean="0">
                <a:solidFill>
                  <a:schemeClr val="tx2"/>
                </a:solidFill>
                <a:hlinkClick r:id="rId4"/>
              </a:rPr>
              <a:t>oko-planet.su/history/historydiscussions/106002-rol-zhenschin-v-velikoy-otechestvennoy-voyne-cifry-i-fakty.html</a:t>
            </a:r>
            <a:endParaRPr lang="ru-RU" sz="2400" dirty="0" smtClean="0">
              <a:solidFill>
                <a:schemeClr val="tx2"/>
              </a:solidFill>
            </a:endParaRPr>
          </a:p>
          <a:p>
            <a:r>
              <a:rPr lang="en-US" sz="2400" dirty="0">
                <a:solidFill>
                  <a:schemeClr val="tx2"/>
                </a:solidFill>
                <a:hlinkClick r:id="rId5"/>
              </a:rPr>
              <a:t>http://</a:t>
            </a:r>
            <a:r>
              <a:rPr lang="en-US" sz="2400" dirty="0" smtClean="0">
                <a:solidFill>
                  <a:schemeClr val="tx2"/>
                </a:solidFill>
                <a:hlinkClick r:id="rId5"/>
              </a:rPr>
              <a:t>www.thetankmaster.com/publication.asp?id=13798</a:t>
            </a:r>
            <a:endParaRPr lang="ru-RU" sz="2400" dirty="0" smtClean="0">
              <a:solidFill>
                <a:schemeClr val="tx2"/>
              </a:solidFill>
            </a:endParaRPr>
          </a:p>
          <a:p>
            <a:r>
              <a:rPr lang="en-US" sz="2400" dirty="0">
                <a:solidFill>
                  <a:schemeClr val="tx2"/>
                </a:solidFill>
                <a:hlinkClick r:id="rId6"/>
              </a:rPr>
              <a:t>http://</a:t>
            </a:r>
            <a:r>
              <a:rPr lang="en-US" sz="2400" dirty="0" smtClean="0">
                <a:solidFill>
                  <a:schemeClr val="tx2"/>
                </a:solidFill>
                <a:hlinkClick r:id="rId6"/>
              </a:rPr>
              <a:t>9may.ru/war_press/m10011134</a:t>
            </a:r>
            <a:endParaRPr lang="ru-RU" sz="2400" dirty="0" smtClean="0">
              <a:solidFill>
                <a:schemeClr val="tx2"/>
              </a:solidFill>
            </a:endParaRPr>
          </a:p>
          <a:p>
            <a:r>
              <a:rPr lang="en-US" sz="2400" dirty="0">
                <a:solidFill>
                  <a:schemeClr val="tx2"/>
                </a:solidFill>
                <a:hlinkClick r:id="rId7"/>
              </a:rPr>
              <a:t>http://</a:t>
            </a:r>
            <a:r>
              <a:rPr lang="en-US" sz="2400" dirty="0" smtClean="0">
                <a:solidFill>
                  <a:schemeClr val="tx2"/>
                </a:solidFill>
                <a:hlinkClick r:id="rId7"/>
              </a:rPr>
              <a:t>www.spartakworld.ru/various/8805-22-iyunya-1941-goda-nachalas-velikaya-otechestvennaya-voyna-fotohronika.html</a:t>
            </a:r>
            <a:endParaRPr lang="ru-RU" sz="2400" dirty="0" smtClean="0">
              <a:solidFill>
                <a:schemeClr val="tx2"/>
              </a:solidFill>
            </a:endParaRPr>
          </a:p>
          <a:p>
            <a:r>
              <a:rPr lang="en-US" sz="2400" dirty="0">
                <a:solidFill>
                  <a:schemeClr val="tx2"/>
                </a:solidFill>
                <a:hlinkClick r:id="rId8"/>
              </a:rPr>
              <a:t>http://</a:t>
            </a:r>
            <a:r>
              <a:rPr lang="en-US" sz="2400" dirty="0" smtClean="0">
                <a:solidFill>
                  <a:schemeClr val="tx2"/>
                </a:solidFill>
                <a:hlinkClick r:id="rId8"/>
              </a:rPr>
              <a:t>www.a-z.ru/women/texts/murman1r-11.htm</a:t>
            </a:r>
            <a:endParaRPr lang="ru-RU" sz="2400" dirty="0" smtClean="0">
              <a:solidFill>
                <a:schemeClr val="tx2"/>
              </a:solidFill>
            </a:endParaRPr>
          </a:p>
          <a:p>
            <a:r>
              <a:rPr lang="en-US" sz="2400" dirty="0">
                <a:solidFill>
                  <a:schemeClr val="tx2"/>
                </a:solidFill>
              </a:rPr>
              <a:t>http://softsalo.com/sovet_41-45_agit/agit_14.html</a:t>
            </a:r>
            <a:endParaRPr lang="ru-RU" sz="2400" dirty="0" smtClean="0">
              <a:solidFill>
                <a:schemeClr val="tx2"/>
              </a:solidFill>
            </a:endParaRPr>
          </a:p>
          <a:p>
            <a:endParaRPr lang="ru-RU" sz="2400" b="1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35874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07505" y="620688"/>
            <a:ext cx="8928992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6600" b="1" dirty="0" smtClean="0"/>
              <a:t>Советские</a:t>
            </a:r>
          </a:p>
          <a:p>
            <a:pPr algn="ctr"/>
            <a:r>
              <a:rPr lang="ru-RU" sz="6600" b="1" dirty="0" smtClean="0"/>
              <a:t>Женщины</a:t>
            </a:r>
          </a:p>
          <a:p>
            <a:pPr algn="ctr"/>
            <a:r>
              <a:rPr lang="ru-RU" sz="6600" b="1" dirty="0" smtClean="0"/>
              <a:t>Великой Отечественной</a:t>
            </a:r>
          </a:p>
          <a:p>
            <a:pPr algn="ctr"/>
            <a:r>
              <a:rPr lang="ru-RU" sz="6600" b="1" dirty="0" smtClean="0"/>
              <a:t> войны1941 – 1945 годов</a:t>
            </a:r>
            <a:endParaRPr lang="ru-RU" sz="66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467544" y="476672"/>
            <a:ext cx="8280920" cy="61863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dirty="0" smtClean="0"/>
              <a:t> </a:t>
            </a:r>
            <a:r>
              <a:rPr lang="ru-RU" sz="3600" b="1" dirty="0" smtClean="0"/>
              <a:t>«..все предыдущее бледнеет перед великой эпопеей нынешней войны, перед героизмом и жертвенностью советских женщин, проявляющих гражданскую доблесть, выдержку при потере любимых и энтузиазм в борьбе с такой силой и, я бы сказал, величественностью, каких никогда не наблюдалось в прошлом…»  М. И. Калинин</a:t>
            </a:r>
            <a:endParaRPr lang="ru-RU" sz="3600" b="1" dirty="0"/>
          </a:p>
        </p:txBody>
      </p:sp>
    </p:spTree>
    <p:extLst>
      <p:ext uri="{BB962C8B-B14F-4D97-AF65-F5344CB8AC3E}">
        <p14:creationId xmlns:p14="http://schemas.microsoft.com/office/powerpoint/2010/main" val="17262148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Родина-мать зовет!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332656"/>
            <a:ext cx="4464496" cy="63597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364088" y="1052736"/>
            <a:ext cx="3456384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000" b="1" dirty="0" smtClean="0"/>
              <a:t>Эмблема урока</a:t>
            </a:r>
            <a:endParaRPr lang="ru-RU" sz="8000" b="1" dirty="0"/>
          </a:p>
        </p:txBody>
      </p:sp>
    </p:spTree>
    <p:extLst>
      <p:ext uri="{BB962C8B-B14F-4D97-AF65-F5344CB8AC3E}">
        <p14:creationId xmlns:p14="http://schemas.microsoft.com/office/powerpoint/2010/main" val="26596846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23528" y="260648"/>
            <a:ext cx="842493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b="1" dirty="0" smtClean="0"/>
              <a:t>Цели и задачи урока</a:t>
            </a:r>
            <a:endParaRPr lang="ru-RU" sz="48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611560" y="1340768"/>
            <a:ext cx="7128792" cy="55707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/>
              <a:t>Показать и увидеть</a:t>
            </a:r>
          </a:p>
          <a:p>
            <a:r>
              <a:rPr lang="ru-RU" sz="3600" b="1" dirty="0" smtClean="0"/>
              <a:t>1.</a:t>
            </a:r>
            <a:r>
              <a:rPr lang="ru-RU" sz="6000" b="1" dirty="0" smtClean="0"/>
              <a:t> </a:t>
            </a:r>
            <a:r>
              <a:rPr lang="ru-RU" sz="3200" b="1" dirty="0"/>
              <a:t>Р</a:t>
            </a:r>
            <a:r>
              <a:rPr lang="ru-RU" sz="3200" b="1" dirty="0" smtClean="0"/>
              <a:t>оль советской женщины в годы Великой</a:t>
            </a:r>
          </a:p>
          <a:p>
            <a:r>
              <a:rPr lang="ru-RU" sz="3200" b="1" dirty="0" smtClean="0"/>
              <a:t> Отечественной войны во всех родах войск на фронтах.</a:t>
            </a:r>
          </a:p>
          <a:p>
            <a:r>
              <a:rPr lang="ru-RU" sz="3200" b="1" dirty="0" smtClean="0"/>
              <a:t>2.Патриотизм и любовь к Родине.</a:t>
            </a:r>
          </a:p>
          <a:p>
            <a:r>
              <a:rPr lang="ru-RU" sz="3200" b="1" dirty="0" smtClean="0"/>
              <a:t>3.Ненависть к врагу своего Отечества.</a:t>
            </a:r>
          </a:p>
          <a:p>
            <a:r>
              <a:rPr lang="ru-RU" sz="3200" b="1" dirty="0" smtClean="0"/>
              <a:t>4.Женщины – Герои Советского Союза.</a:t>
            </a:r>
            <a:endParaRPr lang="ru-RU" sz="3200" b="1" dirty="0"/>
          </a:p>
        </p:txBody>
      </p:sp>
    </p:spTree>
    <p:extLst>
      <p:ext uri="{BB962C8B-B14F-4D97-AF65-F5344CB8AC3E}">
        <p14:creationId xmlns:p14="http://schemas.microsoft.com/office/powerpoint/2010/main" val="2763849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23528" y="612845"/>
            <a:ext cx="8424936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/>
              <a:t>Советские женщины совершили бессмертный подвиг во имя Родины в тылу страны. Преодолевая величайшие трудности военных лет, не щадя сил, они делали все, чтобы обеспечить фронт тем, что требовалось для победы над врагом. Женщины собирали средства в фонд обороны страны, продукты и одежду для населения, пострадавшего от оккупантов, становились донорами. На протяжении войны женщины тыла держали связь с воинами Красной Армии, проявляя постоянную заботу о них и их семьях. Посылая воинам подарки, патриотические письма, совершая поездки с делегациями на фронт, они оказывали на защитников Родины и моральное влияние, воодушевляли их на новые боевые подвиги.</a:t>
            </a:r>
            <a:endParaRPr lang="ru-RU" sz="2400" b="1" dirty="0"/>
          </a:p>
        </p:txBody>
      </p:sp>
    </p:spTree>
    <p:extLst>
      <p:ext uri="{BB962C8B-B14F-4D97-AF65-F5344CB8AC3E}">
        <p14:creationId xmlns:p14="http://schemas.microsoft.com/office/powerpoint/2010/main" val="27182046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07504" y="116632"/>
            <a:ext cx="8856984" cy="65556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/>
              <a:t>Советские женщины, как равноправные члены социалистического государства, были в годы Великой Отечественной войны и равноправными его защитниками. Женщины и девушки служили в рядах Красной Армии, участвовали в партизанском движении, принимали самое непосредственное и деятельное участие в изгнании оккупантов с советской земли и в полном их разгроме. В ряды вооруженных защитников социалистического Отечества встали женщины всех профессий, возрастов и национальностей. «Образ женщины в то время стал символом матери-Родины, звавшей на разгром вторгшихся в нашу страну фашистских орд»</a:t>
            </a:r>
            <a:endParaRPr lang="ru-RU" sz="2800" b="1" dirty="0"/>
          </a:p>
        </p:txBody>
      </p:sp>
    </p:spTree>
    <p:extLst>
      <p:ext uri="{BB962C8B-B14F-4D97-AF65-F5344CB8AC3E}">
        <p14:creationId xmlns:p14="http://schemas.microsoft.com/office/powerpoint/2010/main" val="12452005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2" val="a19e457cb1fe533a465c1cfbbb51884670ce8b87"/>
</p:tagLst>
</file>

<file path=ppt/theme/theme1.xml><?xml version="1.0" encoding="utf-8"?>
<a:theme xmlns:a="http://schemas.openxmlformats.org/drawingml/2006/main" name="template">
  <a:themeElements>
    <a:clrScheme name="00001 1">
      <a:dk1>
        <a:srgbClr val="808080"/>
      </a:dk1>
      <a:lt1>
        <a:srgbClr val="EAEAEA"/>
      </a:lt1>
      <a:dk2>
        <a:srgbClr val="000000"/>
      </a:dk2>
      <a:lt2>
        <a:srgbClr val="FFFFFF"/>
      </a:lt2>
      <a:accent1>
        <a:srgbClr val="CC00FF"/>
      </a:accent1>
      <a:accent2>
        <a:srgbClr val="FF99FF"/>
      </a:accent2>
      <a:accent3>
        <a:srgbClr val="AAAAAA"/>
      </a:accent3>
      <a:accent4>
        <a:srgbClr val="C8C8C8"/>
      </a:accent4>
      <a:accent5>
        <a:srgbClr val="E2AAFF"/>
      </a:accent5>
      <a:accent6>
        <a:srgbClr val="E78AE7"/>
      </a:accent6>
      <a:hlink>
        <a:srgbClr val="3333FF"/>
      </a:hlink>
      <a:folHlink>
        <a:srgbClr val="0066FF"/>
      </a:folHlink>
    </a:clrScheme>
    <a:fontScheme name="00001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00001 1">
        <a:dk1>
          <a:srgbClr val="808080"/>
        </a:dk1>
        <a:lt1>
          <a:srgbClr val="EAEAEA"/>
        </a:lt1>
        <a:dk2>
          <a:srgbClr val="000000"/>
        </a:dk2>
        <a:lt2>
          <a:srgbClr val="FFFFFF"/>
        </a:lt2>
        <a:accent1>
          <a:srgbClr val="CC00FF"/>
        </a:accent1>
        <a:accent2>
          <a:srgbClr val="FF99FF"/>
        </a:accent2>
        <a:accent3>
          <a:srgbClr val="AAAAAA"/>
        </a:accent3>
        <a:accent4>
          <a:srgbClr val="C8C8C8"/>
        </a:accent4>
        <a:accent5>
          <a:srgbClr val="E2AAFF"/>
        </a:accent5>
        <a:accent6>
          <a:srgbClr val="E78AE7"/>
        </a:accent6>
        <a:hlink>
          <a:srgbClr val="3333FF"/>
        </a:hlink>
        <a:folHlink>
          <a:srgbClr val="0066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00001 2">
        <a:dk1>
          <a:srgbClr val="808080"/>
        </a:dk1>
        <a:lt1>
          <a:srgbClr val="99CCFF"/>
        </a:lt1>
        <a:dk2>
          <a:srgbClr val="000000"/>
        </a:dk2>
        <a:lt2>
          <a:srgbClr val="FFCCFF"/>
        </a:lt2>
        <a:accent1>
          <a:srgbClr val="0000FF"/>
        </a:accent1>
        <a:accent2>
          <a:srgbClr val="FF99FF"/>
        </a:accent2>
        <a:accent3>
          <a:srgbClr val="AAAAAA"/>
        </a:accent3>
        <a:accent4>
          <a:srgbClr val="82AEDA"/>
        </a:accent4>
        <a:accent5>
          <a:srgbClr val="AAAAFF"/>
        </a:accent5>
        <a:accent6>
          <a:srgbClr val="E78AE7"/>
        </a:accent6>
        <a:hlink>
          <a:srgbClr val="0099FF"/>
        </a:hlink>
        <a:folHlink>
          <a:srgbClr val="0066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00001 3">
        <a:dk1>
          <a:srgbClr val="003399"/>
        </a:dk1>
        <a:lt1>
          <a:srgbClr val="99CCFF"/>
        </a:lt1>
        <a:dk2>
          <a:srgbClr val="000000"/>
        </a:dk2>
        <a:lt2>
          <a:srgbClr val="FFCCFF"/>
        </a:lt2>
        <a:accent1>
          <a:srgbClr val="0000FF"/>
        </a:accent1>
        <a:accent2>
          <a:srgbClr val="FF99FF"/>
        </a:accent2>
        <a:accent3>
          <a:srgbClr val="AAAAAA"/>
        </a:accent3>
        <a:accent4>
          <a:srgbClr val="82AEDA"/>
        </a:accent4>
        <a:accent5>
          <a:srgbClr val="AAAAFF"/>
        </a:accent5>
        <a:accent6>
          <a:srgbClr val="E78AE7"/>
        </a:accent6>
        <a:hlink>
          <a:srgbClr val="FF3399"/>
        </a:hlink>
        <a:folHlink>
          <a:srgbClr val="0066FF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template</Template>
  <TotalTime>427</TotalTime>
  <Words>1987</Words>
  <Application>Microsoft Office PowerPoint</Application>
  <PresentationFormat>Экран (4:3)</PresentationFormat>
  <Paragraphs>89</Paragraphs>
  <Slides>35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35</vt:i4>
      </vt:variant>
    </vt:vector>
  </HeadingPairs>
  <TitlesOfParts>
    <vt:vector size="36" baseType="lpstr">
      <vt:lpstr>template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Home</dc:creator>
  <cp:lastModifiedBy>Home</cp:lastModifiedBy>
  <cp:revision>40</cp:revision>
  <dcterms:created xsi:type="dcterms:W3CDTF">2014-02-23T18:00:53Z</dcterms:created>
  <dcterms:modified xsi:type="dcterms:W3CDTF">2014-03-02T10:57:55Z</dcterms:modified>
</cp:coreProperties>
</file>