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6" r:id="rId3"/>
    <p:sldId id="257" r:id="rId4"/>
    <p:sldId id="260" r:id="rId5"/>
    <p:sldId id="262" r:id="rId6"/>
    <p:sldId id="258" r:id="rId7"/>
    <p:sldId id="259" r:id="rId8"/>
    <p:sldId id="272" r:id="rId9"/>
    <p:sldId id="276" r:id="rId10"/>
    <p:sldId id="291" r:id="rId11"/>
    <p:sldId id="277" r:id="rId12"/>
    <p:sldId id="279" r:id="rId13"/>
    <p:sldId id="287" r:id="rId14"/>
    <p:sldId id="282" r:id="rId15"/>
    <p:sldId id="289" r:id="rId16"/>
    <p:sldId id="285" r:id="rId17"/>
    <p:sldId id="290" r:id="rId18"/>
    <p:sldId id="278" r:id="rId19"/>
    <p:sldId id="288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929D5-2970-48E5-A2D1-544087C4B987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76F99-F104-4E6A-8B65-3BE8C6CE1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76F99-F104-4E6A-8B65-3BE8C6CE1AD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76F99-F104-4E6A-8B65-3BE8C6CE1AD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76F99-F104-4E6A-8B65-3BE8C6CE1AD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76F99-F104-4E6A-8B65-3BE8C6CE1AD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926E-05A9-4AF7-851F-6DBDD8E0D05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CCAF-5762-472C-A07C-7643EC49F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926E-05A9-4AF7-851F-6DBDD8E0D05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CCAF-5762-472C-A07C-7643EC49F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926E-05A9-4AF7-851F-6DBDD8E0D05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CCAF-5762-472C-A07C-7643EC49F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926E-05A9-4AF7-851F-6DBDD8E0D05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CCAF-5762-472C-A07C-7643EC49F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926E-05A9-4AF7-851F-6DBDD8E0D05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CCAF-5762-472C-A07C-7643EC49F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926E-05A9-4AF7-851F-6DBDD8E0D05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CCAF-5762-472C-A07C-7643EC49F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926E-05A9-4AF7-851F-6DBDD8E0D05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CCAF-5762-472C-A07C-7643EC49F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926E-05A9-4AF7-851F-6DBDD8E0D05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CCAF-5762-472C-A07C-7643EC49F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926E-05A9-4AF7-851F-6DBDD8E0D05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CCAF-5762-472C-A07C-7643EC49F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926E-05A9-4AF7-851F-6DBDD8E0D05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CCAF-5762-472C-A07C-7643EC49F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926E-05A9-4AF7-851F-6DBDD8E0D05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CCAF-5762-472C-A07C-7643EC49F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9926E-05A9-4AF7-851F-6DBDD8E0D05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9CCAF-5762-472C-A07C-7643EC49F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15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tatic.freepik.com/free-photo/different-shapes-of-water-drops-water-drops-vector-material_15-74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4033830"/>
            <a:ext cx="6757990" cy="2275490"/>
          </a:xfrm>
        </p:spPr>
        <p:txBody>
          <a:bodyPr>
            <a:normAutofit lnSpcReduction="10000"/>
          </a:bodyPr>
          <a:lstStyle/>
          <a:p>
            <a:pPr algn="l">
              <a:spcBef>
                <a:spcPts val="0"/>
              </a:spcBef>
            </a:pPr>
            <a:r>
              <a:rPr lang="ru-RU" sz="1800" b="1" i="1" dirty="0" smtClean="0">
                <a:solidFill>
                  <a:schemeClr val="tx1"/>
                </a:solidFill>
              </a:rPr>
              <a:t>Выполнили ученицы 10а класса</a:t>
            </a:r>
          </a:p>
          <a:p>
            <a:pPr algn="l">
              <a:spcBef>
                <a:spcPts val="0"/>
              </a:spcBef>
            </a:pPr>
            <a:r>
              <a:rPr lang="ru-RU" sz="1800" b="1" i="1" dirty="0" smtClean="0">
                <a:solidFill>
                  <a:schemeClr val="tx1"/>
                </a:solidFill>
              </a:rPr>
              <a:t>Государственного  бюджетного общеобразовательного </a:t>
            </a:r>
            <a:r>
              <a:rPr lang="ru-RU" sz="1800" b="1" i="1" dirty="0" err="1" smtClean="0">
                <a:solidFill>
                  <a:schemeClr val="tx1"/>
                </a:solidFill>
              </a:rPr>
              <a:t>учре</a:t>
            </a:r>
            <a:endParaRPr lang="en-US" sz="1800" b="1" i="1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1800" b="1" i="1" dirty="0" err="1" smtClean="0">
                <a:solidFill>
                  <a:schemeClr val="tx1"/>
                </a:solidFill>
              </a:rPr>
              <a:t>ждения</a:t>
            </a:r>
            <a:r>
              <a:rPr lang="ru-RU" sz="1800" b="1" i="1" dirty="0" smtClean="0">
                <a:solidFill>
                  <a:schemeClr val="tx1"/>
                </a:solidFill>
              </a:rPr>
              <a:t> Центр образования №633</a:t>
            </a:r>
          </a:p>
          <a:p>
            <a:pPr algn="l">
              <a:spcBef>
                <a:spcPts val="0"/>
              </a:spcBef>
            </a:pPr>
            <a:r>
              <a:rPr lang="ru-RU" sz="1800" b="1" i="1" dirty="0" smtClean="0">
                <a:solidFill>
                  <a:schemeClr val="tx1"/>
                </a:solidFill>
              </a:rPr>
              <a:t>Калининского района Санкт-Петербурга</a:t>
            </a:r>
          </a:p>
          <a:p>
            <a:pPr algn="l">
              <a:spcBef>
                <a:spcPts val="0"/>
              </a:spcBef>
            </a:pPr>
            <a:r>
              <a:rPr lang="ru-RU" sz="1800" b="1" i="1" dirty="0" smtClean="0">
                <a:solidFill>
                  <a:schemeClr val="tx1"/>
                </a:solidFill>
              </a:rPr>
              <a:t>Леонтьева Арина, Мамедова Динара, </a:t>
            </a:r>
            <a:r>
              <a:rPr lang="ru-RU" sz="1800" b="1" i="1" dirty="0" err="1" smtClean="0">
                <a:solidFill>
                  <a:schemeClr val="tx1"/>
                </a:solidFill>
              </a:rPr>
              <a:t>Гафурбаева</a:t>
            </a:r>
            <a:r>
              <a:rPr lang="ru-RU" sz="1800" b="1" i="1" dirty="0" smtClean="0">
                <a:solidFill>
                  <a:schemeClr val="tx1"/>
                </a:solidFill>
              </a:rPr>
              <a:t> Юлия</a:t>
            </a:r>
          </a:p>
          <a:p>
            <a:pPr algn="l">
              <a:spcBef>
                <a:spcPts val="0"/>
              </a:spcBef>
            </a:pPr>
            <a:r>
              <a:rPr lang="ru-RU" sz="1800" b="1" i="1" dirty="0" smtClean="0">
                <a:solidFill>
                  <a:schemeClr val="tx1"/>
                </a:solidFill>
              </a:rPr>
              <a:t>Преподаватели:</a:t>
            </a:r>
          </a:p>
          <a:p>
            <a:pPr algn="l">
              <a:spcBef>
                <a:spcPts val="0"/>
              </a:spcBef>
            </a:pPr>
            <a:r>
              <a:rPr lang="ru-RU" sz="1800" b="1" i="1" dirty="0" smtClean="0">
                <a:solidFill>
                  <a:schemeClr val="tx1"/>
                </a:solidFill>
              </a:rPr>
              <a:t>учитель биологии к.б.н. Дементьев Александр </a:t>
            </a:r>
            <a:r>
              <a:rPr lang="ru-RU" sz="1800" b="1" i="1" dirty="0" err="1" smtClean="0">
                <a:solidFill>
                  <a:schemeClr val="tx1"/>
                </a:solidFill>
              </a:rPr>
              <a:t>Электронович</a:t>
            </a:r>
            <a:endParaRPr lang="en-US" sz="1800" b="1" i="1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1800" b="1" i="1" dirty="0" smtClean="0">
                <a:solidFill>
                  <a:schemeClr val="tx1"/>
                </a:solidFill>
              </a:rPr>
              <a:t>учитель информатики и ИКТ Носова Татьяна Михайловна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71472" y="1428736"/>
            <a:ext cx="7772400" cy="1470025"/>
          </a:xfrm>
        </p:spPr>
        <p:txBody>
          <a:bodyPr>
            <a:normAutofit/>
          </a:bodyPr>
          <a:lstStyle/>
          <a:p>
            <a:r>
              <a:rPr lang="ru-RU" sz="4800" b="1" i="1" dirty="0" smtClean="0"/>
              <a:t>Капля бережет море</a:t>
            </a:r>
            <a:endParaRPr lang="ru-RU" sz="4800" b="1" i="1" dirty="0"/>
          </a:p>
        </p:txBody>
      </p:sp>
    </p:spTree>
  </p:cSld>
  <p:clrMapOvr>
    <a:masterClrMapping/>
  </p:clrMapOvr>
  <p:transition spd="med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tatic.freepik.com/free-photo/different-shapes-of-water-drops-water-drops-vector-material_15-74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8130" name="Picture 2" descr="http://pogorodno.grodno.unibel.by/sm.aspx?uid=408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500042"/>
            <a:ext cx="7667625" cy="526732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static.freepik.com/free-photo/different-shapes-of-water-drops-water-drops-vector-material_15-74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Содержимое 7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88640"/>
            <a:ext cx="8352928" cy="648072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1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tatic.freepik.com/free-photo/different-shapes-of-water-drops-water-drops-vector-material_15-74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39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i="1" dirty="0" smtClean="0"/>
              <a:t>Мировые водные риски. Наиболее угрожаемые регионы показаны красным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1576387"/>
            <a:ext cx="7786742" cy="4924447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1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680845" y="2057400"/>
          <a:ext cx="5782310" cy="2743200"/>
        </p:xfrm>
        <a:graphic>
          <a:graphicData uri="http://schemas.openxmlformats.org/drawingml/2006/table">
            <a:tbl>
              <a:tblPr/>
              <a:tblGrid>
                <a:gridCol w="2070735"/>
                <a:gridCol w="2070735"/>
                <a:gridCol w="820420"/>
                <a:gridCol w="82042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</a:rPr>
                        <a:t>Потребители пресной воды</a:t>
                      </a:r>
                      <a:endParaRPr lang="ru-RU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</a:rPr>
                        <a:t>Мир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</a:rPr>
                        <a:t>Россия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</a:rPr>
                        <a:t>% к общему объему</a:t>
                      </a:r>
                      <a:endParaRPr lang="ru-RU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</a:rPr>
                        <a:t>Сельское хозяйство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</a:rPr>
                        <a:t>60%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</a:rPr>
                        <a:t>22%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</a:rPr>
                        <a:t>Промышленность 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</a:rPr>
                        <a:t>30%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</a:rPr>
                        <a:t>54%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</a:rPr>
                        <a:t>Бытовые нужды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</a:rPr>
                        <a:t>6%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</a:rPr>
                        <a:t>17%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Calibri"/>
                        </a:rPr>
                        <a:t>вВ том числе питьевая вода (примерная оценка)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</a:rPr>
                        <a:t>0,1%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</a:rPr>
                        <a:t>0,15%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</a:rPr>
                        <a:t>Водохранилища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</a:rPr>
                        <a:t>3,9%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</a:rPr>
                        <a:t>6,85%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</a:rPr>
                        <a:t>Всего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</a:rPr>
                        <a:t>100%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</a:rPr>
                        <a:t>100%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</a:rPr>
                        <a:t>млн.куб.м в год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</a:rPr>
                        <a:t>Сельское хозяйство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</a:rPr>
                        <a:t>3600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</a:rPr>
                        <a:t>22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</a:rPr>
                        <a:t>Промышленность 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</a:rPr>
                        <a:t>1800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</a:rPr>
                        <a:t>54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</a:rPr>
                        <a:t>Бытовые нужды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</a:rPr>
                        <a:t>360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</a:rPr>
                        <a:t>17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Calibri"/>
                        </a:rPr>
                        <a:t>вВ том числе питьевая вода (примерная оценка)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</a:rPr>
                        <a:t>7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</a:rPr>
                        <a:t>0,15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</a:rPr>
                        <a:t>Водохранилища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</a:rPr>
                        <a:t>240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</a:rPr>
                        <a:t>7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</a:rPr>
                        <a:t>Всего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</a:rPr>
                        <a:t>6000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</a:rPr>
                        <a:t>100</a:t>
                      </a:r>
                      <a:endParaRPr lang="ru-RU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" descr="http://static.freepik.com/free-photo/different-shapes-of-water-drops-water-drops-vector-material_15-74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3993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28661" y="571483"/>
          <a:ext cx="7500990" cy="5715034"/>
        </p:xfrm>
        <a:graphic>
          <a:graphicData uri="http://schemas.openxmlformats.org/drawingml/2006/table">
            <a:tbl>
              <a:tblPr/>
              <a:tblGrid>
                <a:gridCol w="2686221"/>
                <a:gridCol w="2686221"/>
                <a:gridCol w="1064274"/>
                <a:gridCol w="1064274"/>
              </a:tblGrid>
              <a:tr h="38100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</a:rPr>
                        <a:t>Потребители пресной воды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</a:rPr>
                        <a:t>Мир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</a:rPr>
                        <a:t>Россия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2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</a:rPr>
                        <a:t>% к общему объему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</a:rPr>
                        <a:t>Сельское хозяйство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</a:rPr>
                        <a:t>60%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</a:rPr>
                        <a:t>22%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</a:rPr>
                        <a:t>Промышленность 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</a:rPr>
                        <a:t>30%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</a:rPr>
                        <a:t>54%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</a:rPr>
                        <a:t>Бытовые нужды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</a:rPr>
                        <a:t>6%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</a:rPr>
                        <a:t>17%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Calibri"/>
                        </a:rPr>
                        <a:t>в том числе питьевая вода (примерная оценка)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</a:rPr>
                        <a:t>0,1%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</a:rPr>
                        <a:t>0,15%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</a:rPr>
                        <a:t>Водохранилища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</a:rPr>
                        <a:t>3,9%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</a:rPr>
                        <a:t>6,85%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</a:rPr>
                        <a:t>Всего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</a:rPr>
                        <a:t>100%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</a:rPr>
                        <a:t>100%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2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</a:rPr>
                        <a:t>млн.куб.м в год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</a:rPr>
                        <a:t>Сельское хозяйство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</a:rPr>
                        <a:t>3600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</a:rPr>
                        <a:t>22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</a:rPr>
                        <a:t>Промышленность 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</a:rPr>
                        <a:t>1800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</a:rPr>
                        <a:t>54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</a:rPr>
                        <a:t>Бытовые нужды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</a:rPr>
                        <a:t>360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</a:rPr>
                        <a:t>17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Calibri"/>
                        </a:rPr>
                        <a:t>в том числе питьевая вода (примерная оценка)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</a:rPr>
                        <a:t>7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</a:rPr>
                        <a:t>0,15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</a:rPr>
                        <a:t>Водохранилища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</a:rPr>
                        <a:t>240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</a:rPr>
                        <a:t>7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</a:rPr>
                        <a:t>Всего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</a:rPr>
                        <a:t>6000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</a:rPr>
                        <a:t>100</a:t>
                      </a:r>
                      <a:endParaRPr lang="ru-RU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static.freepik.com/free-photo/different-shapes-of-water-drops-water-drops-vector-material_15-74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214422"/>
            <a:ext cx="8229600" cy="714380"/>
          </a:xfrm>
        </p:spPr>
        <p:txBody>
          <a:bodyPr>
            <a:normAutofit/>
          </a:bodyPr>
          <a:lstStyle/>
          <a:p>
            <a:r>
              <a:rPr lang="ru-RU" sz="1800" b="1" i="1" u="sng" dirty="0" smtClean="0"/>
              <a:t>Структура использования воды в России и ряде зарубежных стран, % к итогу</a:t>
            </a:r>
            <a:endParaRPr lang="ru-RU" sz="1800" b="1" i="1" u="sng" dirty="0"/>
          </a:p>
        </p:txBody>
      </p:sp>
      <p:pic>
        <p:nvPicPr>
          <p:cNvPr id="378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1785926"/>
            <a:ext cx="774614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4"/>
          <p:cNvSpPr txBox="1">
            <a:spLocks/>
          </p:cNvSpPr>
          <p:nvPr/>
        </p:nvSpPr>
        <p:spPr>
          <a:xfrm>
            <a:off x="0" y="214291"/>
            <a:ext cx="9144000" cy="10001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Европе нужно вдвое повысить эффективность использования водных ресурсов, чтобы избежать падения экономики, согласно новому отчету Европейского экологического агентства (EEA).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некоторых частях Европы продолжает расти конкуренция за водные ресурсы. В рамках ЕС </a:t>
            </a:r>
            <a:r>
              <a:rPr kumimoji="0" lang="ru-RU" sz="15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агропромышленность</a:t>
            </a: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использует около четверти воды, взятой из среды.</a:t>
            </a:r>
            <a:endParaRPr kumimoji="0" lang="ru-RU" sz="15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tatic.freepik.com/free-photo/different-shapes-of-water-drops-water-drops-vector-material_15-74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6082" name="Picture 2" descr="http://pogorodno.grodno.unibel.by/sm.aspx?uid=409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857232"/>
            <a:ext cx="7667625" cy="536257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</p:spTree>
  </p:cSld>
  <p:clrMapOvr>
    <a:masterClrMapping/>
  </p:clrMapOvr>
  <p:transition spd="med" advTm="1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tatic.freepik.com/free-photo/different-shapes-of-water-drops-water-drops-vector-material_15-74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7158" y="571480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Санкт-Петербург берет воду из Невы. А Нева - река очень красивая, но не очень чистая.  Ей нужна серьезная очистка.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571612"/>
            <a:ext cx="821537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/>
              <a:t>Еще до того, как начнется процесс очистки, невскую воду контролируют речные раки.  Эти раки "работают" на водозаборах "Водоканала". Собственно, работа несложная - жить своей жизнью, но очень важная. Систему </a:t>
            </a:r>
            <a:r>
              <a:rPr lang="ru-RU" b="1" i="1" dirty="0" err="1" smtClean="0"/>
              <a:t>биомониторинга</a:t>
            </a:r>
            <a:r>
              <a:rPr lang="ru-RU" b="1" i="1" dirty="0" smtClean="0"/>
              <a:t> качества воды внедрили несколько лет назад: раки моментально реагируют на появление в воде токсичных веществ: у них учащается сердцебиение. А поскольку к </a:t>
            </a:r>
            <a:r>
              <a:rPr lang="ru-RU" b="1" i="1" dirty="0" err="1" smtClean="0"/>
              <a:t>водоканальским</a:t>
            </a:r>
            <a:r>
              <a:rPr lang="ru-RU" b="1" i="1" dirty="0" smtClean="0"/>
              <a:t> ракам подключен специальный аппарат, который пишет их </a:t>
            </a:r>
            <a:r>
              <a:rPr lang="ru-RU" b="1" i="1" dirty="0" err="1" smtClean="0"/>
              <a:t>кардиоритм</a:t>
            </a:r>
            <a:r>
              <a:rPr lang="ru-RU" b="1" i="1" dirty="0" smtClean="0"/>
              <a:t>, об изменении этого ритма тут же узнают сотрудники водопроводной станции. Раки работают в парах (только мужские особи). </a:t>
            </a:r>
          </a:p>
          <a:p>
            <a:pPr algn="just"/>
            <a:r>
              <a:rPr lang="ru-RU" b="1" i="1" dirty="0" smtClean="0"/>
              <a:t>Неприятные запахи и нефтепродукты из воды удаляют с помощью порошкообразного активированного угля.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5143512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/>
              <a:t>Качество воды в Санкт-Петербурге контролируется в 444 точках по 139 показателям. При этом контроль проводят как сотрудники "Водоканала", так и независимые организации - Центр исследования и контроля воды и </a:t>
            </a:r>
            <a:r>
              <a:rPr lang="ru-RU" b="1" i="1" dirty="0" err="1" smtClean="0"/>
              <a:t>Роспотребнадзор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pic>
        <p:nvPicPr>
          <p:cNvPr id="5122" name="Picture 2" descr="Город на воде: Как очищают воду в Петербурге — Ситуация на The Villag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6707" y="7929594"/>
            <a:ext cx="8687293" cy="5929354"/>
          </a:xfrm>
          <a:prstGeom prst="rect">
            <a:avLst/>
          </a:prstGeom>
          <a:noFill/>
        </p:spPr>
      </p:pic>
      <p:pic>
        <p:nvPicPr>
          <p:cNvPr id="5125" name="Picture 5" descr="http://assets3.the-village.ru/assets/article_image-image/58/fb/1291431/article_image-image-article.a6d287be-1700-4135-822d-651636ef4e1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72330" y="4357694"/>
            <a:ext cx="857256" cy="857257"/>
          </a:xfrm>
          <a:prstGeom prst="rect">
            <a:avLst/>
          </a:prstGeom>
          <a:noFill/>
        </p:spPr>
      </p:pic>
      <p:pic>
        <p:nvPicPr>
          <p:cNvPr id="5127" name="Picture 7" descr="http://assets3.the-village.ru/assets/article_image-image/58/fb/1291431/article_image-image-article.a6d287be-1700-4135-822d-651636ef4e1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00100" y="857232"/>
            <a:ext cx="833436" cy="833437"/>
          </a:xfrm>
          <a:prstGeom prst="rect">
            <a:avLst/>
          </a:prstGeom>
        </p:spPr>
      </p:pic>
      <p:pic>
        <p:nvPicPr>
          <p:cNvPr id="5129" name="Picture 9" descr="http://assets3.the-village.ru/assets/article_image-image/58/fb/1291431/article_image-image-article.a6d287be-1700-4135-822d-651636ef4e1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57884" y="4357694"/>
            <a:ext cx="857256" cy="857257"/>
          </a:xfrm>
          <a:prstGeom prst="rect">
            <a:avLst/>
          </a:prstGeom>
          <a:noFill/>
        </p:spPr>
      </p:pic>
      <p:pic>
        <p:nvPicPr>
          <p:cNvPr id="5131" name="Picture 11" descr="http://assets3.the-village.ru/assets/article_image-image/58/fb/1291431/article_image-image-article.a6d287be-1700-4135-822d-651636ef4e1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358082" y="857232"/>
            <a:ext cx="785818" cy="785819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1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1"/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tatic.freepik.com/free-photo/different-shapes-of-water-drops-water-drops-vector-material_15-74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3993"/>
          </a:xfrm>
          <a:prstGeom prst="rect">
            <a:avLst/>
          </a:prstGeom>
          <a:noFill/>
        </p:spPr>
      </p:pic>
      <p:pic>
        <p:nvPicPr>
          <p:cNvPr id="47106" name="Picture 2" descr="http://energohelp.net/upload/medialibrary/52f/water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3555" y="857232"/>
            <a:ext cx="8286809" cy="542928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tatic.freepik.com/free-photo/different-shapes-of-water-drops-water-drops-vector-material_15-741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3999" cy="68539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39290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600" b="1" i="1" dirty="0" smtClean="0">
                <a:latin typeface="+mn-lt"/>
                <a:ea typeface="+mn-ea"/>
                <a:cs typeface="+mn-cs"/>
              </a:rPr>
              <a:t>«Мы видим, что вода и её недостаток становится одной из самых серьёзных проблем 21-го века. Сейчас мы можем наблюдать, как это понимание приходит к бизнес сообществам по всему миру», — </a:t>
            </a:r>
            <a:br>
              <a:rPr lang="ru-RU" sz="1600" b="1" i="1" dirty="0" smtClean="0">
                <a:latin typeface="+mn-lt"/>
                <a:ea typeface="+mn-ea"/>
                <a:cs typeface="+mn-cs"/>
              </a:rPr>
            </a:br>
            <a:r>
              <a:rPr lang="ru-RU" sz="1600" b="1" i="1" dirty="0" smtClean="0">
                <a:latin typeface="+mn-lt"/>
                <a:ea typeface="+mn-ea"/>
                <a:cs typeface="+mn-cs"/>
              </a:rPr>
              <a:t>говорит </a:t>
            </a:r>
            <a:r>
              <a:rPr lang="ru-RU" sz="1600" b="1" i="1" dirty="0" err="1" smtClean="0">
                <a:latin typeface="+mn-lt"/>
                <a:ea typeface="+mn-ea"/>
                <a:cs typeface="+mn-cs"/>
              </a:rPr>
              <a:t>Бетси</a:t>
            </a:r>
            <a:r>
              <a:rPr lang="ru-RU" sz="1600" b="1" i="1" dirty="0" smtClean="0">
                <a:latin typeface="+mn-lt"/>
                <a:ea typeface="+mn-ea"/>
                <a:cs typeface="+mn-cs"/>
              </a:rPr>
              <a:t> </a:t>
            </a:r>
            <a:r>
              <a:rPr lang="ru-RU" sz="1600" b="1" i="1" dirty="0" err="1" smtClean="0">
                <a:latin typeface="+mn-lt"/>
                <a:ea typeface="+mn-ea"/>
                <a:cs typeface="+mn-cs"/>
              </a:rPr>
              <a:t>Отто</a:t>
            </a:r>
            <a:r>
              <a:rPr lang="ru-RU" sz="1600" b="1" i="1" dirty="0" smtClean="0">
                <a:latin typeface="+mn-lt"/>
                <a:ea typeface="+mn-ea"/>
                <a:cs typeface="+mn-cs"/>
              </a:rPr>
              <a:t>, Директор проекта «Акведук».</a:t>
            </a:r>
            <a:br>
              <a:rPr lang="ru-RU" sz="1600" b="1" i="1" dirty="0" smtClean="0">
                <a:latin typeface="+mn-lt"/>
                <a:ea typeface="+mn-ea"/>
                <a:cs typeface="+mn-cs"/>
              </a:rPr>
            </a:br>
            <a:r>
              <a:rPr lang="ru-RU" sz="1600" b="1" i="1" dirty="0" smtClean="0">
                <a:latin typeface="+mn-lt"/>
                <a:ea typeface="+mn-ea"/>
                <a:cs typeface="+mn-cs"/>
              </a:rPr>
              <a:t>Необходимо, чтобы такое же понимание начало приходить ко всем простым людям планеты, а к  россиянам, владеющим таким драгоценным даром природы как пресная чистая вода, особенно!</a:t>
            </a:r>
            <a:r>
              <a:rPr lang="ru-RU" sz="1800" b="1" i="1" dirty="0" smtClean="0">
                <a:latin typeface="+mn-lt"/>
                <a:ea typeface="+mn-ea"/>
                <a:cs typeface="+mn-cs"/>
              </a:rPr>
              <a:t/>
            </a:r>
            <a:br>
              <a:rPr lang="ru-RU" sz="1800" b="1" i="1" dirty="0" smtClean="0">
                <a:latin typeface="+mn-lt"/>
                <a:ea typeface="+mn-ea"/>
                <a:cs typeface="+mn-cs"/>
              </a:rPr>
            </a:br>
            <a:endParaRPr lang="ru-RU" sz="1800" b="1" i="1" dirty="0" smtClean="0"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71670" y="3000372"/>
            <a:ext cx="4714908" cy="3643338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3" descr="http://www.technopark.by/images/7-slide4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00232" y="2928934"/>
            <a:ext cx="4833971" cy="3714776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71670" y="2928934"/>
            <a:ext cx="4786346" cy="3714776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atic.freepik.com/free-photo/different-shapes-of-water-drops-water-drops-vector-material_15-74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28860" y="571480"/>
            <a:ext cx="464347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 descr="http://www.segodnya.ua/img/ui/_d2ad64a66b8350764075f99fd115852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8662" y="214290"/>
            <a:ext cx="7138872" cy="6402907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tatic.freepik.com/free-photo/different-shapes-of-water-drops-water-drops-vector-material_15-741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3999" cy="68539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/>
              <a:t>Россия - одна из самых богатых по запасам пресной воды стран в мире</a:t>
            </a:r>
            <a:endParaRPr lang="ru-RU" dirty="0"/>
          </a:p>
        </p:txBody>
      </p:sp>
      <p:pic>
        <p:nvPicPr>
          <p:cNvPr id="6" name="Picture 2" descr="C:\Documents and Settings\TM\Мои документы\мама\презентации\Вода\водные ресурсы России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1500174"/>
            <a:ext cx="7215238" cy="491225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1538" y="5929330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Водные ресурсы России</a:t>
            </a:r>
            <a:endParaRPr lang="ru-RU" b="1" i="1" dirty="0"/>
          </a:p>
        </p:txBody>
      </p:sp>
    </p:spTree>
  </p:cSld>
  <p:clrMapOvr>
    <a:masterClrMapping/>
  </p:clrMapOvr>
  <p:transition spd="med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tatic.freepik.com/free-photo/different-shapes-of-water-drops-water-drops-vector-material_15-74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3993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142984"/>
            <a:ext cx="8786874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Для тех, кому не безразлично будущее! </a:t>
            </a:r>
            <a:br>
              <a:rPr lang="ru-RU" sz="2800" b="1" dirty="0" smtClean="0"/>
            </a:br>
            <a:r>
              <a:rPr lang="ru-RU" sz="2800" b="1" dirty="0" smtClean="0"/>
              <a:t>Экономим воду!</a:t>
            </a:r>
            <a:endParaRPr lang="ru-RU" sz="28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14348" y="1928802"/>
            <a:ext cx="8229600" cy="2840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Спасибо за внимание!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tatic.freepik.com/free-photo/different-shapes-of-water-drops-water-drops-vector-material_15-74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285860"/>
            <a:ext cx="3543307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7158" y="214290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+mj-lt"/>
                <a:ea typeface="+mj-ea"/>
                <a:cs typeface="+mj-cs"/>
              </a:rPr>
              <a:t>Воды у нас столько, что хватит всем и на все</a:t>
            </a:r>
          </a:p>
        </p:txBody>
      </p:sp>
      <p:pic>
        <p:nvPicPr>
          <p:cNvPr id="22530" name="Picture 2" descr="http://pozitivchik.info/wp-content/uploads/2011/07/drink-wate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2230" y="1467832"/>
            <a:ext cx="4471633" cy="3318490"/>
          </a:xfrm>
          <a:prstGeom prst="rect">
            <a:avLst/>
          </a:prstGeom>
          <a:noFill/>
        </p:spPr>
      </p:pic>
      <p:pic>
        <p:nvPicPr>
          <p:cNvPr id="22532" name="Picture 4" descr="http://greendomik.ru/images/poliv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59911" y="1484784"/>
            <a:ext cx="4684089" cy="3357586"/>
          </a:xfrm>
          <a:prstGeom prst="rect">
            <a:avLst/>
          </a:prstGeom>
          <a:noFill/>
        </p:spPr>
      </p:pic>
      <p:pic>
        <p:nvPicPr>
          <p:cNvPr id="22534" name="Picture 6" descr="http://akvasorbent.ru/d/188288/d/1_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596" y="1285860"/>
            <a:ext cx="3715450" cy="428628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tatic.freepik.com/free-photo/different-shapes-of-water-drops-water-drops-vector-material_15-74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http://www.rgo.ru/wp-content/uploads/2011/09/water_fig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928670"/>
            <a:ext cx="7358114" cy="5140128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 чем заботиться? О чем думать? Зачем экономить воду?</a:t>
            </a: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800" dirty="0" smtClean="0"/>
              <a:t> </a:t>
            </a: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6072206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За последние сорок лет количество чистой пресной воды из расчета на каждого человека уменьшилось практически на 60%.</a:t>
            </a:r>
            <a:endParaRPr lang="ru-RU" i="1" dirty="0"/>
          </a:p>
        </p:txBody>
      </p:sp>
    </p:spTree>
  </p:cSld>
  <p:clrMapOvr>
    <a:masterClrMapping/>
  </p:clrMapOvr>
  <p:transition spd="med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tatic.freepik.com/free-photo/different-shapes-of-water-drops-water-drops-vector-material_15-74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http://www.mark-lotarev.narod.ru/knigao/r-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928670"/>
            <a:ext cx="8339832" cy="564360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142852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Прогноз роста мирового потребления воды</a:t>
            </a:r>
            <a:endParaRPr lang="ru-RU" sz="2800" b="1" i="1" dirty="0"/>
          </a:p>
        </p:txBody>
      </p:sp>
    </p:spTree>
  </p:cSld>
  <p:clrMapOvr>
    <a:masterClrMapping/>
  </p:clrMapOvr>
  <p:transition spd="med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ic.freepik.com/free-photo/different-shapes-of-water-drops-water-drops-vector-material_15-74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Содержимое 5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1643050"/>
            <a:ext cx="7429551" cy="442915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28794" y="357166"/>
            <a:ext cx="5786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Прогноз роста потребления воды в России</a:t>
            </a:r>
            <a:endParaRPr lang="ru-RU" sz="2800" b="1" i="1" dirty="0"/>
          </a:p>
        </p:txBody>
      </p:sp>
    </p:spTree>
  </p:cSld>
  <p:clrMapOvr>
    <a:masterClrMapping/>
  </p:clrMapOvr>
  <p:transition spd="med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tatic.freepik.com/free-photo/different-shapes-of-water-drops-water-drops-vector-material_15-74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60871" y="785795"/>
            <a:ext cx="656642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tatic.freepik.com/free-photo/different-shapes-of-water-drops-water-drops-vector-material_15-74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39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71570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А какие показатели потребления воды в России?</a:t>
            </a:r>
            <a:endParaRPr lang="ru-RU" sz="2800" b="1" i="1" dirty="0"/>
          </a:p>
        </p:txBody>
      </p:sp>
      <p:pic>
        <p:nvPicPr>
          <p:cNvPr id="4" name="Picture 8" descr="http://protown.ru/pic/voda_economy_016a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357298"/>
            <a:ext cx="9144000" cy="325755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472" y="5286388"/>
            <a:ext cx="8072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На душу населения у нас расходуется в 3-4 раза  больше воды, чем в развитых странах.</a:t>
            </a:r>
            <a:endParaRPr lang="ru-RU" sz="2800" b="1" i="1" dirty="0"/>
          </a:p>
        </p:txBody>
      </p:sp>
    </p:spTree>
  </p:cSld>
  <p:clrMapOvr>
    <a:masterClrMapping/>
  </p:clrMapOvr>
  <p:transition spd="med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tatic.freepik.com/free-photo/different-shapes-of-water-drops-water-drops-vector-material_15-74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39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/>
              <a:t>А проблема увеличения потребления воды, ухудшения ее качества и загрязнения пресных водоемов ставит под  угрозу существование всего человечества.</a:t>
            </a:r>
            <a:br>
              <a:rPr lang="ru-RU" sz="2800" b="1" i="1" dirty="0" smtClean="0"/>
            </a:br>
            <a:r>
              <a:rPr lang="ru-RU" sz="2800" b="1" i="1" dirty="0" smtClean="0"/>
              <a:t>А запасов воды в мире совсем немного…</a:t>
            </a:r>
            <a:endParaRPr lang="ru-RU" sz="2800" b="1" i="1" dirty="0"/>
          </a:p>
        </p:txBody>
      </p:sp>
      <p:pic>
        <p:nvPicPr>
          <p:cNvPr id="6" name="Рисунок 5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928934"/>
            <a:ext cx="4476750" cy="3144917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2928934"/>
            <a:ext cx="3929090" cy="314327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2071678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Кризис водных ресурсов…Уменьшение водных запасов в процентах от общих запасов</a:t>
            </a:r>
          </a:p>
        </p:txBody>
      </p:sp>
    </p:spTree>
  </p:cSld>
  <p:clrMapOvr>
    <a:masterClrMapping/>
  </p:clrMapOvr>
  <p:transition spd="med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507</Words>
  <Application>Microsoft Office PowerPoint</Application>
  <PresentationFormat>Экран (4:3)</PresentationFormat>
  <Paragraphs>118</Paragraphs>
  <Slides>20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Капля бережет море</vt:lpstr>
      <vt:lpstr>Россия - одна из самых богатых по запасам пресной воды стран в мире</vt:lpstr>
      <vt:lpstr>Слайд 3</vt:lpstr>
      <vt:lpstr>Слайд 4</vt:lpstr>
      <vt:lpstr>Слайд 5</vt:lpstr>
      <vt:lpstr>Слайд 6</vt:lpstr>
      <vt:lpstr>Слайд 7</vt:lpstr>
      <vt:lpstr>А какие показатели потребления воды в России?</vt:lpstr>
      <vt:lpstr>А проблема увеличения потребления воды, ухудшения ее качества и загрязнения пресных водоемов ставит под  угрозу существование всего человечества. А запасов воды в мире совсем немного…</vt:lpstr>
      <vt:lpstr>Слайд 10</vt:lpstr>
      <vt:lpstr>Слайд 11</vt:lpstr>
      <vt:lpstr>Мировые водные риски. Наиболее угрожаемые регионы показаны красным.</vt:lpstr>
      <vt:lpstr>Слайд 13</vt:lpstr>
      <vt:lpstr>Структура использования воды в России и ряде зарубежных стран, % к итогу</vt:lpstr>
      <vt:lpstr>Слайд 15</vt:lpstr>
      <vt:lpstr>Слайд 16</vt:lpstr>
      <vt:lpstr>Слайд 17</vt:lpstr>
      <vt:lpstr>«Мы видим, что вода и её недостаток становится одной из самых серьёзных проблем 21-го века. Сейчас мы можем наблюдать, как это понимание приходит к бизнес сообществам по всему миру», —  говорит Бетси Отто, Директор проекта «Акведук». Необходимо, чтобы такое же понимание начало приходить ко всем простым людям планеты, а к  россиянам, владеющим таким драгоценным даром природы как пресная чистая вода, особенно! </vt:lpstr>
      <vt:lpstr>Слайд 19</vt:lpstr>
      <vt:lpstr>Для тех, кому не безразлично будущее!  Экономим воду!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PK-1</dc:creator>
  <cp:lastModifiedBy>user</cp:lastModifiedBy>
  <cp:revision>81</cp:revision>
  <dcterms:created xsi:type="dcterms:W3CDTF">2013-02-24T18:03:08Z</dcterms:created>
  <dcterms:modified xsi:type="dcterms:W3CDTF">2013-12-09T08:10:34Z</dcterms:modified>
</cp:coreProperties>
</file>