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1" r:id="rId26"/>
    <p:sldId id="280" r:id="rId27"/>
    <p:sldId id="283" r:id="rId28"/>
    <p:sldId id="282" r:id="rId29"/>
    <p:sldId id="285" r:id="rId30"/>
    <p:sldId id="284" r:id="rId31"/>
    <p:sldId id="287" r:id="rId32"/>
    <p:sldId id="286" r:id="rId33"/>
    <p:sldId id="289" r:id="rId34"/>
    <p:sldId id="288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C00000"/>
                </a:solidFill>
              </a:rPr>
              <a:t>Past Simple and Past Continuous </a:t>
            </a:r>
            <a:endParaRPr lang="ru-RU" sz="6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70916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4800" b="1" dirty="0" smtClean="0">
                <a:solidFill>
                  <a:srgbClr val="C00000"/>
                </a:solidFill>
              </a:rPr>
              <a:t>Positive</a:t>
            </a:r>
            <a:r>
              <a:rPr lang="en-US" sz="4400" b="1" dirty="0" smtClean="0">
                <a:solidFill>
                  <a:srgbClr val="C00000"/>
                </a:solidFill>
              </a:rPr>
              <a:t> </a:t>
            </a:r>
          </a:p>
          <a:p>
            <a:pPr>
              <a:buNone/>
            </a:pPr>
            <a:r>
              <a:rPr lang="en-US" sz="4400" b="1" dirty="0" smtClean="0">
                <a:solidFill>
                  <a:schemeClr val="bg1"/>
                </a:solidFill>
              </a:rPr>
              <a:t>S +was/were +V1</a:t>
            </a:r>
            <a:r>
              <a:rPr lang="en-US" sz="4400" b="1" dirty="0" smtClean="0">
                <a:solidFill>
                  <a:srgbClr val="FF0000"/>
                </a:solidFill>
              </a:rPr>
              <a:t>ing</a:t>
            </a:r>
          </a:p>
          <a:p>
            <a:pPr algn="ctr">
              <a:buNone/>
            </a:pPr>
            <a:r>
              <a:rPr lang="en-US" sz="4800" b="1" dirty="0" smtClean="0">
                <a:solidFill>
                  <a:srgbClr val="C00000"/>
                </a:solidFill>
              </a:rPr>
              <a:t>Negative</a:t>
            </a:r>
          </a:p>
          <a:p>
            <a:pPr>
              <a:buNone/>
            </a:pPr>
            <a:r>
              <a:rPr lang="en-US" sz="4800" b="1" dirty="0" err="1" smtClean="0">
                <a:solidFill>
                  <a:schemeClr val="bg1"/>
                </a:solidFill>
              </a:rPr>
              <a:t>S+was</a:t>
            </a:r>
            <a:r>
              <a:rPr lang="en-US" sz="4800" b="1" dirty="0" smtClean="0">
                <a:solidFill>
                  <a:schemeClr val="bg1"/>
                </a:solidFill>
              </a:rPr>
              <a:t> not/ were not +V1</a:t>
            </a:r>
            <a:r>
              <a:rPr lang="en-US" sz="4800" b="1" dirty="0" smtClean="0">
                <a:solidFill>
                  <a:srgbClr val="FF0000"/>
                </a:solidFill>
              </a:rPr>
              <a:t>ing.</a:t>
            </a:r>
          </a:p>
          <a:p>
            <a:pPr algn="ctr">
              <a:buNone/>
            </a:pPr>
            <a:r>
              <a:rPr lang="en-US" sz="4800" b="1" dirty="0" smtClean="0">
                <a:solidFill>
                  <a:srgbClr val="C00000"/>
                </a:solidFill>
              </a:rPr>
              <a:t>Interrogative </a:t>
            </a:r>
          </a:p>
          <a:p>
            <a:pPr>
              <a:buNone/>
            </a:pPr>
            <a:r>
              <a:rPr lang="en-US" sz="4400" b="1" dirty="0" smtClean="0">
                <a:solidFill>
                  <a:schemeClr val="bg1"/>
                </a:solidFill>
              </a:rPr>
              <a:t>Was/ Were +S+V1</a:t>
            </a:r>
            <a:r>
              <a:rPr lang="en-US" sz="4400" b="1" dirty="0" smtClean="0">
                <a:solidFill>
                  <a:srgbClr val="FF0000"/>
                </a:solidFill>
              </a:rPr>
              <a:t>ing</a:t>
            </a:r>
            <a:r>
              <a:rPr lang="en-US" sz="4400" b="1" dirty="0" smtClean="0">
                <a:solidFill>
                  <a:schemeClr val="bg1"/>
                </a:solidFill>
              </a:rPr>
              <a:t> ?</a:t>
            </a:r>
            <a:endParaRPr lang="en-US" sz="4800" b="1" dirty="0" smtClean="0">
              <a:solidFill>
                <a:srgbClr val="C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900" dirty="0" smtClean="0">
                <a:solidFill>
                  <a:srgbClr val="C00000"/>
                </a:solidFill>
              </a:rPr>
              <a:t>Past Continuous </a:t>
            </a:r>
            <a:endParaRPr lang="ru-RU" sz="5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709160"/>
          </a:xfrm>
        </p:spPr>
        <p:txBody>
          <a:bodyPr>
            <a:normAutofit/>
          </a:bodyPr>
          <a:lstStyle/>
          <a:p>
            <a:endParaRPr lang="en-US" sz="4800" b="1" dirty="0" smtClean="0">
              <a:solidFill>
                <a:srgbClr val="C00000"/>
              </a:solidFill>
            </a:endParaRPr>
          </a:p>
          <a:p>
            <a:r>
              <a:rPr lang="en-US" sz="4800" b="1" dirty="0" smtClean="0">
                <a:solidFill>
                  <a:srgbClr val="C00000"/>
                </a:solidFill>
              </a:rPr>
              <a:t>He _______ the English words yesterday evening . (learn )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476400"/>
          </a:xfrm>
        </p:spPr>
        <p:txBody>
          <a:bodyPr>
            <a:normAutofit fontScale="90000"/>
          </a:bodyPr>
          <a:lstStyle/>
          <a:p>
            <a:r>
              <a:rPr lang="en-US" sz="4900" dirty="0" smtClean="0">
                <a:solidFill>
                  <a:srgbClr val="C00000"/>
                </a:solidFill>
              </a:rPr>
              <a:t>Open the brackets using Past Continuous .</a:t>
            </a:r>
            <a:endParaRPr lang="ru-RU" sz="5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709160"/>
          </a:xfrm>
        </p:spPr>
        <p:txBody>
          <a:bodyPr>
            <a:normAutofit/>
          </a:bodyPr>
          <a:lstStyle/>
          <a:p>
            <a:endParaRPr lang="en-US" sz="4800" b="1" dirty="0" smtClean="0">
              <a:solidFill>
                <a:srgbClr val="C00000"/>
              </a:solidFill>
            </a:endParaRPr>
          </a:p>
          <a:p>
            <a:r>
              <a:rPr lang="en-US" sz="4800" b="1" dirty="0" smtClean="0">
                <a:solidFill>
                  <a:srgbClr val="C00000"/>
                </a:solidFill>
              </a:rPr>
              <a:t>My sister  </a:t>
            </a:r>
            <a:r>
              <a:rPr lang="en-US" sz="4800" b="1" i="1" dirty="0" smtClean="0">
                <a:solidFill>
                  <a:schemeClr val="bg1"/>
                </a:solidFill>
              </a:rPr>
              <a:t>was learning </a:t>
            </a:r>
            <a:r>
              <a:rPr lang="en-US" sz="4800" b="1" dirty="0" smtClean="0">
                <a:solidFill>
                  <a:srgbClr val="C00000"/>
                </a:solidFill>
              </a:rPr>
              <a:t>the English words yesterday evening 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92424"/>
          </a:xfrm>
        </p:spPr>
        <p:txBody>
          <a:bodyPr>
            <a:normAutofit/>
          </a:bodyPr>
          <a:lstStyle/>
          <a:p>
            <a:r>
              <a:rPr lang="en-US" sz="4900" dirty="0" smtClean="0">
                <a:solidFill>
                  <a:srgbClr val="C00000"/>
                </a:solidFill>
              </a:rPr>
              <a:t>Open the brackets using Past Continuous .</a:t>
            </a:r>
            <a:endParaRPr lang="ru-RU" sz="5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709160"/>
          </a:xfrm>
        </p:spPr>
        <p:txBody>
          <a:bodyPr>
            <a:normAutofit/>
          </a:bodyPr>
          <a:lstStyle/>
          <a:p>
            <a:endParaRPr lang="en-US" sz="4800" b="1" dirty="0" smtClean="0">
              <a:solidFill>
                <a:srgbClr val="C00000"/>
              </a:solidFill>
            </a:endParaRPr>
          </a:p>
          <a:p>
            <a:r>
              <a:rPr lang="en-US" sz="4800" b="1" dirty="0" smtClean="0">
                <a:solidFill>
                  <a:srgbClr val="C00000"/>
                </a:solidFill>
              </a:rPr>
              <a:t>They  _______ a film  yesterday evening . (not watch)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 smtClean="0">
                <a:solidFill>
                  <a:srgbClr val="C00000"/>
                </a:solidFill>
              </a:rPr>
              <a:t>Open the brackets using Past Continuous .</a:t>
            </a:r>
            <a:endParaRPr lang="ru-RU" sz="5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709160"/>
          </a:xfrm>
        </p:spPr>
        <p:txBody>
          <a:bodyPr>
            <a:normAutofit/>
          </a:bodyPr>
          <a:lstStyle/>
          <a:p>
            <a:endParaRPr lang="en-US" sz="4800" b="1" dirty="0" smtClean="0">
              <a:solidFill>
                <a:srgbClr val="C00000"/>
              </a:solidFill>
            </a:endParaRPr>
          </a:p>
          <a:p>
            <a:r>
              <a:rPr lang="en-US" sz="4800" b="1" dirty="0" smtClean="0">
                <a:solidFill>
                  <a:srgbClr val="C00000"/>
                </a:solidFill>
              </a:rPr>
              <a:t>They  </a:t>
            </a:r>
            <a:r>
              <a:rPr lang="en-US" sz="4800" b="1" i="1" dirty="0" smtClean="0">
                <a:solidFill>
                  <a:schemeClr val="bg1"/>
                </a:solidFill>
              </a:rPr>
              <a:t>were not watching </a:t>
            </a:r>
            <a:r>
              <a:rPr lang="en-US" sz="4800" b="1" dirty="0" smtClean="0">
                <a:solidFill>
                  <a:srgbClr val="C00000"/>
                </a:solidFill>
              </a:rPr>
              <a:t>a film  yesterday evening 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92424"/>
          </a:xfrm>
        </p:spPr>
        <p:txBody>
          <a:bodyPr>
            <a:normAutofit/>
          </a:bodyPr>
          <a:lstStyle/>
          <a:p>
            <a:r>
              <a:rPr lang="en-US" sz="4900" dirty="0" smtClean="0">
                <a:solidFill>
                  <a:srgbClr val="C00000"/>
                </a:solidFill>
              </a:rPr>
              <a:t>Open the brackets using Past Continuous .</a:t>
            </a:r>
            <a:endParaRPr lang="ru-RU" sz="5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709160"/>
          </a:xfrm>
        </p:spPr>
        <p:txBody>
          <a:bodyPr>
            <a:normAutofit/>
          </a:bodyPr>
          <a:lstStyle/>
          <a:p>
            <a:endParaRPr lang="en-US" sz="4800" b="1" dirty="0" smtClean="0">
              <a:solidFill>
                <a:srgbClr val="C00000"/>
              </a:solidFill>
            </a:endParaRPr>
          </a:p>
          <a:p>
            <a:r>
              <a:rPr lang="en-US" sz="4800" b="1" dirty="0" smtClean="0">
                <a:solidFill>
                  <a:srgbClr val="C00000"/>
                </a:solidFill>
              </a:rPr>
              <a:t>________ a book  yesterday evening ? (your father/ watch)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908448"/>
          </a:xfrm>
        </p:spPr>
        <p:txBody>
          <a:bodyPr>
            <a:normAutofit/>
          </a:bodyPr>
          <a:lstStyle/>
          <a:p>
            <a:r>
              <a:rPr lang="en-US" sz="4900" dirty="0" smtClean="0">
                <a:solidFill>
                  <a:srgbClr val="C00000"/>
                </a:solidFill>
              </a:rPr>
              <a:t>Open the brackets using Past Continuous .</a:t>
            </a:r>
            <a:endParaRPr lang="ru-RU" sz="5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709160"/>
          </a:xfrm>
        </p:spPr>
        <p:txBody>
          <a:bodyPr>
            <a:normAutofit/>
          </a:bodyPr>
          <a:lstStyle/>
          <a:p>
            <a:endParaRPr lang="en-US" sz="4800" b="1" dirty="0" smtClean="0">
              <a:solidFill>
                <a:srgbClr val="C00000"/>
              </a:solidFill>
            </a:endParaRPr>
          </a:p>
          <a:p>
            <a:r>
              <a:rPr lang="en-US" sz="4800" b="1" i="1" dirty="0" smtClean="0">
                <a:solidFill>
                  <a:schemeClr val="bg1"/>
                </a:solidFill>
              </a:rPr>
              <a:t>Was your father watching </a:t>
            </a:r>
            <a:r>
              <a:rPr lang="en-US" sz="4800" b="1" dirty="0" smtClean="0">
                <a:solidFill>
                  <a:srgbClr val="C00000"/>
                </a:solidFill>
              </a:rPr>
              <a:t>a book  yesterday evening?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92424"/>
          </a:xfrm>
        </p:spPr>
        <p:txBody>
          <a:bodyPr>
            <a:normAutofit/>
          </a:bodyPr>
          <a:lstStyle/>
          <a:p>
            <a:r>
              <a:rPr lang="en-US" sz="4900" dirty="0" smtClean="0">
                <a:solidFill>
                  <a:srgbClr val="C00000"/>
                </a:solidFill>
              </a:rPr>
              <a:t>Open the brackets using Past Continuous .</a:t>
            </a:r>
            <a:endParaRPr lang="ru-RU" sz="5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79512" y="2636912"/>
          <a:ext cx="8964488" cy="1882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82244"/>
                <a:gridCol w="4482244"/>
              </a:tblGrid>
              <a:tr h="413544">
                <a:tc>
                  <a:txBody>
                    <a:bodyPr/>
                    <a:lstStyle/>
                    <a:p>
                      <a:r>
                        <a:rPr lang="en-US" sz="3600" b="1" dirty="0" smtClean="0">
                          <a:solidFill>
                            <a:schemeClr val="bg1"/>
                          </a:solidFill>
                        </a:rPr>
                        <a:t>Past Simple 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bg1"/>
                          </a:solidFill>
                        </a:rPr>
                        <a:t>Past Continuous</a:t>
                      </a:r>
                      <a:endParaRPr lang="ru-RU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13544"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rgbClr val="FF0000"/>
                          </a:solidFill>
                        </a:rPr>
                        <a:t>a fact </a:t>
                      </a:r>
                      <a:endParaRPr lang="ru-RU" sz="4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b="1" dirty="0" smtClean="0">
                          <a:solidFill>
                            <a:srgbClr val="FF0000"/>
                          </a:solidFill>
                        </a:rPr>
                        <a:t>a process </a:t>
                      </a:r>
                      <a:endParaRPr lang="ru-RU" sz="4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1928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76672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sz="4900" dirty="0" smtClean="0">
                <a:solidFill>
                  <a:srgbClr val="C00000"/>
                </a:solidFill>
              </a:rPr>
              <a:t>Past Simple v/s Past Continuous .</a:t>
            </a:r>
            <a:endParaRPr lang="ru-RU" sz="5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709160"/>
          </a:xfrm>
        </p:spPr>
        <p:txBody>
          <a:bodyPr>
            <a:normAutofit/>
          </a:bodyPr>
          <a:lstStyle/>
          <a:p>
            <a:endParaRPr lang="en-US" sz="4800" b="1" dirty="0" smtClean="0">
              <a:solidFill>
                <a:srgbClr val="C00000"/>
              </a:solidFill>
            </a:endParaRPr>
          </a:p>
          <a:p>
            <a:r>
              <a:rPr lang="en-US" sz="4800" b="1" i="1" dirty="0" smtClean="0">
                <a:solidFill>
                  <a:schemeClr val="bg1"/>
                </a:solidFill>
              </a:rPr>
              <a:t> </a:t>
            </a:r>
            <a:r>
              <a:rPr lang="en-US" sz="5400" b="1" i="1" dirty="0" smtClean="0">
                <a:solidFill>
                  <a:schemeClr val="bg1"/>
                </a:solidFill>
              </a:rPr>
              <a:t>When I _____ (come) home yesterday my mother ________  a delicious soup (make).</a:t>
            </a:r>
            <a:endParaRPr lang="en-US" sz="4800" b="1" dirty="0" smtClean="0">
              <a:solidFill>
                <a:srgbClr val="C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980456"/>
          </a:xfrm>
        </p:spPr>
        <p:txBody>
          <a:bodyPr>
            <a:normAutofit fontScale="90000"/>
          </a:bodyPr>
          <a:lstStyle/>
          <a:p>
            <a:r>
              <a:rPr lang="en-US" sz="4900" dirty="0" smtClean="0">
                <a:solidFill>
                  <a:srgbClr val="C00000"/>
                </a:solidFill>
              </a:rPr>
              <a:t/>
            </a:r>
            <a:br>
              <a:rPr lang="en-US" sz="4900" dirty="0" smtClean="0">
                <a:solidFill>
                  <a:srgbClr val="C00000"/>
                </a:solidFill>
              </a:rPr>
            </a:br>
            <a:r>
              <a:rPr lang="en-US" sz="4900" dirty="0" smtClean="0">
                <a:solidFill>
                  <a:srgbClr val="C00000"/>
                </a:solidFill>
              </a:rPr>
              <a:t>Open the brackets using Past Simple or Past Continuous  .</a:t>
            </a:r>
            <a:endParaRPr lang="ru-RU" sz="5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709160"/>
          </a:xfrm>
        </p:spPr>
        <p:txBody>
          <a:bodyPr>
            <a:normAutofit/>
          </a:bodyPr>
          <a:lstStyle/>
          <a:p>
            <a:endParaRPr lang="en-US" sz="48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6000" b="1" i="1" dirty="0" smtClean="0">
                <a:solidFill>
                  <a:schemeClr val="bg1"/>
                </a:solidFill>
              </a:rPr>
              <a:t> When I  </a:t>
            </a:r>
            <a:r>
              <a:rPr lang="en-US" sz="6000" b="1" i="1" dirty="0" smtClean="0">
                <a:solidFill>
                  <a:srgbClr val="FF0000"/>
                </a:solidFill>
              </a:rPr>
              <a:t>came </a:t>
            </a:r>
            <a:r>
              <a:rPr lang="en-US" sz="6000" b="1" i="1" dirty="0" smtClean="0">
                <a:solidFill>
                  <a:schemeClr val="bg1"/>
                </a:solidFill>
              </a:rPr>
              <a:t> home yesterday my  mother     </a:t>
            </a:r>
            <a:r>
              <a:rPr lang="en-US" sz="6000" b="1" i="1" dirty="0" smtClean="0">
                <a:solidFill>
                  <a:srgbClr val="FF0000"/>
                </a:solidFill>
              </a:rPr>
              <a:t>was making </a:t>
            </a:r>
            <a:r>
              <a:rPr lang="en-US" sz="6000" b="1" i="1" dirty="0" smtClean="0">
                <a:solidFill>
                  <a:schemeClr val="bg1"/>
                </a:solidFill>
              </a:rPr>
              <a:t>  a delicious soup.</a:t>
            </a:r>
            <a:endParaRPr lang="en-US" sz="4800" b="1" dirty="0" smtClean="0">
              <a:solidFill>
                <a:srgbClr val="C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980456"/>
          </a:xfrm>
        </p:spPr>
        <p:txBody>
          <a:bodyPr>
            <a:normAutofit fontScale="90000"/>
          </a:bodyPr>
          <a:lstStyle/>
          <a:p>
            <a:r>
              <a:rPr lang="en-US" sz="4900" dirty="0" smtClean="0">
                <a:solidFill>
                  <a:srgbClr val="C00000"/>
                </a:solidFill>
              </a:rPr>
              <a:t/>
            </a:r>
            <a:br>
              <a:rPr lang="en-US" sz="4900" dirty="0" smtClean="0">
                <a:solidFill>
                  <a:srgbClr val="C00000"/>
                </a:solidFill>
              </a:rPr>
            </a:br>
            <a:r>
              <a:rPr lang="en-US" sz="4900" dirty="0" smtClean="0">
                <a:solidFill>
                  <a:srgbClr val="C00000"/>
                </a:solidFill>
              </a:rPr>
              <a:t>Open the brackets using Past Simple or Past Continuous  .</a:t>
            </a:r>
            <a:endParaRPr lang="ru-RU" sz="5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70916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Past Simple Practice</a:t>
            </a:r>
          </a:p>
          <a:p>
            <a:r>
              <a:rPr lang="en-US" sz="4800" b="1" dirty="0" smtClean="0">
                <a:solidFill>
                  <a:srgbClr val="C00000"/>
                </a:solidFill>
              </a:rPr>
              <a:t>Past Continuous Practice</a:t>
            </a:r>
          </a:p>
          <a:p>
            <a:r>
              <a:rPr lang="en-US" sz="4800" b="1" dirty="0" smtClean="0">
                <a:solidFill>
                  <a:srgbClr val="C00000"/>
                </a:solidFill>
              </a:rPr>
              <a:t>The difference between the tenses </a:t>
            </a:r>
            <a:r>
              <a:rPr lang="ru-RU" sz="4800" b="1" dirty="0" smtClean="0">
                <a:solidFill>
                  <a:srgbClr val="C00000"/>
                </a:solidFill>
              </a:rPr>
              <a:t>(Различие между временами)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C00000"/>
                </a:solidFill>
              </a:rPr>
              <a:t>Aims:</a:t>
            </a:r>
            <a:endParaRPr lang="ru-RU" sz="5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709160"/>
          </a:xfrm>
        </p:spPr>
        <p:txBody>
          <a:bodyPr>
            <a:normAutofit/>
          </a:bodyPr>
          <a:lstStyle/>
          <a:p>
            <a:endParaRPr lang="en-US" sz="48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7200" b="1" i="1" dirty="0" smtClean="0">
                <a:solidFill>
                  <a:schemeClr val="bg1"/>
                </a:solidFill>
              </a:rPr>
              <a:t>I _____ in England last year. (be)</a:t>
            </a:r>
            <a:endParaRPr lang="en-US" sz="7200" b="1" dirty="0" smtClean="0">
              <a:solidFill>
                <a:srgbClr val="C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980456"/>
          </a:xfrm>
        </p:spPr>
        <p:txBody>
          <a:bodyPr>
            <a:normAutofit fontScale="90000"/>
          </a:bodyPr>
          <a:lstStyle/>
          <a:p>
            <a:r>
              <a:rPr lang="en-US" sz="4900" dirty="0" smtClean="0">
                <a:solidFill>
                  <a:srgbClr val="C00000"/>
                </a:solidFill>
              </a:rPr>
              <a:t/>
            </a:r>
            <a:br>
              <a:rPr lang="en-US" sz="4900" dirty="0" smtClean="0">
                <a:solidFill>
                  <a:srgbClr val="C00000"/>
                </a:solidFill>
              </a:rPr>
            </a:br>
            <a:r>
              <a:rPr lang="en-US" sz="4900" dirty="0" smtClean="0">
                <a:solidFill>
                  <a:srgbClr val="C00000"/>
                </a:solidFill>
              </a:rPr>
              <a:t>Open the brackets using Past Simple or Past Continuous  .</a:t>
            </a:r>
            <a:endParaRPr lang="ru-RU" sz="5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709160"/>
          </a:xfrm>
        </p:spPr>
        <p:txBody>
          <a:bodyPr>
            <a:normAutofit/>
          </a:bodyPr>
          <a:lstStyle/>
          <a:p>
            <a:endParaRPr lang="en-US" sz="48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6600" b="1" i="1" dirty="0" smtClean="0">
                <a:solidFill>
                  <a:schemeClr val="bg1"/>
                </a:solidFill>
              </a:rPr>
              <a:t> I</a:t>
            </a:r>
            <a:r>
              <a:rPr lang="en-US" sz="6600" b="1" i="1" dirty="0" smtClean="0">
                <a:solidFill>
                  <a:srgbClr val="FF0000"/>
                </a:solidFill>
              </a:rPr>
              <a:t> was </a:t>
            </a:r>
            <a:r>
              <a:rPr lang="en-US" sz="6600" b="1" i="1" dirty="0" smtClean="0">
                <a:solidFill>
                  <a:schemeClr val="bg1"/>
                </a:solidFill>
              </a:rPr>
              <a:t>in England last year. </a:t>
            </a:r>
            <a:endParaRPr lang="en-US" sz="6600" b="1" dirty="0" smtClean="0">
              <a:solidFill>
                <a:srgbClr val="C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980456"/>
          </a:xfrm>
        </p:spPr>
        <p:txBody>
          <a:bodyPr>
            <a:normAutofit fontScale="90000"/>
          </a:bodyPr>
          <a:lstStyle/>
          <a:p>
            <a:r>
              <a:rPr lang="en-US" sz="4900" dirty="0" smtClean="0">
                <a:solidFill>
                  <a:srgbClr val="C00000"/>
                </a:solidFill>
              </a:rPr>
              <a:t/>
            </a:r>
            <a:br>
              <a:rPr lang="en-US" sz="4900" dirty="0" smtClean="0">
                <a:solidFill>
                  <a:srgbClr val="C00000"/>
                </a:solidFill>
              </a:rPr>
            </a:br>
            <a:r>
              <a:rPr lang="en-US" sz="4900" dirty="0" smtClean="0">
                <a:solidFill>
                  <a:srgbClr val="C00000"/>
                </a:solidFill>
              </a:rPr>
              <a:t>Open the brackets using Past Simple or Past Continuous  .</a:t>
            </a:r>
            <a:endParaRPr lang="ru-RU" sz="5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709160"/>
          </a:xfrm>
        </p:spPr>
        <p:txBody>
          <a:bodyPr>
            <a:normAutofit/>
          </a:bodyPr>
          <a:lstStyle/>
          <a:p>
            <a:endParaRPr lang="en-US" sz="48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6600" b="1" i="1" dirty="0" smtClean="0">
                <a:solidFill>
                  <a:schemeClr val="bg1"/>
                </a:solidFill>
              </a:rPr>
              <a:t>My sister _______ a book yesterday at 5 o’clock. </a:t>
            </a:r>
            <a:endParaRPr lang="en-US" sz="6600" b="1" dirty="0" smtClean="0">
              <a:solidFill>
                <a:srgbClr val="C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980456"/>
          </a:xfrm>
        </p:spPr>
        <p:txBody>
          <a:bodyPr>
            <a:normAutofit fontScale="90000"/>
          </a:bodyPr>
          <a:lstStyle/>
          <a:p>
            <a:r>
              <a:rPr lang="en-US" sz="4900" dirty="0" smtClean="0">
                <a:solidFill>
                  <a:srgbClr val="C00000"/>
                </a:solidFill>
              </a:rPr>
              <a:t/>
            </a:r>
            <a:br>
              <a:rPr lang="en-US" sz="4900" dirty="0" smtClean="0">
                <a:solidFill>
                  <a:srgbClr val="C00000"/>
                </a:solidFill>
              </a:rPr>
            </a:br>
            <a:r>
              <a:rPr lang="en-US" sz="4900" dirty="0" smtClean="0">
                <a:solidFill>
                  <a:srgbClr val="C00000"/>
                </a:solidFill>
              </a:rPr>
              <a:t>Open the brackets using Past Simple or Past Continuous  .</a:t>
            </a:r>
            <a:endParaRPr lang="ru-RU" sz="5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709160"/>
          </a:xfrm>
        </p:spPr>
        <p:txBody>
          <a:bodyPr>
            <a:normAutofit/>
          </a:bodyPr>
          <a:lstStyle/>
          <a:p>
            <a:endParaRPr lang="en-US" sz="48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6000" b="1" i="1" dirty="0" smtClean="0">
                <a:solidFill>
                  <a:schemeClr val="bg1"/>
                </a:solidFill>
              </a:rPr>
              <a:t>My sister </a:t>
            </a:r>
            <a:r>
              <a:rPr lang="en-US" sz="6000" b="1" i="1" dirty="0" smtClean="0">
                <a:solidFill>
                  <a:srgbClr val="FF0000"/>
                </a:solidFill>
              </a:rPr>
              <a:t>was reading</a:t>
            </a:r>
            <a:r>
              <a:rPr lang="en-US" sz="6000" b="1" i="1" dirty="0" smtClean="0">
                <a:solidFill>
                  <a:schemeClr val="bg1"/>
                </a:solidFill>
              </a:rPr>
              <a:t> a book yesterday at 5 o’clock</a:t>
            </a:r>
            <a:r>
              <a:rPr lang="en-US" sz="6600" b="1" i="1" dirty="0" smtClean="0">
                <a:solidFill>
                  <a:schemeClr val="bg1"/>
                </a:solidFill>
              </a:rPr>
              <a:t>. </a:t>
            </a:r>
            <a:endParaRPr lang="en-US" sz="6600" b="1" dirty="0" smtClean="0">
              <a:solidFill>
                <a:srgbClr val="C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980456"/>
          </a:xfrm>
        </p:spPr>
        <p:txBody>
          <a:bodyPr>
            <a:normAutofit fontScale="90000"/>
          </a:bodyPr>
          <a:lstStyle/>
          <a:p>
            <a:r>
              <a:rPr lang="en-US" sz="4900" dirty="0" smtClean="0">
                <a:solidFill>
                  <a:srgbClr val="C00000"/>
                </a:solidFill>
              </a:rPr>
              <a:t/>
            </a:r>
            <a:br>
              <a:rPr lang="en-US" sz="4900" dirty="0" smtClean="0">
                <a:solidFill>
                  <a:srgbClr val="C00000"/>
                </a:solidFill>
              </a:rPr>
            </a:br>
            <a:r>
              <a:rPr lang="en-US" sz="4900" dirty="0" smtClean="0">
                <a:solidFill>
                  <a:srgbClr val="C00000"/>
                </a:solidFill>
              </a:rPr>
              <a:t>Open the brackets using Past Simple or Past Continuous  .</a:t>
            </a:r>
            <a:endParaRPr lang="ru-RU" sz="5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6600" b="1" dirty="0" smtClean="0">
                <a:solidFill>
                  <a:srgbClr val="002060"/>
                </a:solidFill>
              </a:rPr>
              <a:t>He were reading a book yesterday evening.</a:t>
            </a:r>
          </a:p>
          <a:p>
            <a:pPr>
              <a:buNone/>
            </a:pP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Correct the mistakes.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7200" b="1" dirty="0" smtClean="0">
                <a:solidFill>
                  <a:srgbClr val="002060"/>
                </a:solidFill>
              </a:rPr>
              <a:t>He </a:t>
            </a:r>
            <a:r>
              <a:rPr lang="en-US" sz="7200" b="1" dirty="0" smtClean="0">
                <a:solidFill>
                  <a:srgbClr val="FF0000"/>
                </a:solidFill>
              </a:rPr>
              <a:t> </a:t>
            </a:r>
            <a:r>
              <a:rPr lang="en-US" sz="7200" b="1" i="1" u="sng" dirty="0" smtClean="0">
                <a:solidFill>
                  <a:srgbClr val="FF0000"/>
                </a:solidFill>
              </a:rPr>
              <a:t>was</a:t>
            </a:r>
            <a:r>
              <a:rPr lang="en-US" sz="7200" b="1" dirty="0" smtClean="0">
                <a:solidFill>
                  <a:srgbClr val="FF0000"/>
                </a:solidFill>
              </a:rPr>
              <a:t>  </a:t>
            </a:r>
            <a:r>
              <a:rPr lang="en-US" sz="7200" b="1" dirty="0" smtClean="0">
                <a:solidFill>
                  <a:srgbClr val="002060"/>
                </a:solidFill>
              </a:rPr>
              <a:t>reading a book yesterday evening.</a:t>
            </a:r>
            <a:endParaRPr lang="en-US" sz="40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Correct the mistakes.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sz="8000" b="1" dirty="0" smtClean="0">
                <a:solidFill>
                  <a:srgbClr val="002060"/>
                </a:solidFill>
              </a:rPr>
              <a:t> She not make a salad yesterday.</a:t>
            </a:r>
          </a:p>
          <a:p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Correct the mistakes.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sz="48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sz="6600" b="1" dirty="0" smtClean="0">
                <a:solidFill>
                  <a:srgbClr val="002060"/>
                </a:solidFill>
              </a:rPr>
              <a:t> She </a:t>
            </a:r>
            <a:r>
              <a:rPr lang="en-US" sz="6600" b="1" dirty="0" smtClean="0">
                <a:solidFill>
                  <a:srgbClr val="FF0000"/>
                </a:solidFill>
              </a:rPr>
              <a:t>did not make </a:t>
            </a:r>
            <a:r>
              <a:rPr lang="en-US" sz="6600" b="1" dirty="0" smtClean="0">
                <a:solidFill>
                  <a:srgbClr val="002060"/>
                </a:solidFill>
              </a:rPr>
              <a:t>a salad yesterday.</a:t>
            </a:r>
          </a:p>
          <a:p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Correct the mistakes.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6000" b="1" dirty="0" smtClean="0">
                <a:solidFill>
                  <a:srgbClr val="002060"/>
                </a:solidFill>
              </a:rPr>
              <a:t>. My mother not was watching a film yesterday afternoon .</a:t>
            </a:r>
          </a:p>
          <a:p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Correct the mistakes.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6000" b="1" dirty="0" smtClean="0">
                <a:solidFill>
                  <a:srgbClr val="002060"/>
                </a:solidFill>
              </a:rPr>
              <a:t>. My mother </a:t>
            </a:r>
            <a:r>
              <a:rPr lang="en-US" sz="6000" b="1" dirty="0" smtClean="0">
                <a:solidFill>
                  <a:srgbClr val="FF0000"/>
                </a:solidFill>
              </a:rPr>
              <a:t>was not watching</a:t>
            </a:r>
            <a:r>
              <a:rPr lang="en-US" sz="6000" b="1" dirty="0" smtClean="0">
                <a:solidFill>
                  <a:srgbClr val="002060"/>
                </a:solidFill>
              </a:rPr>
              <a:t> a film yesterday afternoon .</a:t>
            </a:r>
          </a:p>
          <a:p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Correct the mistakes.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70916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5200" b="1" dirty="0" smtClean="0">
                <a:solidFill>
                  <a:srgbClr val="C00000"/>
                </a:solidFill>
              </a:rPr>
              <a:t>Positive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</a:p>
          <a:p>
            <a:pPr>
              <a:buNone/>
            </a:pPr>
            <a:r>
              <a:rPr lang="en-US" sz="4800" b="1" dirty="0" smtClean="0">
                <a:solidFill>
                  <a:schemeClr val="bg1"/>
                </a:solidFill>
              </a:rPr>
              <a:t>S+V2</a:t>
            </a:r>
          </a:p>
          <a:p>
            <a:pPr algn="ctr">
              <a:buNone/>
            </a:pPr>
            <a:r>
              <a:rPr lang="en-US" sz="5200" b="1" dirty="0" smtClean="0">
                <a:solidFill>
                  <a:srgbClr val="C00000"/>
                </a:solidFill>
              </a:rPr>
              <a:t>Negative</a:t>
            </a:r>
          </a:p>
          <a:p>
            <a:pPr>
              <a:buNone/>
            </a:pPr>
            <a:r>
              <a:rPr lang="en-US" sz="5200" b="1" dirty="0" err="1" smtClean="0">
                <a:solidFill>
                  <a:schemeClr val="bg1"/>
                </a:solidFill>
              </a:rPr>
              <a:t>S+didn’t</a:t>
            </a:r>
            <a:r>
              <a:rPr lang="en-US" sz="5200" b="1" dirty="0" smtClean="0">
                <a:solidFill>
                  <a:schemeClr val="bg1"/>
                </a:solidFill>
              </a:rPr>
              <a:t> +V1</a:t>
            </a:r>
          </a:p>
          <a:p>
            <a:pPr algn="ctr">
              <a:buNone/>
            </a:pPr>
            <a:r>
              <a:rPr lang="en-US" sz="5200" b="1" dirty="0" smtClean="0">
                <a:solidFill>
                  <a:srgbClr val="C00000"/>
                </a:solidFill>
              </a:rPr>
              <a:t>Interrogative </a:t>
            </a:r>
          </a:p>
          <a:p>
            <a:pPr>
              <a:buNone/>
            </a:pPr>
            <a:r>
              <a:rPr lang="en-US" sz="4800" b="1" dirty="0" smtClean="0">
                <a:solidFill>
                  <a:schemeClr val="bg1"/>
                </a:solidFill>
              </a:rPr>
              <a:t>Did+S+V1?</a:t>
            </a:r>
            <a:endParaRPr lang="ru-RU" sz="4800" b="1" dirty="0" smtClean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C00000"/>
                </a:solidFill>
              </a:rPr>
              <a:t>Past Simple</a:t>
            </a:r>
            <a:endParaRPr lang="ru-RU" sz="5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600" b="1" dirty="0" smtClean="0">
                <a:solidFill>
                  <a:srgbClr val="002060"/>
                </a:solidFill>
              </a:rPr>
              <a:t>Did they bought a book last weekend?</a:t>
            </a:r>
          </a:p>
          <a:p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Correct the mistakes.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600" b="1" dirty="0" smtClean="0">
                <a:solidFill>
                  <a:srgbClr val="FF0000"/>
                </a:solidFill>
              </a:rPr>
              <a:t>Did</a:t>
            </a:r>
            <a:r>
              <a:rPr lang="en-US" sz="6600" b="1" dirty="0" smtClean="0">
                <a:solidFill>
                  <a:srgbClr val="002060"/>
                </a:solidFill>
              </a:rPr>
              <a:t> they </a:t>
            </a:r>
            <a:r>
              <a:rPr lang="en-US" sz="6600" b="1" dirty="0" smtClean="0">
                <a:solidFill>
                  <a:srgbClr val="FF0000"/>
                </a:solidFill>
              </a:rPr>
              <a:t>buy</a:t>
            </a:r>
            <a:r>
              <a:rPr lang="en-US" sz="6600" b="1" dirty="0" smtClean="0">
                <a:solidFill>
                  <a:srgbClr val="002060"/>
                </a:solidFill>
              </a:rPr>
              <a:t> a book last weekend?</a:t>
            </a:r>
          </a:p>
          <a:p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Correct the mistakes.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600" b="1" dirty="0" smtClean="0">
                <a:solidFill>
                  <a:srgbClr val="002060"/>
                </a:solidFill>
              </a:rPr>
              <a:t>5. Was my sisters reading a book yesterday morning?</a:t>
            </a:r>
          </a:p>
          <a:p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Correct the mistakes.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600" b="1" dirty="0" smtClean="0">
                <a:solidFill>
                  <a:srgbClr val="002060"/>
                </a:solidFill>
              </a:rPr>
              <a:t>5. </a:t>
            </a:r>
            <a:r>
              <a:rPr lang="en-US" sz="6600" b="1" dirty="0" smtClean="0">
                <a:solidFill>
                  <a:srgbClr val="FF0000"/>
                </a:solidFill>
              </a:rPr>
              <a:t>Were</a:t>
            </a:r>
            <a:r>
              <a:rPr lang="en-US" sz="6600" b="1" dirty="0" smtClean="0">
                <a:solidFill>
                  <a:srgbClr val="002060"/>
                </a:solidFill>
              </a:rPr>
              <a:t>  my sisters reading a book yesterday morning?</a:t>
            </a:r>
          </a:p>
          <a:p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Correct the mistakes.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3800" b="1" dirty="0" smtClean="0">
                <a:solidFill>
                  <a:srgbClr val="FF0000"/>
                </a:solidFill>
              </a:rPr>
              <a:t>Thank you </a:t>
            </a:r>
            <a:endParaRPr lang="ru-RU" sz="13800" b="1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709160"/>
          </a:xfrm>
        </p:spPr>
        <p:txBody>
          <a:bodyPr>
            <a:normAutofit/>
          </a:bodyPr>
          <a:lstStyle/>
          <a:p>
            <a:endParaRPr lang="en-US" sz="4800" b="1" dirty="0" smtClean="0">
              <a:solidFill>
                <a:srgbClr val="C00000"/>
              </a:solidFill>
            </a:endParaRPr>
          </a:p>
          <a:p>
            <a:r>
              <a:rPr lang="en-US" sz="4800" b="1" dirty="0" smtClean="0">
                <a:solidFill>
                  <a:srgbClr val="C00000"/>
                </a:solidFill>
              </a:rPr>
              <a:t>He _______ his homework yesterday. (do)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440160"/>
          </a:xfrm>
        </p:spPr>
        <p:txBody>
          <a:bodyPr>
            <a:normAutofit fontScale="90000"/>
          </a:bodyPr>
          <a:lstStyle/>
          <a:p>
            <a:r>
              <a:rPr lang="en-US" sz="4900" dirty="0" smtClean="0">
                <a:solidFill>
                  <a:srgbClr val="C00000"/>
                </a:solidFill>
              </a:rPr>
              <a:t>Open the brackets using Past Simple.</a:t>
            </a:r>
            <a:endParaRPr lang="ru-RU" sz="5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709160"/>
          </a:xfrm>
        </p:spPr>
        <p:txBody>
          <a:bodyPr>
            <a:normAutofit/>
          </a:bodyPr>
          <a:lstStyle/>
          <a:p>
            <a:endParaRPr lang="en-US" sz="4800" b="1" dirty="0" smtClean="0">
              <a:solidFill>
                <a:srgbClr val="C00000"/>
              </a:solidFill>
            </a:endParaRPr>
          </a:p>
          <a:p>
            <a:r>
              <a:rPr lang="en-US" sz="4800" b="1" dirty="0" smtClean="0">
                <a:solidFill>
                  <a:srgbClr val="C00000"/>
                </a:solidFill>
              </a:rPr>
              <a:t>He</a:t>
            </a:r>
            <a:r>
              <a:rPr lang="en-US" sz="4800" b="1" i="1" dirty="0" smtClean="0">
                <a:solidFill>
                  <a:schemeClr val="bg1"/>
                </a:solidFill>
              </a:rPr>
              <a:t> did  </a:t>
            </a:r>
            <a:r>
              <a:rPr lang="en-US" sz="4800" b="1" dirty="0" smtClean="0">
                <a:solidFill>
                  <a:srgbClr val="C00000"/>
                </a:solidFill>
              </a:rPr>
              <a:t>his homework yesterday.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548408"/>
          </a:xfrm>
        </p:spPr>
        <p:txBody>
          <a:bodyPr>
            <a:normAutofit fontScale="90000"/>
          </a:bodyPr>
          <a:lstStyle/>
          <a:p>
            <a:r>
              <a:rPr lang="en-US" sz="4900" dirty="0" smtClean="0">
                <a:solidFill>
                  <a:srgbClr val="C00000"/>
                </a:solidFill>
              </a:rPr>
              <a:t>Open the brackets using Past Simple.</a:t>
            </a:r>
            <a:endParaRPr lang="ru-RU" sz="5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709160"/>
          </a:xfrm>
        </p:spPr>
        <p:txBody>
          <a:bodyPr>
            <a:normAutofit/>
          </a:bodyPr>
          <a:lstStyle/>
          <a:p>
            <a:endParaRPr lang="en-US" sz="4800" b="1" dirty="0" smtClean="0">
              <a:solidFill>
                <a:srgbClr val="C00000"/>
              </a:solidFill>
            </a:endParaRPr>
          </a:p>
          <a:p>
            <a:r>
              <a:rPr lang="en-US" sz="4800" b="1" dirty="0" smtClean="0">
                <a:solidFill>
                  <a:srgbClr val="C00000"/>
                </a:solidFill>
              </a:rPr>
              <a:t>My mother </a:t>
            </a:r>
            <a:r>
              <a:rPr lang="en-US" sz="4800" b="1" i="1" dirty="0" smtClean="0">
                <a:solidFill>
                  <a:schemeClr val="bg1"/>
                </a:solidFill>
              </a:rPr>
              <a:t>_______  </a:t>
            </a:r>
            <a:r>
              <a:rPr lang="en-US" sz="4800" b="1" dirty="0" smtClean="0">
                <a:solidFill>
                  <a:srgbClr val="C00000"/>
                </a:solidFill>
              </a:rPr>
              <a:t>a cake  yesterday. (not make)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764432"/>
          </a:xfrm>
        </p:spPr>
        <p:txBody>
          <a:bodyPr>
            <a:normAutofit/>
          </a:bodyPr>
          <a:lstStyle/>
          <a:p>
            <a:r>
              <a:rPr lang="en-US" sz="4900" dirty="0" smtClean="0">
                <a:solidFill>
                  <a:srgbClr val="C00000"/>
                </a:solidFill>
              </a:rPr>
              <a:t>Open the brackets using Past Simple.</a:t>
            </a:r>
            <a:endParaRPr lang="ru-RU" sz="5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709160"/>
          </a:xfrm>
        </p:spPr>
        <p:txBody>
          <a:bodyPr>
            <a:normAutofit/>
          </a:bodyPr>
          <a:lstStyle/>
          <a:p>
            <a:endParaRPr lang="en-US" sz="4800" b="1" dirty="0" smtClean="0">
              <a:solidFill>
                <a:srgbClr val="C00000"/>
              </a:solidFill>
            </a:endParaRPr>
          </a:p>
          <a:p>
            <a:r>
              <a:rPr lang="en-US" sz="4800" b="1" dirty="0" smtClean="0">
                <a:solidFill>
                  <a:srgbClr val="C00000"/>
                </a:solidFill>
              </a:rPr>
              <a:t>My mother </a:t>
            </a:r>
            <a:r>
              <a:rPr lang="en-US" sz="4800" b="1" i="1" dirty="0" smtClean="0">
                <a:solidFill>
                  <a:schemeClr val="bg1"/>
                </a:solidFill>
              </a:rPr>
              <a:t>didn’t make </a:t>
            </a:r>
            <a:r>
              <a:rPr lang="en-US" sz="4800" b="1" dirty="0" smtClean="0">
                <a:solidFill>
                  <a:srgbClr val="C00000"/>
                </a:solidFill>
              </a:rPr>
              <a:t>a cake  yesterday.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908448"/>
          </a:xfrm>
        </p:spPr>
        <p:txBody>
          <a:bodyPr>
            <a:normAutofit/>
          </a:bodyPr>
          <a:lstStyle/>
          <a:p>
            <a:r>
              <a:rPr lang="en-US" sz="4900" dirty="0" smtClean="0">
                <a:solidFill>
                  <a:srgbClr val="C00000"/>
                </a:solidFill>
              </a:rPr>
              <a:t>Open the brackets using Past Simple.</a:t>
            </a:r>
            <a:endParaRPr lang="ru-RU" sz="5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709160"/>
          </a:xfrm>
        </p:spPr>
        <p:txBody>
          <a:bodyPr>
            <a:normAutofit/>
          </a:bodyPr>
          <a:lstStyle/>
          <a:p>
            <a:endParaRPr lang="en-US" sz="4800" b="1" dirty="0" smtClean="0">
              <a:solidFill>
                <a:srgbClr val="C00000"/>
              </a:solidFill>
            </a:endParaRPr>
          </a:p>
          <a:p>
            <a:r>
              <a:rPr lang="en-US" sz="4800" b="1" dirty="0" smtClean="0">
                <a:solidFill>
                  <a:srgbClr val="C00000"/>
                </a:solidFill>
              </a:rPr>
              <a:t>_________ a film yesterday? (you/watch)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92424"/>
          </a:xfrm>
        </p:spPr>
        <p:txBody>
          <a:bodyPr>
            <a:normAutofit/>
          </a:bodyPr>
          <a:lstStyle/>
          <a:p>
            <a:r>
              <a:rPr lang="en-US" sz="4900" dirty="0" smtClean="0">
                <a:solidFill>
                  <a:srgbClr val="C00000"/>
                </a:solidFill>
              </a:rPr>
              <a:t>Open the brackets using Past Simple.</a:t>
            </a:r>
            <a:endParaRPr lang="ru-RU" sz="5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709160"/>
          </a:xfrm>
        </p:spPr>
        <p:txBody>
          <a:bodyPr>
            <a:normAutofit/>
          </a:bodyPr>
          <a:lstStyle/>
          <a:p>
            <a:endParaRPr lang="en-US" sz="4800" b="1" dirty="0" smtClean="0">
              <a:solidFill>
                <a:srgbClr val="C00000"/>
              </a:solidFill>
            </a:endParaRPr>
          </a:p>
          <a:p>
            <a:r>
              <a:rPr lang="en-US" sz="4800" b="1" i="1" dirty="0" smtClean="0">
                <a:solidFill>
                  <a:schemeClr val="bg1"/>
                </a:solidFill>
              </a:rPr>
              <a:t>Did you watch  </a:t>
            </a:r>
            <a:r>
              <a:rPr lang="en-US" sz="4800" b="1" dirty="0" smtClean="0">
                <a:solidFill>
                  <a:srgbClr val="C00000"/>
                </a:solidFill>
              </a:rPr>
              <a:t>a film yesterday?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908448"/>
          </a:xfrm>
        </p:spPr>
        <p:txBody>
          <a:bodyPr>
            <a:normAutofit/>
          </a:bodyPr>
          <a:lstStyle/>
          <a:p>
            <a:r>
              <a:rPr lang="en-US" sz="4900" dirty="0" smtClean="0">
                <a:solidFill>
                  <a:srgbClr val="C00000"/>
                </a:solidFill>
              </a:rPr>
              <a:t>Open the brackets using Past Simple.</a:t>
            </a:r>
            <a:endParaRPr lang="ru-RU" sz="5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43</TotalTime>
  <Words>473</Words>
  <Application>Microsoft Office PowerPoint</Application>
  <PresentationFormat>Экран (4:3)</PresentationFormat>
  <Paragraphs>101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Бумажная</vt:lpstr>
      <vt:lpstr>Past Simple and Past Continuous </vt:lpstr>
      <vt:lpstr>Aims:</vt:lpstr>
      <vt:lpstr>Past Simple</vt:lpstr>
      <vt:lpstr>Open the brackets using Past Simple.</vt:lpstr>
      <vt:lpstr>Open the brackets using Past Simple.</vt:lpstr>
      <vt:lpstr>Open the brackets using Past Simple.</vt:lpstr>
      <vt:lpstr>Open the brackets using Past Simple.</vt:lpstr>
      <vt:lpstr>Open the brackets using Past Simple.</vt:lpstr>
      <vt:lpstr>Open the brackets using Past Simple.</vt:lpstr>
      <vt:lpstr>Past Continuous </vt:lpstr>
      <vt:lpstr>Open the brackets using Past Continuous .</vt:lpstr>
      <vt:lpstr>Open the brackets using Past Continuous .</vt:lpstr>
      <vt:lpstr>Open the brackets using Past Continuous .</vt:lpstr>
      <vt:lpstr>Open the brackets using Past Continuous .</vt:lpstr>
      <vt:lpstr>Open the brackets using Past Continuous .</vt:lpstr>
      <vt:lpstr>Open the brackets using Past Continuous .</vt:lpstr>
      <vt:lpstr>Past Simple v/s Past Continuous .</vt:lpstr>
      <vt:lpstr> Open the brackets using Past Simple or Past Continuous  .</vt:lpstr>
      <vt:lpstr> Open the brackets using Past Simple or Past Continuous  .</vt:lpstr>
      <vt:lpstr> Open the brackets using Past Simple or Past Continuous  .</vt:lpstr>
      <vt:lpstr> Open the brackets using Past Simple or Past Continuous  .</vt:lpstr>
      <vt:lpstr> Open the brackets using Past Simple or Past Continuous  .</vt:lpstr>
      <vt:lpstr> Open the brackets using Past Simple or Past Continuous  .</vt:lpstr>
      <vt:lpstr>Correct the mistakes.</vt:lpstr>
      <vt:lpstr>Correct the mistakes.</vt:lpstr>
      <vt:lpstr>Correct the mistakes.</vt:lpstr>
      <vt:lpstr>Correct the mistakes.</vt:lpstr>
      <vt:lpstr>Correct the mistakes.</vt:lpstr>
      <vt:lpstr>Correct the mistakes.</vt:lpstr>
      <vt:lpstr>Correct the mistakes.</vt:lpstr>
      <vt:lpstr>Correct the mistakes.</vt:lpstr>
      <vt:lpstr>Correct the mistakes.</vt:lpstr>
      <vt:lpstr>Correct the mistakes.</vt:lpstr>
      <vt:lpstr>Слайд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Simple and Past Continuous </dc:title>
  <dc:creator>Tigean</dc:creator>
  <cp:lastModifiedBy>Tigean</cp:lastModifiedBy>
  <cp:revision>8</cp:revision>
  <dcterms:created xsi:type="dcterms:W3CDTF">2011-12-13T03:25:33Z</dcterms:created>
  <dcterms:modified xsi:type="dcterms:W3CDTF">2011-12-13T04:19:58Z</dcterms:modified>
</cp:coreProperties>
</file>