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59" r:id="rId13"/>
    <p:sldId id="261" r:id="rId14"/>
    <p:sldId id="262" r:id="rId15"/>
    <p:sldId id="263" r:id="rId16"/>
    <p:sldId id="264" r:id="rId17"/>
    <p:sldId id="266" r:id="rId18"/>
    <p:sldId id="267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457200"/>
            <a:ext cx="86849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n-US" sz="4400" dirty="0" smtClean="0"/>
              <a:t>The United Kingdom of Great Britain </a:t>
            </a:r>
            <a:endParaRPr lang="ru-RU" sz="4400" dirty="0" smtClean="0"/>
          </a:p>
          <a:p>
            <a:pPr algn="ctr"/>
            <a:r>
              <a:rPr lang="en-US" sz="4400" dirty="0" smtClean="0"/>
              <a:t>and Northern Ireland</a:t>
            </a:r>
            <a:endParaRPr lang="ru-RU" sz="4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5" name="Рисунок 4" descr="untitled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2362200"/>
            <a:ext cx="2219325" cy="3810000"/>
          </a:xfrm>
          <a:prstGeom prst="rect">
            <a:avLst/>
          </a:prstGeom>
        </p:spPr>
      </p:pic>
      <p:pic>
        <p:nvPicPr>
          <p:cNvPr id="6" name="Рисунок 5" descr="4_1_~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286000"/>
            <a:ext cx="2400300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7" name="Рисунок 6" descr="180px-Leprechaun_ill_artlibre_jn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752600"/>
            <a:ext cx="897560" cy="159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80px-Queen_Victoria_Golden_Jubile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4419600"/>
            <a:ext cx="1473200" cy="2088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pic>
        <p:nvPicPr>
          <p:cNvPr id="9" name="Рисунок 8" descr="3384312_5d70183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648200"/>
            <a:ext cx="1244600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Above"/>
            <a:lightRig rig="threePt" dir="t"/>
          </a:scene3d>
        </p:spPr>
      </p:pic>
      <p:pic>
        <p:nvPicPr>
          <p:cNvPr id="10" name="Рисунок 9" descr="132914_14825_rea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743200"/>
            <a:ext cx="1371600" cy="153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4724400"/>
            <a:ext cx="1371600" cy="103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Чопорная и консервативная Великобритания бережно сохраняет свои традиции.</a:t>
            </a:r>
          </a:p>
          <a:p>
            <a:endParaRPr lang="ru-RU" sz="3200" dirty="0"/>
          </a:p>
        </p:txBody>
      </p:sp>
      <p:pic>
        <p:nvPicPr>
          <p:cNvPr id="3" name="Рисунок 2" descr="20091118queen-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219200"/>
            <a:ext cx="2438400" cy="3664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20091118queen-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038600"/>
            <a:ext cx="3435531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71600" y="1600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Королева восседает на троне.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1054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Носит императорскую корону, которой короновались ее предки.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91118queen-pos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657600"/>
            <a:ext cx="3206496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00903082152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657600"/>
            <a:ext cx="38608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8500043_GSC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52400"/>
            <a:ext cx="2530602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bukingemskii_dvorez_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28600"/>
            <a:ext cx="3237802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vindzor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228600"/>
            <a:ext cx="2204576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43600" y="2743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Живет во Дворце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6172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…ездит на карете.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k_royal_coat_of_arm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685800"/>
            <a:ext cx="5943600" cy="5954911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0" y="228600"/>
            <a:ext cx="8686800" cy="469106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Герб  правящего монарха является Королевским гербом Великобритании.</a:t>
            </a:r>
          </a:p>
          <a:p>
            <a:endParaRPr lang="ru-RU" sz="2400" dirty="0" smtClean="0"/>
          </a:p>
          <a:p>
            <a:r>
              <a:rPr lang="ru-RU" sz="2400" dirty="0" smtClean="0"/>
              <a:t>Львы в 1 и 4 полях</a:t>
            </a:r>
          </a:p>
          <a:p>
            <a:r>
              <a:rPr lang="ru-RU" sz="2400" dirty="0" smtClean="0"/>
              <a:t> олицетворяют Англию,</a:t>
            </a:r>
          </a:p>
          <a:p>
            <a:r>
              <a:rPr lang="ru-RU" sz="2400" dirty="0" smtClean="0"/>
              <a:t> лев во 2 – Шотландию</a:t>
            </a:r>
          </a:p>
          <a:p>
            <a:r>
              <a:rPr lang="ru-RU" sz="2400" dirty="0" smtClean="0"/>
              <a:t> и Золотая арфа –</a:t>
            </a:r>
          </a:p>
          <a:p>
            <a:r>
              <a:rPr lang="ru-RU" sz="2400" dirty="0" smtClean="0"/>
              <a:t>      Ирландию.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Девиз Великобритании – </a:t>
            </a:r>
            <a:r>
              <a:rPr lang="ru-RU" sz="2400" i="1" dirty="0" smtClean="0"/>
              <a:t>«Бог и мое право»</a:t>
            </a:r>
            <a:endParaRPr lang="ru-RU" sz="24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THE UNION JACK</a:t>
            </a:r>
            <a:endParaRPr lang="ru-RU" dirty="0"/>
          </a:p>
        </p:txBody>
      </p:sp>
      <p:pic>
        <p:nvPicPr>
          <p:cNvPr id="4" name="Содержимое 3" descr="135px-Flag_of_the_United_Kingdom_svg.png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4724400" y="1447800"/>
            <a:ext cx="4168063" cy="2099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1752600"/>
            <a:ext cx="8077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Флаг   символизирует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Объединение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различных регионов.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Прямой широкий крест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называется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крест Св. Георгия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rgbClr val="25252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покровителя Англии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Белый косой крест называется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крест Св. Андрея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символ Шотландии. На шотландском флаге этот крест изображался на синем фоне, который также перешел на флаг Великобритании.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Поверх белого диагонального креста был помещен символ Ирландии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красный диагональный крест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крест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Св. Патрика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покровителя Ирландии.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252525"/>
                </a:solidFill>
                <a:latin typeface="Tahoma" pitchFamily="34" charset="0"/>
                <a:cs typeface="Tahoma" pitchFamily="34" charset="0"/>
              </a:rPr>
              <a:t>Покровителем Уэльса является </a:t>
            </a:r>
            <a:r>
              <a:rPr lang="ru-RU" sz="2000" dirty="0" err="1" smtClean="0">
                <a:solidFill>
                  <a:srgbClr val="252525"/>
                </a:solidFill>
                <a:latin typeface="Tahoma" pitchFamily="34" charset="0"/>
                <a:cs typeface="Tahoma" pitchFamily="34" charset="0"/>
              </a:rPr>
              <a:t>Свя</a:t>
            </a:r>
            <a:r>
              <a:rPr lang="ru-RU" sz="2000" dirty="0" err="1" smtClean="0">
                <a:solidFill>
                  <a:srgbClr val="25252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тойДэвид</a:t>
            </a:r>
            <a:r>
              <a:rPr lang="ru-RU" sz="2000" dirty="0" smtClean="0">
                <a:solidFill>
                  <a:srgbClr val="25252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ahoma" pitchFamily="34" charset="0"/>
                <a:cs typeface="Tahoma" pitchFamily="34" charset="0"/>
              </a:rPr>
              <a:t>Флаг был принят в 1801 году.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252525"/>
                </a:solidFill>
                <a:latin typeface="Tahoma" pitchFamily="34" charset="0"/>
                <a:cs typeface="Tahoma" pitchFamily="34" charset="0"/>
              </a:rPr>
              <a:t>Официальный язык в Соединенном королевстве  - английский.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Есть у Британии и свой флаг, который называется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12192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Великобритания это группа островов окруженная с севера запада  Атлантическим океаном, Северным морем на востоке и Ирландским на западе</a:t>
            </a:r>
            <a:endParaRPr lang="ru-RU" dirty="0"/>
          </a:p>
        </p:txBody>
      </p:sp>
      <p:pic>
        <p:nvPicPr>
          <p:cNvPr id="8" name="Рисунок 7" descr="ирландское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00200"/>
            <a:ext cx="3733800" cy="5257800"/>
          </a:xfrm>
          <a:prstGeom prst="rect">
            <a:avLst/>
          </a:prstGeom>
        </p:spPr>
      </p:pic>
      <p:pic>
        <p:nvPicPr>
          <p:cNvPr id="9" name="Рисунок 8" descr="северное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3371850"/>
            <a:ext cx="5181600" cy="3486150"/>
          </a:xfrm>
          <a:prstGeom prst="rect">
            <a:avLst/>
          </a:prstGeom>
        </p:spPr>
      </p:pic>
      <p:pic>
        <p:nvPicPr>
          <p:cNvPr id="5" name="Рисунок 4" descr="55481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1" t="2859" b="2777"/>
          <a:stretch>
            <a:fillRect/>
          </a:stretch>
        </p:blipFill>
        <p:spPr>
          <a:xfrm>
            <a:off x="3962400" y="1600200"/>
            <a:ext cx="5181600" cy="2552131"/>
          </a:xfrm>
          <a:prstGeom prst="rect">
            <a:avLst/>
          </a:prstGeom>
        </p:spPr>
      </p:pic>
      <p:pic>
        <p:nvPicPr>
          <p:cNvPr id="6" name="Рисунок 5" descr="uk_map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2667000"/>
            <a:ext cx="42291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36219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Такое количество воды вокруг оказало влияние на климат и погоду в Великобритании.  Погода в Великобритании теплая и влажная. Температура зимой не опускается ниже 5 градусов а летом не поднимается выше 16 градусов.</a:t>
            </a:r>
            <a:endParaRPr lang="ru-RU" dirty="0"/>
          </a:p>
        </p:txBody>
      </p:sp>
      <p:pic>
        <p:nvPicPr>
          <p:cNvPr id="4" name="Рисунок 3" descr="лето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0350"/>
            <a:ext cx="441960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има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819400"/>
            <a:ext cx="4495800" cy="4038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38200" y="2438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ЛЕТО                                                                      ЗИМА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5334000" cy="5638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Погода в Великобритании чрезвычайно изменчивая. </a:t>
            </a:r>
          </a:p>
          <a:p>
            <a:r>
              <a:rPr lang="ru-RU" dirty="0" smtClean="0"/>
              <a:t>«А</a:t>
            </a:r>
            <a:r>
              <a:rPr lang="en-US" dirty="0" smtClean="0"/>
              <a:t>s changeable as the weather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- любимая поговорка англичан.</a:t>
            </a:r>
          </a:p>
          <a:p>
            <a:r>
              <a:rPr lang="ru-RU" dirty="0" smtClean="0"/>
              <a:t> Вообще англичане обожают говорить о погоде.</a:t>
            </a:r>
          </a:p>
          <a:p>
            <a:r>
              <a:rPr lang="ru-RU" dirty="0" smtClean="0"/>
              <a:t>«У нас есть три вида погоды -когда дождь идет с утра, когда дождь идет вечером и когда дождь целый день» –шутят англичане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англичан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0" y="1143000"/>
            <a:ext cx="3638550" cy="5715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91200" y="304800"/>
            <a:ext cx="3352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when it rains in the morning when it rains in the afternoon and when it rains all day along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5715000" y="0"/>
            <a:ext cx="3429000" cy="160020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1"/>
            <a:ext cx="8153400" cy="190499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Однако шутки не врут. К примеру лондонские туманы, которыми так знаменита столица Британии уже стали знамениты на весь мир.</a:t>
            </a:r>
            <a:endParaRPr lang="ru-RU" dirty="0"/>
          </a:p>
        </p:txBody>
      </p:sp>
      <p:pic>
        <p:nvPicPr>
          <p:cNvPr id="4" name="Рисунок 3" descr="тум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3200"/>
            <a:ext cx="5136696" cy="383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London_Fog_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752600"/>
            <a:ext cx="27432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0" y="3581400"/>
            <a:ext cx="3810000" cy="31242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Лондонские туманы такие густые и плотные, что порой скрывают здания и людей на улицах.</a:t>
            </a:r>
            <a:endParaRPr lang="ru-RU" dirty="0"/>
          </a:p>
        </p:txBody>
      </p:sp>
      <p:pic>
        <p:nvPicPr>
          <p:cNvPr id="5" name="Рисунок 4" descr="т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188086"/>
            <a:ext cx="2438400" cy="3669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ту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6600"/>
            <a:ext cx="2479824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2484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Неслучайно древние называли Великобританию        </a:t>
            </a:r>
          </a:p>
          <a:p>
            <a:pPr>
              <a:buNone/>
            </a:pPr>
            <a:r>
              <a:rPr lang="ru-RU" dirty="0" smtClean="0"/>
              <a:t>                          Туманным Альбионом.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000" dirty="0" smtClean="0">
                <a:solidFill>
                  <a:schemeClr val="bg1">
                    <a:lumMod val="85000"/>
                  </a:schemeClr>
                </a:solidFill>
              </a:rPr>
              <a:t>   Альбион – древнейшее название Британских островов</a:t>
            </a:r>
            <a:r>
              <a:rPr lang="ru-RU" sz="3000" dirty="0" smtClean="0"/>
              <a:t>.</a:t>
            </a:r>
            <a:endParaRPr lang="ru-RU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Если посмотреть на карту мира то в северной части земли можно увидеть группу островов, называемых британскими.</a:t>
            </a:r>
            <a:endParaRPr lang="ru-RU" sz="2400" dirty="0"/>
          </a:p>
        </p:txBody>
      </p:sp>
      <p:pic>
        <p:nvPicPr>
          <p:cNvPr id="10" name="Содержимое 9" descr="692346243e3f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47800"/>
            <a:ext cx="9049110" cy="524565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3505200" cy="4525963"/>
          </a:xfrm>
        </p:spPr>
        <p:txBody>
          <a:bodyPr/>
          <a:lstStyle/>
          <a:p>
            <a:r>
              <a:rPr lang="ru-RU" dirty="0" smtClean="0"/>
              <a:t>Каждая часть Соединенного Королевства уникальна и имеет свои особенные свойства, уклад жизни и культуру.</a:t>
            </a:r>
            <a:endParaRPr lang="ru-RU" dirty="0"/>
          </a:p>
        </p:txBody>
      </p:sp>
      <p:pic>
        <p:nvPicPr>
          <p:cNvPr id="5" name="Рисунок 4" descr="uk-ma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560" y="0"/>
            <a:ext cx="50444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этих островах и расположилось Соединенное Королевство Великобритании и Северной Ирландии (</a:t>
            </a:r>
            <a:r>
              <a:rPr lang="en-US" sz="2800" dirty="0" smtClean="0"/>
              <a:t>The United Kingdom of Great Britain and Northern Ireland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4" name="Рисунок 3" descr="united-kingd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81200"/>
            <a:ext cx="6989774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k_colour_map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7200" y="533400"/>
            <a:ext cx="4594225" cy="5982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28600" y="381000"/>
            <a:ext cx="3886200" cy="51054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Соединённое Королевство  включает в себя республику Ирландию и Великобританию.</a:t>
            </a:r>
          </a:p>
          <a:p>
            <a:r>
              <a:rPr lang="ru-RU" sz="2400" b="1" dirty="0" smtClean="0"/>
              <a:t>Остров на котором расположилась Великобритания вмещает три страны – Шотландию (</a:t>
            </a:r>
            <a:r>
              <a:rPr lang="en-US" sz="2400" b="1" dirty="0" smtClean="0"/>
              <a:t>Scotland), </a:t>
            </a:r>
            <a:r>
              <a:rPr lang="ru-RU" sz="2400" b="1" dirty="0" smtClean="0"/>
              <a:t>Уэльс (</a:t>
            </a:r>
            <a:r>
              <a:rPr lang="en-US" sz="2400" b="1" dirty="0" smtClean="0"/>
              <a:t>Wales) </a:t>
            </a:r>
            <a:r>
              <a:rPr lang="ru-RU" sz="2400" b="1" dirty="0" smtClean="0"/>
              <a:t>и самую большую часть Англию (</a:t>
            </a:r>
            <a:r>
              <a:rPr lang="en-US" sz="2400" b="1" dirty="0" smtClean="0"/>
              <a:t>England).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304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 временем объединения Великобритании, она есть и остается парламентской монархией. Это значит, что во главе  страны стоит королева или король.</a:t>
            </a:r>
            <a:endParaRPr lang="ru-RU" sz="2400" dirty="0"/>
          </a:p>
        </p:txBody>
      </p:sp>
      <p:pic>
        <p:nvPicPr>
          <p:cNvPr id="11" name="Рисунок 10" descr="вильгельм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981200"/>
            <a:ext cx="2485292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3048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Король Вильгельм</a:t>
            </a:r>
            <a:endParaRPr lang="ru-RU" dirty="0"/>
          </a:p>
        </p:txBody>
      </p:sp>
      <p:pic>
        <p:nvPicPr>
          <p:cNvPr id="13" name="Рисунок 12" descr="280px-Anne,_Queen_of_Great_Brit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905000"/>
            <a:ext cx="2697655" cy="4191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32766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Королева Анна</a:t>
            </a:r>
            <a:endParaRPr lang="ru-RU" dirty="0"/>
          </a:p>
        </p:txBody>
      </p:sp>
      <p:pic>
        <p:nvPicPr>
          <p:cNvPr id="15" name="Рисунок 14" descr="280px-King_George_I_by_Sir_Godfrey_Kneller,_Bt_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981200"/>
            <a:ext cx="2857212" cy="40511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/>
          <p:cNvSpPr txBox="1"/>
          <p:nvPr/>
        </p:nvSpPr>
        <p:spPr>
          <a:xfrm>
            <a:off x="6400800" y="6248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Король Георг</a:t>
            </a:r>
            <a:r>
              <a:rPr lang="en-US" dirty="0" smtClean="0"/>
              <a:t> I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Из поколения в поколения британский престол наследовался представителями родовитых семей</a:t>
            </a:r>
            <a:endParaRPr lang="ru-RU" sz="3200" dirty="0"/>
          </a:p>
        </p:txBody>
      </p:sp>
      <p:pic>
        <p:nvPicPr>
          <p:cNvPr id="7" name="Рисунок 6" descr="280px-George_II_1755-17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52600"/>
            <a:ext cx="2832746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280px-George_III_of_the_United_Kingdom_4043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676400"/>
            <a:ext cx="2692400" cy="4394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300px-George_IV_1821_colo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676400"/>
            <a:ext cx="2743200" cy="4005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685800" y="5715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Король Георг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63246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Король Георг </a:t>
            </a:r>
            <a:r>
              <a:rPr lang="en-US" dirty="0" smtClean="0"/>
              <a:t>III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5867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Король Георг </a:t>
            </a:r>
            <a:r>
              <a:rPr lang="en-US" dirty="0" smtClean="0"/>
              <a:t>IV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r>
              <a:rPr lang="ru-RU" dirty="0" smtClean="0"/>
              <a:t>Сменялись короли и королевы.</a:t>
            </a:r>
            <a:endParaRPr lang="ru-RU" dirty="0"/>
          </a:p>
        </p:txBody>
      </p:sp>
      <p:pic>
        <p:nvPicPr>
          <p:cNvPr id="7" name="Рисунок 6" descr="300px-KingWilliam_I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447800"/>
            <a:ext cx="2743200" cy="4206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280px-Queen_Victoria_Golden_Jubil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447800"/>
            <a:ext cx="2997200" cy="4249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300px-King_Edward_VII_by_Sir_(Samuel)_Luke_Fild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600200"/>
            <a:ext cx="2494936" cy="3867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304800" y="6019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Король Вильгельм </a:t>
            </a:r>
            <a:r>
              <a:rPr lang="en-US" dirty="0" smtClean="0"/>
              <a:t>IV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60198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Королева Виктория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6019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Король Эдуард </a:t>
            </a:r>
            <a:r>
              <a:rPr lang="en-US" dirty="0" smtClean="0"/>
              <a:t>VII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80px-King_George_V_1911_color-cro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2166938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280px-Bundesarchiv_Bild_102-13538,_Edward_Herzog_von_Winds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28600"/>
            <a:ext cx="2743200" cy="36763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280px-King_George_VI_of_England,_formal_photo_portrait,_circa_1940-194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304800"/>
            <a:ext cx="2382730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28600" y="3352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Король Георг</a:t>
            </a:r>
            <a:r>
              <a:rPr lang="en-US" dirty="0" smtClean="0"/>
              <a:t> V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403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Король Эдуард  </a:t>
            </a:r>
            <a:r>
              <a:rPr lang="en-US" dirty="0" smtClean="0"/>
              <a:t>VIII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3810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Король Георг </a:t>
            </a:r>
            <a:r>
              <a:rPr lang="en-US" dirty="0" smtClean="0"/>
              <a:t>VI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5720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И вот уже 57 лет Великобританию   </a:t>
            </a:r>
          </a:p>
          <a:p>
            <a:r>
              <a:rPr lang="ru-RU" sz="3600" dirty="0" smtClean="0"/>
              <a:t>      возглавляет нынешняя королева –  </a:t>
            </a:r>
          </a:p>
          <a:p>
            <a:r>
              <a:rPr lang="ru-RU" sz="3600" dirty="0" smtClean="0"/>
              <a:t>              Королева Елизавета </a:t>
            </a:r>
            <a:r>
              <a:rPr lang="en-US" sz="3600" dirty="0" smtClean="0"/>
              <a:t>II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ter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799"/>
            <a:ext cx="4191000" cy="521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0420_B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28600"/>
            <a:ext cx="3505200" cy="51977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04800" y="5791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Королева Елизавета </a:t>
            </a:r>
            <a:r>
              <a:rPr lang="en-US" sz="2800" dirty="0" smtClean="0"/>
              <a:t>II </a:t>
            </a:r>
            <a:r>
              <a:rPr lang="ru-RU" sz="2800" dirty="0" smtClean="0"/>
              <a:t>была коронована в 1953 году и правит по сей день. Сейчас ей 84 года.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574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Если посмотреть на карту мира то в северной части земли можно увидеть группу островов, называемых британскими.</vt:lpstr>
      <vt:lpstr>Презентация PowerPoint</vt:lpstr>
      <vt:lpstr>Презентация PowerPoint</vt:lpstr>
      <vt:lpstr>Презентация PowerPoint</vt:lpstr>
      <vt:lpstr>Из поколения в поколения британский престол наследовался представителями родовитых семей</vt:lpstr>
      <vt:lpstr>Сменялись короли и королевы.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UNION JACK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Димон</dc:creator>
  <cp:lastModifiedBy>Вера</cp:lastModifiedBy>
  <cp:revision>77</cp:revision>
  <dcterms:created xsi:type="dcterms:W3CDTF">2010-05-17T10:33:03Z</dcterms:created>
  <dcterms:modified xsi:type="dcterms:W3CDTF">2012-08-15T07:58:22Z</dcterms:modified>
</cp:coreProperties>
</file>