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6" r:id="rId1"/>
  </p:sldMasterIdLst>
  <p:notesMasterIdLst>
    <p:notesMasterId r:id="rId98"/>
  </p:notesMasterIdLst>
  <p:sldIdLst>
    <p:sldId id="256" r:id="rId2"/>
    <p:sldId id="257" r:id="rId3"/>
    <p:sldId id="335" r:id="rId4"/>
    <p:sldId id="336" r:id="rId5"/>
    <p:sldId id="302" r:id="rId6"/>
    <p:sldId id="305" r:id="rId7"/>
    <p:sldId id="306" r:id="rId8"/>
    <p:sldId id="312" r:id="rId9"/>
    <p:sldId id="307" r:id="rId10"/>
    <p:sldId id="361" r:id="rId11"/>
    <p:sldId id="309" r:id="rId12"/>
    <p:sldId id="310" r:id="rId13"/>
    <p:sldId id="311" r:id="rId14"/>
    <p:sldId id="314" r:id="rId15"/>
    <p:sldId id="316" r:id="rId16"/>
    <p:sldId id="315" r:id="rId17"/>
    <p:sldId id="313" r:id="rId18"/>
    <p:sldId id="317" r:id="rId19"/>
    <p:sldId id="319" r:id="rId20"/>
    <p:sldId id="303" r:id="rId21"/>
    <p:sldId id="318" r:id="rId22"/>
    <p:sldId id="320" r:id="rId23"/>
    <p:sldId id="363" r:id="rId24"/>
    <p:sldId id="371" r:id="rId25"/>
    <p:sldId id="368" r:id="rId26"/>
    <p:sldId id="370" r:id="rId27"/>
    <p:sldId id="298" r:id="rId28"/>
    <p:sldId id="323" r:id="rId29"/>
    <p:sldId id="342" r:id="rId30"/>
    <p:sldId id="326" r:id="rId31"/>
    <p:sldId id="322" r:id="rId32"/>
    <p:sldId id="358" r:id="rId33"/>
    <p:sldId id="280" r:id="rId34"/>
    <p:sldId id="331" r:id="rId35"/>
    <p:sldId id="328" r:id="rId36"/>
    <p:sldId id="343" r:id="rId37"/>
    <p:sldId id="348" r:id="rId38"/>
    <p:sldId id="268" r:id="rId39"/>
    <p:sldId id="364" r:id="rId40"/>
    <p:sldId id="365" r:id="rId41"/>
    <p:sldId id="349" r:id="rId42"/>
    <p:sldId id="266" r:id="rId43"/>
    <p:sldId id="327" r:id="rId44"/>
    <p:sldId id="267" r:id="rId45"/>
    <p:sldId id="350" r:id="rId46"/>
    <p:sldId id="351" r:id="rId47"/>
    <p:sldId id="263" r:id="rId48"/>
    <p:sldId id="366" r:id="rId49"/>
    <p:sldId id="270" r:id="rId50"/>
    <p:sldId id="352" r:id="rId51"/>
    <p:sldId id="353" r:id="rId52"/>
    <p:sldId id="354" r:id="rId53"/>
    <p:sldId id="367" r:id="rId54"/>
    <p:sldId id="272" r:id="rId55"/>
    <p:sldId id="269" r:id="rId56"/>
    <p:sldId id="355" r:id="rId57"/>
    <p:sldId id="356" r:id="rId58"/>
    <p:sldId id="360" r:id="rId59"/>
    <p:sldId id="330" r:id="rId60"/>
    <p:sldId id="299" r:id="rId61"/>
    <p:sldId id="274" r:id="rId62"/>
    <p:sldId id="275" r:id="rId63"/>
    <p:sldId id="276" r:id="rId64"/>
    <p:sldId id="277" r:id="rId65"/>
    <p:sldId id="284" r:id="rId66"/>
    <p:sldId id="278" r:id="rId67"/>
    <p:sldId id="288" r:id="rId68"/>
    <p:sldId id="279" r:id="rId69"/>
    <p:sldId id="283" r:id="rId70"/>
    <p:sldId id="345" r:id="rId71"/>
    <p:sldId id="286" r:id="rId72"/>
    <p:sldId id="344" r:id="rId73"/>
    <p:sldId id="357" r:id="rId74"/>
    <p:sldId id="324" r:id="rId75"/>
    <p:sldId id="264" r:id="rId76"/>
    <p:sldId id="295" r:id="rId77"/>
    <p:sldId id="293" r:id="rId78"/>
    <p:sldId id="294" r:id="rId79"/>
    <p:sldId id="296" r:id="rId80"/>
    <p:sldId id="297" r:id="rId81"/>
    <p:sldId id="265" r:id="rId82"/>
    <p:sldId id="291" r:id="rId83"/>
    <p:sldId id="300" r:id="rId84"/>
    <p:sldId id="301" r:id="rId85"/>
    <p:sldId id="304" r:id="rId86"/>
    <p:sldId id="329" r:id="rId87"/>
    <p:sldId id="281" r:id="rId88"/>
    <p:sldId id="282" r:id="rId89"/>
    <p:sldId id="339" r:id="rId90"/>
    <p:sldId id="341" r:id="rId91"/>
    <p:sldId id="340" r:id="rId92"/>
    <p:sldId id="338" r:id="rId93"/>
    <p:sldId id="292" r:id="rId94"/>
    <p:sldId id="271" r:id="rId95"/>
    <p:sldId id="273" r:id="rId96"/>
    <p:sldId id="262" r:id="rId9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0127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Кол-во заимствований.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41935483871032"/>
          <c:y val="0.34557252632577729"/>
          <c:w val="0.75829967826602562"/>
          <c:h val="0.6544274736742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4"/>
  <c:chart>
    <c:title>
      <c:tx>
        <c:rich>
          <a:bodyPr/>
          <a:lstStyle/>
          <a:p>
            <a:pPr>
              <a:defRPr/>
            </a:pPr>
            <a:r>
              <a:rPr lang="ru-RU" dirty="0"/>
              <a:t>Кол-во </a:t>
            </a:r>
            <a:r>
              <a:rPr lang="ru-RU" dirty="0" smtClean="0"/>
              <a:t>заимствований в русском языке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67924528301886E-2"/>
          <c:y val="0.20241469816273047"/>
          <c:w val="0.93081761006289365"/>
          <c:h val="0.754850259102227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Кол-во заимствований.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41935483871044"/>
          <c:y val="0.34557252632577656"/>
          <c:w val="0.75829967826602585"/>
          <c:h val="0.65442747367422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solidFill>
          <a:srgbClr val="FFFF00">
            <a:alpha val="58000"/>
          </a:srgbClr>
        </a:solidFill>
      </c:spPr>
    </c:sideWall>
    <c:backWall>
      <c:thickness val="0"/>
      <c:spPr>
        <a:solidFill>
          <a:srgbClr val="FFFF00">
            <a:alpha val="58000"/>
          </a:srgbClr>
        </a:solidFill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происхождение слова</c:v>
                </c:pt>
                <c:pt idx="1">
                  <c:v>русский синоним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</c:v>
                </c:pt>
              </c:strCache>
            </c:strRef>
          </c:tx>
          <c:invertIfNegative val="1"/>
          <c:cat>
            <c:strRef>
              <c:f>Лист1!$A$2:$A$3</c:f>
              <c:strCache>
                <c:ptCount val="2"/>
                <c:pt idx="0">
                  <c:v>происхождение слова</c:v>
                </c:pt>
                <c:pt idx="1">
                  <c:v>русский синоним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знают неверный</c:v>
                </c:pt>
              </c:strCache>
            </c:strRef>
          </c:tx>
          <c:invertIfNegative val="1"/>
          <c:dLbls>
            <c:numFmt formatCode="General" sourceLinked="0"/>
            <c:spPr>
              <a:noFill/>
              <a:ln>
                <a:noFill/>
              </a:ln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Лист1!$A$2:$A$3</c:f>
              <c:strCache>
                <c:ptCount val="2"/>
                <c:pt idx="0">
                  <c:v>происхождение слова</c:v>
                </c:pt>
                <c:pt idx="1">
                  <c:v>русский синоним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15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75"/>
        <c:shape val="cylinder"/>
        <c:axId val="129701376"/>
        <c:axId val="129342208"/>
        <c:axId val="0"/>
      </c:bar3DChart>
      <c:catAx>
        <c:axId val="129701376"/>
        <c:scaling>
          <c:orientation val="minMax"/>
        </c:scaling>
        <c:delete val="1"/>
        <c:axPos val="b"/>
        <c:majorTickMark val="none"/>
        <c:minorTickMark val="cross"/>
        <c:tickLblPos val="nextTo"/>
        <c:crossAx val="129342208"/>
        <c:crosses val="autoZero"/>
        <c:auto val="1"/>
        <c:lblAlgn val="ctr"/>
        <c:lblOffset val="100"/>
        <c:noMultiLvlLbl val="1"/>
      </c:catAx>
      <c:valAx>
        <c:axId val="129342208"/>
        <c:scaling>
          <c:orientation val="minMax"/>
        </c:scaling>
        <c:delete val="1"/>
        <c:axPos val="l"/>
        <c:numFmt formatCode="General" sourceLinked="1"/>
        <c:majorTickMark val="none"/>
        <c:minorTickMark val="cross"/>
        <c:tickLblPos val="nextTo"/>
        <c:crossAx val="1297013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</c:f>
              <c:strCache>
                <c:ptCount val="1"/>
                <c:pt idx="0">
                  <c:v>используют слово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</c:f>
              <c:strCache>
                <c:ptCount val="1"/>
                <c:pt idx="0">
                  <c:v>используют слово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никогда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</c:f>
              <c:strCache>
                <c:ptCount val="1"/>
                <c:pt idx="0">
                  <c:v>используют слово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230336"/>
        <c:axId val="199821568"/>
        <c:axId val="0"/>
      </c:bar3DChart>
      <c:catAx>
        <c:axId val="12923033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99821568"/>
        <c:crosses val="autoZero"/>
        <c:auto val="1"/>
        <c:lblAlgn val="ctr"/>
        <c:lblOffset val="100"/>
        <c:noMultiLvlLbl val="1"/>
      </c:catAx>
      <c:valAx>
        <c:axId val="1998215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2923033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4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модно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</c:f>
              <c:strCache>
                <c:ptCount val="1"/>
                <c:pt idx="0">
                  <c:v>используют слово потому что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удобно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</c:f>
              <c:strCache>
                <c:ptCount val="1"/>
                <c:pt idx="0">
                  <c:v>используют слово потому что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затрудняются ответить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</c:f>
              <c:strCache>
                <c:ptCount val="1"/>
                <c:pt idx="0">
                  <c:v>используют слово потому что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127616"/>
        <c:axId val="199823296"/>
        <c:axId val="0"/>
      </c:bar3DChart>
      <c:catAx>
        <c:axId val="14212761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99823296"/>
        <c:crosses val="autoZero"/>
        <c:auto val="1"/>
        <c:lblAlgn val="ctr"/>
        <c:lblOffset val="100"/>
        <c:noMultiLvlLbl val="1"/>
      </c:catAx>
      <c:valAx>
        <c:axId val="19982329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4212761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1BBFC-E3FA-4B6A-AFF5-899D1306731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D6742-CE77-49D5-BF3D-4FB29E33F2C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ЗАДАЧИ</a:t>
          </a:r>
          <a:endParaRPr lang="ru-RU" sz="2400" b="1" dirty="0">
            <a:solidFill>
              <a:srgbClr val="002060"/>
            </a:solidFill>
          </a:endParaRPr>
        </a:p>
      </dgm:t>
    </dgm:pt>
    <dgm:pt modelId="{E8EDDE55-3A2D-453C-9880-7FD679B9DDA4}" type="parTrans" cxnId="{171743AB-89E3-4B76-8C9F-2209A7895B68}">
      <dgm:prSet/>
      <dgm:spPr/>
      <dgm:t>
        <a:bodyPr/>
        <a:lstStyle/>
        <a:p>
          <a:endParaRPr lang="ru-RU"/>
        </a:p>
      </dgm:t>
    </dgm:pt>
    <dgm:pt modelId="{B87FA8D3-0142-4CE7-929E-F2B26AE4FCEF}" type="sibTrans" cxnId="{171743AB-89E3-4B76-8C9F-2209A7895B68}">
      <dgm:prSet/>
      <dgm:spPr/>
      <dgm:t>
        <a:bodyPr/>
        <a:lstStyle/>
        <a:p>
          <a:endParaRPr lang="ru-RU"/>
        </a:p>
      </dgm:t>
    </dgm:pt>
    <dgm:pt modelId="{365DAA28-8F12-4316-92E4-8CAD78A6EEE3}">
      <dgm:prSet phldrT="[Текст]" custT="1"/>
      <dgm:spPr/>
      <dgm:t>
        <a:bodyPr/>
        <a:lstStyle/>
        <a:p>
          <a:r>
            <a:rPr lang="ru-RU" sz="1800" b="1" dirty="0" smtClean="0"/>
            <a:t>ВЫЯВИТЬ НАЛИЧИЕ АНГЛИЦИЗМОВ В РУССКОМ ЯЗЫКЕ</a:t>
          </a:r>
          <a:endParaRPr lang="ru-RU" sz="1800" dirty="0"/>
        </a:p>
      </dgm:t>
    </dgm:pt>
    <dgm:pt modelId="{505B58AF-B4D3-4E5A-9077-6829F9A2F845}" type="parTrans" cxnId="{33A6BBE8-F67E-4C8B-87EB-E99A3ED829CF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4D784CCD-6BA9-4062-9BD9-F757F1045013}" type="sibTrans" cxnId="{33A6BBE8-F67E-4C8B-87EB-E99A3ED829CF}">
      <dgm:prSet/>
      <dgm:spPr/>
      <dgm:t>
        <a:bodyPr/>
        <a:lstStyle/>
        <a:p>
          <a:endParaRPr lang="ru-RU"/>
        </a:p>
      </dgm:t>
    </dgm:pt>
    <dgm:pt modelId="{CDC291C6-E7E9-4450-A326-8E288FBFF3D0}">
      <dgm:prSet phldrT="[Текст]" custT="1"/>
      <dgm:spPr/>
      <dgm:t>
        <a:bodyPr/>
        <a:lstStyle/>
        <a:p>
          <a:r>
            <a:rPr lang="ru-RU" sz="1800" b="1" dirty="0" smtClean="0"/>
            <a:t>РАЗОБРАТЬСЯ В  ЭТИМОЛОГИИ (ПРОИСХОЖДЕНИИ)  </a:t>
          </a:r>
          <a:r>
            <a:rPr lang="ru-RU" sz="1800" dirty="0" smtClean="0"/>
            <a:t>НА ПРИМЕРЕ НАИБОЛЕЕ ЧАСТО ИСПОЛЬЗУЕМЫХ АНГЛИЦИЗМОВ</a:t>
          </a:r>
          <a:endParaRPr lang="ru-RU" sz="1800" dirty="0"/>
        </a:p>
      </dgm:t>
    </dgm:pt>
    <dgm:pt modelId="{8DDBCBAD-4E69-4FDD-B62A-BB46B5A63114}" type="parTrans" cxnId="{2DDD61B2-D1B2-418F-89E8-A2365CF6CED2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8A671D74-2075-4252-883E-93A4B07EB688}" type="sibTrans" cxnId="{2DDD61B2-D1B2-418F-89E8-A2365CF6CED2}">
      <dgm:prSet/>
      <dgm:spPr/>
      <dgm:t>
        <a:bodyPr/>
        <a:lstStyle/>
        <a:p>
          <a:endParaRPr lang="ru-RU"/>
        </a:p>
      </dgm:t>
    </dgm:pt>
    <dgm:pt modelId="{0450E292-A678-42E9-9E70-85B7144F619B}">
      <dgm:prSet phldrT="[Текст]" custT="1"/>
      <dgm:spPr/>
      <dgm:t>
        <a:bodyPr/>
        <a:lstStyle/>
        <a:p>
          <a:r>
            <a:rPr lang="ru-RU" sz="1800" b="1" dirty="0" smtClean="0"/>
            <a:t>ПРОАНАЛИЗИРОВАТЬ УМЕСТНОСТЬ ИСПОЛЬЗОВАНИЯ АНГЛИЦИЗМОВ</a:t>
          </a:r>
          <a:endParaRPr lang="ru-RU" sz="1800" dirty="0"/>
        </a:p>
      </dgm:t>
    </dgm:pt>
    <dgm:pt modelId="{56226D72-B36F-408E-982E-EC8377D33D21}" type="parTrans" cxnId="{2937659D-D674-426B-B448-21359E71BC20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F20D32C2-0DD6-41B6-A828-47F38F3A5C80}" type="sibTrans" cxnId="{2937659D-D674-426B-B448-21359E71BC20}">
      <dgm:prSet/>
      <dgm:spPr/>
      <dgm:t>
        <a:bodyPr/>
        <a:lstStyle/>
        <a:p>
          <a:endParaRPr lang="ru-RU"/>
        </a:p>
      </dgm:t>
    </dgm:pt>
    <dgm:pt modelId="{497BBB77-D9AB-4386-8B41-B3DCA203F92D}">
      <dgm:prSet phldrT="[Текст]" custT="1"/>
      <dgm:spPr/>
      <dgm:t>
        <a:bodyPr/>
        <a:lstStyle/>
        <a:p>
          <a:r>
            <a:rPr lang="ru-RU" sz="1800" b="1" dirty="0" smtClean="0"/>
            <a:t>ПОДТВЕРДИТЬ ИЛИ ОПРОВЕРГНУТЬ ГИПОТЕЗУ О ТОМ ЧТО МОЖНО ОБОЙТИСЬ БЕЗ ЗАИМСТОВАНИЙ</a:t>
          </a:r>
          <a:endParaRPr lang="ru-RU" sz="1800" dirty="0"/>
        </a:p>
      </dgm:t>
    </dgm:pt>
    <dgm:pt modelId="{B605ECEC-0135-4ADC-9BD2-345A2F074679}" type="parTrans" cxnId="{4270FD3E-115A-4681-841F-9416B2102D62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CADA4C70-3CE9-4A1F-8F78-F6C811F40034}" type="sibTrans" cxnId="{4270FD3E-115A-4681-841F-9416B2102D62}">
      <dgm:prSet/>
      <dgm:spPr/>
      <dgm:t>
        <a:bodyPr/>
        <a:lstStyle/>
        <a:p>
          <a:endParaRPr lang="ru-RU"/>
        </a:p>
      </dgm:t>
    </dgm:pt>
    <dgm:pt modelId="{E9B8DE33-86B2-4969-A5DD-F019FC0D8B9B}" type="pres">
      <dgm:prSet presAssocID="{D8D1BBFC-E3FA-4B6A-AFF5-899D130673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56E73-88D5-4EDD-BF6E-AEC0FC035E9F}" type="pres">
      <dgm:prSet presAssocID="{0E0D6742-CE77-49D5-BF3D-4FB29E33F2C2}" presName="centerShape" presStyleLbl="node0" presStyleIdx="0" presStyleCnt="1" custScaleX="121769" custLinFactNeighborX="-413" custLinFactNeighborY="12143"/>
      <dgm:spPr/>
      <dgm:t>
        <a:bodyPr/>
        <a:lstStyle/>
        <a:p>
          <a:endParaRPr lang="ru-RU"/>
        </a:p>
      </dgm:t>
    </dgm:pt>
    <dgm:pt modelId="{0876158B-D2AB-456F-A865-F963B3004167}" type="pres">
      <dgm:prSet presAssocID="{505B58AF-B4D3-4E5A-9077-6829F9A2F845}" presName="parTrans" presStyleLbl="sibTrans2D1" presStyleIdx="0" presStyleCnt="4" custScaleX="185302" custLinFactNeighborX="5784" custLinFactNeighborY="1411"/>
      <dgm:spPr/>
      <dgm:t>
        <a:bodyPr/>
        <a:lstStyle/>
        <a:p>
          <a:endParaRPr lang="ru-RU"/>
        </a:p>
      </dgm:t>
    </dgm:pt>
    <dgm:pt modelId="{FF51C1E4-DE69-40D4-B89A-0801F275FC50}" type="pres">
      <dgm:prSet presAssocID="{505B58AF-B4D3-4E5A-9077-6829F9A2F84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A4152E9-7237-4351-989A-36983C776479}" type="pres">
      <dgm:prSet presAssocID="{365DAA28-8F12-4316-92E4-8CAD78A6EEE3}" presName="node" presStyleLbl="node1" presStyleIdx="0" presStyleCnt="4" custScaleX="184495" custScaleY="83607" custRadScaleRad="111377" custRadScaleInc="395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54BB8-2FDD-41F0-A463-955BDF03579A}" type="pres">
      <dgm:prSet presAssocID="{8DDBCBAD-4E69-4FDD-B62A-BB46B5A63114}" presName="parTrans" presStyleLbl="sibTrans2D1" presStyleIdx="1" presStyleCnt="4" custScaleX="182708" custScaleY="99275"/>
      <dgm:spPr/>
      <dgm:t>
        <a:bodyPr/>
        <a:lstStyle/>
        <a:p>
          <a:endParaRPr lang="ru-RU"/>
        </a:p>
      </dgm:t>
    </dgm:pt>
    <dgm:pt modelId="{884A08F4-023F-423D-B3D8-ADCBD62F1FF4}" type="pres">
      <dgm:prSet presAssocID="{8DDBCBAD-4E69-4FDD-B62A-BB46B5A6311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6710851-DC99-4480-8C70-9B0A9A34A466}" type="pres">
      <dgm:prSet presAssocID="{CDC291C6-E7E9-4450-A326-8E288FBFF3D0}" presName="node" presStyleLbl="node1" presStyleIdx="1" presStyleCnt="4" custScaleX="203772" custScaleY="139803" custRadScaleRad="137580" custRadScaleInc="-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6ED9-0D3D-4D04-8B54-26FAB529DAFC}" type="pres">
      <dgm:prSet presAssocID="{56226D72-B36F-408E-982E-EC8377D33D21}" presName="parTrans" presStyleLbl="sibTrans2D1" presStyleIdx="2" presStyleCnt="4" custScaleX="184894"/>
      <dgm:spPr/>
      <dgm:t>
        <a:bodyPr/>
        <a:lstStyle/>
        <a:p>
          <a:endParaRPr lang="ru-RU"/>
        </a:p>
      </dgm:t>
    </dgm:pt>
    <dgm:pt modelId="{09FD8F48-D398-4BF3-801C-CA7ECA99BDC9}" type="pres">
      <dgm:prSet presAssocID="{56226D72-B36F-408E-982E-EC8377D33D2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CE103B-EDB7-4BF0-9D91-896615486252}" type="pres">
      <dgm:prSet presAssocID="{0450E292-A678-42E9-9E70-85B7144F619B}" presName="node" presStyleLbl="node1" presStyleIdx="2" presStyleCnt="4" custScaleX="202066" custScaleY="125856" custRadScaleRad="93966" custRadScaleInc="39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2AC36-A89F-4037-8601-07205286713C}" type="pres">
      <dgm:prSet presAssocID="{B605ECEC-0135-4ADC-9BD2-345A2F074679}" presName="parTrans" presStyleLbl="sibTrans2D1" presStyleIdx="3" presStyleCnt="4" custScaleX="178380" custScaleY="86834"/>
      <dgm:spPr/>
      <dgm:t>
        <a:bodyPr/>
        <a:lstStyle/>
        <a:p>
          <a:endParaRPr lang="ru-RU"/>
        </a:p>
      </dgm:t>
    </dgm:pt>
    <dgm:pt modelId="{4A4E4F2F-E86A-4B7F-8B69-5F7B2DFAFBDA}" type="pres">
      <dgm:prSet presAssocID="{B605ECEC-0135-4ADC-9BD2-345A2F07467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6EB8330-2FF9-4683-A4E9-6D5923DA3286}" type="pres">
      <dgm:prSet presAssocID="{497BBB77-D9AB-4386-8B41-B3DCA203F92D}" presName="node" presStyleLbl="node1" presStyleIdx="3" presStyleCnt="4" custScaleX="181962" custScaleY="134730" custRadScaleRad="135453" custRadScaleInc="-1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4966A-6354-4C5F-BACE-0D15449271B0}" type="presOf" srcId="{8DDBCBAD-4E69-4FDD-B62A-BB46B5A63114}" destId="{A9F54BB8-2FDD-41F0-A463-955BDF03579A}" srcOrd="0" destOrd="0" presId="urn:microsoft.com/office/officeart/2005/8/layout/radial5"/>
    <dgm:cxn modelId="{8C4E890B-83C8-49BD-97F0-4D22B46EB6A9}" type="presOf" srcId="{56226D72-B36F-408E-982E-EC8377D33D21}" destId="{09FD8F48-D398-4BF3-801C-CA7ECA99BDC9}" srcOrd="1" destOrd="0" presId="urn:microsoft.com/office/officeart/2005/8/layout/radial5"/>
    <dgm:cxn modelId="{99F1E935-00F4-48B7-B8AC-2F0907D76040}" type="presOf" srcId="{8DDBCBAD-4E69-4FDD-B62A-BB46B5A63114}" destId="{884A08F4-023F-423D-B3D8-ADCBD62F1FF4}" srcOrd="1" destOrd="0" presId="urn:microsoft.com/office/officeart/2005/8/layout/radial5"/>
    <dgm:cxn modelId="{2937659D-D674-426B-B448-21359E71BC20}" srcId="{0E0D6742-CE77-49D5-BF3D-4FB29E33F2C2}" destId="{0450E292-A678-42E9-9E70-85B7144F619B}" srcOrd="2" destOrd="0" parTransId="{56226D72-B36F-408E-982E-EC8377D33D21}" sibTransId="{F20D32C2-0DD6-41B6-A828-47F38F3A5C80}"/>
    <dgm:cxn modelId="{0682F802-0E73-4442-ACC9-81FC06D5EDF0}" type="presOf" srcId="{505B58AF-B4D3-4E5A-9077-6829F9A2F845}" destId="{FF51C1E4-DE69-40D4-B89A-0801F275FC50}" srcOrd="1" destOrd="0" presId="urn:microsoft.com/office/officeart/2005/8/layout/radial5"/>
    <dgm:cxn modelId="{1F30F432-D123-4289-B4CF-36D8A1B0F174}" type="presOf" srcId="{D8D1BBFC-E3FA-4B6A-AFF5-899D1306731B}" destId="{E9B8DE33-86B2-4969-A5DD-F019FC0D8B9B}" srcOrd="0" destOrd="0" presId="urn:microsoft.com/office/officeart/2005/8/layout/radial5"/>
    <dgm:cxn modelId="{7D9CBA52-D8E6-484A-A6A1-CBEC415C1A71}" type="presOf" srcId="{497BBB77-D9AB-4386-8B41-B3DCA203F92D}" destId="{76EB8330-2FF9-4683-A4E9-6D5923DA3286}" srcOrd="0" destOrd="0" presId="urn:microsoft.com/office/officeart/2005/8/layout/radial5"/>
    <dgm:cxn modelId="{8E00239A-9F92-4E9F-BA69-F92089DC96D5}" type="presOf" srcId="{CDC291C6-E7E9-4450-A326-8E288FBFF3D0}" destId="{86710851-DC99-4480-8C70-9B0A9A34A466}" srcOrd="0" destOrd="0" presId="urn:microsoft.com/office/officeart/2005/8/layout/radial5"/>
    <dgm:cxn modelId="{882F2992-C3E8-48DD-A85B-3730E35AB0AD}" type="presOf" srcId="{B605ECEC-0135-4ADC-9BD2-345A2F074679}" destId="{5BA2AC36-A89F-4037-8601-07205286713C}" srcOrd="0" destOrd="0" presId="urn:microsoft.com/office/officeart/2005/8/layout/radial5"/>
    <dgm:cxn modelId="{1C4AC150-D85A-4CDA-AC95-DC5F8A45EF50}" type="presOf" srcId="{0E0D6742-CE77-49D5-BF3D-4FB29E33F2C2}" destId="{13B56E73-88D5-4EDD-BF6E-AEC0FC035E9F}" srcOrd="0" destOrd="0" presId="urn:microsoft.com/office/officeart/2005/8/layout/radial5"/>
    <dgm:cxn modelId="{33A6BBE8-F67E-4C8B-87EB-E99A3ED829CF}" srcId="{0E0D6742-CE77-49D5-BF3D-4FB29E33F2C2}" destId="{365DAA28-8F12-4316-92E4-8CAD78A6EEE3}" srcOrd="0" destOrd="0" parTransId="{505B58AF-B4D3-4E5A-9077-6829F9A2F845}" sibTransId="{4D784CCD-6BA9-4062-9BD9-F757F1045013}"/>
    <dgm:cxn modelId="{788D03AE-9FB5-4078-A5B4-90A1C5F64804}" type="presOf" srcId="{0450E292-A678-42E9-9E70-85B7144F619B}" destId="{7BCE103B-EDB7-4BF0-9D91-896615486252}" srcOrd="0" destOrd="0" presId="urn:microsoft.com/office/officeart/2005/8/layout/radial5"/>
    <dgm:cxn modelId="{171743AB-89E3-4B76-8C9F-2209A7895B68}" srcId="{D8D1BBFC-E3FA-4B6A-AFF5-899D1306731B}" destId="{0E0D6742-CE77-49D5-BF3D-4FB29E33F2C2}" srcOrd="0" destOrd="0" parTransId="{E8EDDE55-3A2D-453C-9880-7FD679B9DDA4}" sibTransId="{B87FA8D3-0142-4CE7-929E-F2B26AE4FCEF}"/>
    <dgm:cxn modelId="{7CA89282-8CA7-4A47-8044-9470F048AE1F}" type="presOf" srcId="{B605ECEC-0135-4ADC-9BD2-345A2F074679}" destId="{4A4E4F2F-E86A-4B7F-8B69-5F7B2DFAFBDA}" srcOrd="1" destOrd="0" presId="urn:microsoft.com/office/officeart/2005/8/layout/radial5"/>
    <dgm:cxn modelId="{DA0ED4D4-837D-49F9-A4BD-D09A1BB382B1}" type="presOf" srcId="{505B58AF-B4D3-4E5A-9077-6829F9A2F845}" destId="{0876158B-D2AB-456F-A865-F963B3004167}" srcOrd="0" destOrd="0" presId="urn:microsoft.com/office/officeart/2005/8/layout/radial5"/>
    <dgm:cxn modelId="{2DDD61B2-D1B2-418F-89E8-A2365CF6CED2}" srcId="{0E0D6742-CE77-49D5-BF3D-4FB29E33F2C2}" destId="{CDC291C6-E7E9-4450-A326-8E288FBFF3D0}" srcOrd="1" destOrd="0" parTransId="{8DDBCBAD-4E69-4FDD-B62A-BB46B5A63114}" sibTransId="{8A671D74-2075-4252-883E-93A4B07EB688}"/>
    <dgm:cxn modelId="{4270FD3E-115A-4681-841F-9416B2102D62}" srcId="{0E0D6742-CE77-49D5-BF3D-4FB29E33F2C2}" destId="{497BBB77-D9AB-4386-8B41-B3DCA203F92D}" srcOrd="3" destOrd="0" parTransId="{B605ECEC-0135-4ADC-9BD2-345A2F074679}" sibTransId="{CADA4C70-3CE9-4A1F-8F78-F6C811F40034}"/>
    <dgm:cxn modelId="{8A092DF9-3375-4DFF-8DBF-37AFD165F6B0}" type="presOf" srcId="{56226D72-B36F-408E-982E-EC8377D33D21}" destId="{63D86ED9-0D3D-4D04-8B54-26FAB529DAFC}" srcOrd="0" destOrd="0" presId="urn:microsoft.com/office/officeart/2005/8/layout/radial5"/>
    <dgm:cxn modelId="{FC2A27F8-581B-4872-B6C5-7234CBFD4101}" type="presOf" srcId="{365DAA28-8F12-4316-92E4-8CAD78A6EEE3}" destId="{BA4152E9-7237-4351-989A-36983C776479}" srcOrd="0" destOrd="0" presId="urn:microsoft.com/office/officeart/2005/8/layout/radial5"/>
    <dgm:cxn modelId="{0A3F009E-5FBB-495C-A07C-926F97B6FAA6}" type="presParOf" srcId="{E9B8DE33-86B2-4969-A5DD-F019FC0D8B9B}" destId="{13B56E73-88D5-4EDD-BF6E-AEC0FC035E9F}" srcOrd="0" destOrd="0" presId="urn:microsoft.com/office/officeart/2005/8/layout/radial5"/>
    <dgm:cxn modelId="{325C1399-4073-4A3B-9E4E-9859489288B3}" type="presParOf" srcId="{E9B8DE33-86B2-4969-A5DD-F019FC0D8B9B}" destId="{0876158B-D2AB-456F-A865-F963B3004167}" srcOrd="1" destOrd="0" presId="urn:microsoft.com/office/officeart/2005/8/layout/radial5"/>
    <dgm:cxn modelId="{27EDC867-2012-4FD5-B68D-9F2D49624664}" type="presParOf" srcId="{0876158B-D2AB-456F-A865-F963B3004167}" destId="{FF51C1E4-DE69-40D4-B89A-0801F275FC50}" srcOrd="0" destOrd="0" presId="urn:microsoft.com/office/officeart/2005/8/layout/radial5"/>
    <dgm:cxn modelId="{7D77DF41-8969-4DB1-9BD5-53A21A78EBAE}" type="presParOf" srcId="{E9B8DE33-86B2-4969-A5DD-F019FC0D8B9B}" destId="{BA4152E9-7237-4351-989A-36983C776479}" srcOrd="2" destOrd="0" presId="urn:microsoft.com/office/officeart/2005/8/layout/radial5"/>
    <dgm:cxn modelId="{C5F2D091-53E3-4EDF-AF86-1B2E236B0549}" type="presParOf" srcId="{E9B8DE33-86B2-4969-A5DD-F019FC0D8B9B}" destId="{A9F54BB8-2FDD-41F0-A463-955BDF03579A}" srcOrd="3" destOrd="0" presId="urn:microsoft.com/office/officeart/2005/8/layout/radial5"/>
    <dgm:cxn modelId="{E4CC0F01-CD68-4F56-BAD0-C1302CFA8E24}" type="presParOf" srcId="{A9F54BB8-2FDD-41F0-A463-955BDF03579A}" destId="{884A08F4-023F-423D-B3D8-ADCBD62F1FF4}" srcOrd="0" destOrd="0" presId="urn:microsoft.com/office/officeart/2005/8/layout/radial5"/>
    <dgm:cxn modelId="{9C288DFE-8D39-4F9D-9E73-0FD7020B97FC}" type="presParOf" srcId="{E9B8DE33-86B2-4969-A5DD-F019FC0D8B9B}" destId="{86710851-DC99-4480-8C70-9B0A9A34A466}" srcOrd="4" destOrd="0" presId="urn:microsoft.com/office/officeart/2005/8/layout/radial5"/>
    <dgm:cxn modelId="{F093E59F-1529-49E8-A212-C27D128FA606}" type="presParOf" srcId="{E9B8DE33-86B2-4969-A5DD-F019FC0D8B9B}" destId="{63D86ED9-0D3D-4D04-8B54-26FAB529DAFC}" srcOrd="5" destOrd="0" presId="urn:microsoft.com/office/officeart/2005/8/layout/radial5"/>
    <dgm:cxn modelId="{9EB69A4F-0BE0-4E42-8DDA-5FBF2C6BD854}" type="presParOf" srcId="{63D86ED9-0D3D-4D04-8B54-26FAB529DAFC}" destId="{09FD8F48-D398-4BF3-801C-CA7ECA99BDC9}" srcOrd="0" destOrd="0" presId="urn:microsoft.com/office/officeart/2005/8/layout/radial5"/>
    <dgm:cxn modelId="{30B4FA5E-214D-4D54-9597-B77220EC8643}" type="presParOf" srcId="{E9B8DE33-86B2-4969-A5DD-F019FC0D8B9B}" destId="{7BCE103B-EDB7-4BF0-9D91-896615486252}" srcOrd="6" destOrd="0" presId="urn:microsoft.com/office/officeart/2005/8/layout/radial5"/>
    <dgm:cxn modelId="{709A097A-8918-4488-BC6C-F0C611C1CBC0}" type="presParOf" srcId="{E9B8DE33-86B2-4969-A5DD-F019FC0D8B9B}" destId="{5BA2AC36-A89F-4037-8601-07205286713C}" srcOrd="7" destOrd="0" presId="urn:microsoft.com/office/officeart/2005/8/layout/radial5"/>
    <dgm:cxn modelId="{FD79948A-39EF-4ECE-83E5-84D51D27663F}" type="presParOf" srcId="{5BA2AC36-A89F-4037-8601-07205286713C}" destId="{4A4E4F2F-E86A-4B7F-8B69-5F7B2DFAFBDA}" srcOrd="0" destOrd="0" presId="urn:microsoft.com/office/officeart/2005/8/layout/radial5"/>
    <dgm:cxn modelId="{EBB113A6-3D89-472C-AE9E-85332D268004}" type="presParOf" srcId="{E9B8DE33-86B2-4969-A5DD-F019FC0D8B9B}" destId="{76EB8330-2FF9-4683-A4E9-6D5923DA32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1BBFC-E3FA-4B6A-AFF5-899D1306731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D6742-CE77-49D5-BF3D-4FB29E33F2C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ЗАДАЧИ</a:t>
          </a:r>
          <a:endParaRPr lang="ru-RU" sz="2400" b="1" dirty="0">
            <a:solidFill>
              <a:srgbClr val="002060"/>
            </a:solidFill>
          </a:endParaRPr>
        </a:p>
      </dgm:t>
    </dgm:pt>
    <dgm:pt modelId="{E8EDDE55-3A2D-453C-9880-7FD679B9DDA4}" type="parTrans" cxnId="{171743AB-89E3-4B76-8C9F-2209A7895B68}">
      <dgm:prSet/>
      <dgm:spPr/>
      <dgm:t>
        <a:bodyPr/>
        <a:lstStyle/>
        <a:p>
          <a:endParaRPr lang="ru-RU"/>
        </a:p>
      </dgm:t>
    </dgm:pt>
    <dgm:pt modelId="{B87FA8D3-0142-4CE7-929E-F2B26AE4FCEF}" type="sibTrans" cxnId="{171743AB-89E3-4B76-8C9F-2209A7895B68}">
      <dgm:prSet/>
      <dgm:spPr/>
      <dgm:t>
        <a:bodyPr/>
        <a:lstStyle/>
        <a:p>
          <a:endParaRPr lang="ru-RU"/>
        </a:p>
      </dgm:t>
    </dgm:pt>
    <dgm:pt modelId="{365DAA28-8F12-4316-92E4-8CAD78A6EEE3}">
      <dgm:prSet phldrT="[Текст]" custT="1"/>
      <dgm:spPr/>
      <dgm:t>
        <a:bodyPr/>
        <a:lstStyle/>
        <a:p>
          <a:r>
            <a:rPr lang="ru-RU" sz="1800" b="1" dirty="0" smtClean="0"/>
            <a:t>ВЫЯВИТЬ НАЛИЧИЕ АНГЛИЦИЗМОВ В РУССКОМ ЯЗЫКЕ</a:t>
          </a:r>
          <a:endParaRPr lang="ru-RU" sz="1800" dirty="0"/>
        </a:p>
      </dgm:t>
    </dgm:pt>
    <dgm:pt modelId="{505B58AF-B4D3-4E5A-9077-6829F9A2F845}" type="parTrans" cxnId="{33A6BBE8-F67E-4C8B-87EB-E99A3ED829CF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4D784CCD-6BA9-4062-9BD9-F757F1045013}" type="sibTrans" cxnId="{33A6BBE8-F67E-4C8B-87EB-E99A3ED829CF}">
      <dgm:prSet/>
      <dgm:spPr/>
      <dgm:t>
        <a:bodyPr/>
        <a:lstStyle/>
        <a:p>
          <a:endParaRPr lang="ru-RU"/>
        </a:p>
      </dgm:t>
    </dgm:pt>
    <dgm:pt modelId="{CDC291C6-E7E9-4450-A326-8E288FBFF3D0}">
      <dgm:prSet phldrT="[Текст]" custT="1"/>
      <dgm:spPr/>
      <dgm:t>
        <a:bodyPr/>
        <a:lstStyle/>
        <a:p>
          <a:r>
            <a:rPr lang="ru-RU" sz="1800" b="1" dirty="0" smtClean="0"/>
            <a:t>РАЗОБРАТЬСЯ В  ЭТИМОЛОГИИ (ПРОИСХОЖДЕНИИ)  </a:t>
          </a:r>
          <a:r>
            <a:rPr lang="ru-RU" sz="1800" dirty="0" smtClean="0"/>
            <a:t>НА ПРИМЕРЕ НАИБОЛЕЕ ЧАСТО ИСПОЛЬЗУЕМЫХ АНГЛИЦИЗМОВ</a:t>
          </a:r>
          <a:endParaRPr lang="ru-RU" sz="1800" dirty="0"/>
        </a:p>
      </dgm:t>
    </dgm:pt>
    <dgm:pt modelId="{8DDBCBAD-4E69-4FDD-B62A-BB46B5A63114}" type="parTrans" cxnId="{2DDD61B2-D1B2-418F-89E8-A2365CF6CED2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8A671D74-2075-4252-883E-93A4B07EB688}" type="sibTrans" cxnId="{2DDD61B2-D1B2-418F-89E8-A2365CF6CED2}">
      <dgm:prSet/>
      <dgm:spPr/>
      <dgm:t>
        <a:bodyPr/>
        <a:lstStyle/>
        <a:p>
          <a:endParaRPr lang="ru-RU"/>
        </a:p>
      </dgm:t>
    </dgm:pt>
    <dgm:pt modelId="{0450E292-A678-42E9-9E70-85B7144F619B}">
      <dgm:prSet phldrT="[Текст]" custT="1"/>
      <dgm:spPr/>
      <dgm:t>
        <a:bodyPr/>
        <a:lstStyle/>
        <a:p>
          <a:r>
            <a:rPr lang="ru-RU" sz="1800" b="1" dirty="0" smtClean="0"/>
            <a:t>ПРОАНАЛИЗИРОВАТЬ УМЕСТНОСТЬ ИСПОЛЬЗОВАНИЯ АНГЛИЦИЗМОВ</a:t>
          </a:r>
          <a:endParaRPr lang="ru-RU" sz="1800" dirty="0"/>
        </a:p>
      </dgm:t>
    </dgm:pt>
    <dgm:pt modelId="{56226D72-B36F-408E-982E-EC8377D33D21}" type="parTrans" cxnId="{2937659D-D674-426B-B448-21359E71BC20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F20D32C2-0DD6-41B6-A828-47F38F3A5C80}" type="sibTrans" cxnId="{2937659D-D674-426B-B448-21359E71BC20}">
      <dgm:prSet/>
      <dgm:spPr/>
      <dgm:t>
        <a:bodyPr/>
        <a:lstStyle/>
        <a:p>
          <a:endParaRPr lang="ru-RU"/>
        </a:p>
      </dgm:t>
    </dgm:pt>
    <dgm:pt modelId="{497BBB77-D9AB-4386-8B41-B3DCA203F92D}">
      <dgm:prSet phldrT="[Текст]" custT="1"/>
      <dgm:spPr/>
      <dgm:t>
        <a:bodyPr/>
        <a:lstStyle/>
        <a:p>
          <a:r>
            <a:rPr lang="ru-RU" sz="1800" b="1" dirty="0" smtClean="0"/>
            <a:t>ПОДТВЕРДИТЬ ИЛИ ОПРОВЕРГНУТЬ ГИПОТЕЗУ О ТОМ ЧТО МОЖНО ОБОЙТИСЬ БЕЗ ЗАИМСТОВАНИЙ</a:t>
          </a:r>
          <a:endParaRPr lang="ru-RU" sz="1800" dirty="0"/>
        </a:p>
      </dgm:t>
    </dgm:pt>
    <dgm:pt modelId="{B605ECEC-0135-4ADC-9BD2-345A2F074679}" type="parTrans" cxnId="{4270FD3E-115A-4681-841F-9416B2102D62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CADA4C70-3CE9-4A1F-8F78-F6C811F40034}" type="sibTrans" cxnId="{4270FD3E-115A-4681-841F-9416B2102D62}">
      <dgm:prSet/>
      <dgm:spPr/>
      <dgm:t>
        <a:bodyPr/>
        <a:lstStyle/>
        <a:p>
          <a:endParaRPr lang="ru-RU"/>
        </a:p>
      </dgm:t>
    </dgm:pt>
    <dgm:pt modelId="{E9B8DE33-86B2-4969-A5DD-F019FC0D8B9B}" type="pres">
      <dgm:prSet presAssocID="{D8D1BBFC-E3FA-4B6A-AFF5-899D130673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56E73-88D5-4EDD-BF6E-AEC0FC035E9F}" type="pres">
      <dgm:prSet presAssocID="{0E0D6742-CE77-49D5-BF3D-4FB29E33F2C2}" presName="centerShape" presStyleLbl="node0" presStyleIdx="0" presStyleCnt="1" custScaleX="121769" custLinFactNeighborX="-413" custLinFactNeighborY="12143"/>
      <dgm:spPr/>
      <dgm:t>
        <a:bodyPr/>
        <a:lstStyle/>
        <a:p>
          <a:endParaRPr lang="ru-RU"/>
        </a:p>
      </dgm:t>
    </dgm:pt>
    <dgm:pt modelId="{0876158B-D2AB-456F-A865-F963B3004167}" type="pres">
      <dgm:prSet presAssocID="{505B58AF-B4D3-4E5A-9077-6829F9A2F845}" presName="parTrans" presStyleLbl="sibTrans2D1" presStyleIdx="0" presStyleCnt="4" custScaleX="185302" custLinFactNeighborX="5784" custLinFactNeighborY="1411"/>
      <dgm:spPr/>
      <dgm:t>
        <a:bodyPr/>
        <a:lstStyle/>
        <a:p>
          <a:endParaRPr lang="ru-RU"/>
        </a:p>
      </dgm:t>
    </dgm:pt>
    <dgm:pt modelId="{FF51C1E4-DE69-40D4-B89A-0801F275FC50}" type="pres">
      <dgm:prSet presAssocID="{505B58AF-B4D3-4E5A-9077-6829F9A2F84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A4152E9-7237-4351-989A-36983C776479}" type="pres">
      <dgm:prSet presAssocID="{365DAA28-8F12-4316-92E4-8CAD78A6EEE3}" presName="node" presStyleLbl="node1" presStyleIdx="0" presStyleCnt="4" custScaleX="184495" custScaleY="83607" custRadScaleRad="111377" custRadScaleInc="395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54BB8-2FDD-41F0-A463-955BDF03579A}" type="pres">
      <dgm:prSet presAssocID="{8DDBCBAD-4E69-4FDD-B62A-BB46B5A63114}" presName="parTrans" presStyleLbl="sibTrans2D1" presStyleIdx="1" presStyleCnt="4" custScaleX="182708" custScaleY="99275"/>
      <dgm:spPr/>
      <dgm:t>
        <a:bodyPr/>
        <a:lstStyle/>
        <a:p>
          <a:endParaRPr lang="ru-RU"/>
        </a:p>
      </dgm:t>
    </dgm:pt>
    <dgm:pt modelId="{884A08F4-023F-423D-B3D8-ADCBD62F1FF4}" type="pres">
      <dgm:prSet presAssocID="{8DDBCBAD-4E69-4FDD-B62A-BB46B5A6311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6710851-DC99-4480-8C70-9B0A9A34A466}" type="pres">
      <dgm:prSet presAssocID="{CDC291C6-E7E9-4450-A326-8E288FBFF3D0}" presName="node" presStyleLbl="node1" presStyleIdx="1" presStyleCnt="4" custScaleX="203772" custScaleY="139803" custRadScaleRad="137580" custRadScaleInc="-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6ED9-0D3D-4D04-8B54-26FAB529DAFC}" type="pres">
      <dgm:prSet presAssocID="{56226D72-B36F-408E-982E-EC8377D33D21}" presName="parTrans" presStyleLbl="sibTrans2D1" presStyleIdx="2" presStyleCnt="4" custScaleX="184894"/>
      <dgm:spPr/>
      <dgm:t>
        <a:bodyPr/>
        <a:lstStyle/>
        <a:p>
          <a:endParaRPr lang="ru-RU"/>
        </a:p>
      </dgm:t>
    </dgm:pt>
    <dgm:pt modelId="{09FD8F48-D398-4BF3-801C-CA7ECA99BDC9}" type="pres">
      <dgm:prSet presAssocID="{56226D72-B36F-408E-982E-EC8377D33D2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CE103B-EDB7-4BF0-9D91-896615486252}" type="pres">
      <dgm:prSet presAssocID="{0450E292-A678-42E9-9E70-85B7144F619B}" presName="node" presStyleLbl="node1" presStyleIdx="2" presStyleCnt="4" custScaleX="202066" custScaleY="125856" custRadScaleRad="93966" custRadScaleInc="39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2AC36-A89F-4037-8601-07205286713C}" type="pres">
      <dgm:prSet presAssocID="{B605ECEC-0135-4ADC-9BD2-345A2F074679}" presName="parTrans" presStyleLbl="sibTrans2D1" presStyleIdx="3" presStyleCnt="4" custScaleX="178380" custScaleY="86834"/>
      <dgm:spPr/>
      <dgm:t>
        <a:bodyPr/>
        <a:lstStyle/>
        <a:p>
          <a:endParaRPr lang="ru-RU"/>
        </a:p>
      </dgm:t>
    </dgm:pt>
    <dgm:pt modelId="{4A4E4F2F-E86A-4B7F-8B69-5F7B2DFAFBDA}" type="pres">
      <dgm:prSet presAssocID="{B605ECEC-0135-4ADC-9BD2-345A2F07467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6EB8330-2FF9-4683-A4E9-6D5923DA3286}" type="pres">
      <dgm:prSet presAssocID="{497BBB77-D9AB-4386-8B41-B3DCA203F92D}" presName="node" presStyleLbl="node1" presStyleIdx="3" presStyleCnt="4" custScaleX="181962" custScaleY="134730" custRadScaleRad="135453" custRadScaleInc="-1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A2C8A-E977-4BD0-85CF-558BE7AE25C9}" type="presOf" srcId="{505B58AF-B4D3-4E5A-9077-6829F9A2F845}" destId="{0876158B-D2AB-456F-A865-F963B3004167}" srcOrd="0" destOrd="0" presId="urn:microsoft.com/office/officeart/2005/8/layout/radial5"/>
    <dgm:cxn modelId="{EC0FD26C-14A8-406D-BEB8-E5125975C8FA}" type="presOf" srcId="{B605ECEC-0135-4ADC-9BD2-345A2F074679}" destId="{5BA2AC36-A89F-4037-8601-07205286713C}" srcOrd="0" destOrd="0" presId="urn:microsoft.com/office/officeart/2005/8/layout/radial5"/>
    <dgm:cxn modelId="{45434AB8-0485-4801-8CCD-F72B803351D2}" type="presOf" srcId="{CDC291C6-E7E9-4450-A326-8E288FBFF3D0}" destId="{86710851-DC99-4480-8C70-9B0A9A34A466}" srcOrd="0" destOrd="0" presId="urn:microsoft.com/office/officeart/2005/8/layout/radial5"/>
    <dgm:cxn modelId="{97A22F94-A2CA-470D-892D-A97C4152C218}" type="presOf" srcId="{505B58AF-B4D3-4E5A-9077-6829F9A2F845}" destId="{FF51C1E4-DE69-40D4-B89A-0801F275FC50}" srcOrd="1" destOrd="0" presId="urn:microsoft.com/office/officeart/2005/8/layout/radial5"/>
    <dgm:cxn modelId="{6FA5FE0F-1408-4872-8EE7-FDB93DC7A67A}" type="presOf" srcId="{8DDBCBAD-4E69-4FDD-B62A-BB46B5A63114}" destId="{884A08F4-023F-423D-B3D8-ADCBD62F1FF4}" srcOrd="1" destOrd="0" presId="urn:microsoft.com/office/officeart/2005/8/layout/radial5"/>
    <dgm:cxn modelId="{52D1988A-A6EB-40FE-8CCE-60A693841C9A}" type="presOf" srcId="{56226D72-B36F-408E-982E-EC8377D33D21}" destId="{63D86ED9-0D3D-4D04-8B54-26FAB529DAFC}" srcOrd="0" destOrd="0" presId="urn:microsoft.com/office/officeart/2005/8/layout/radial5"/>
    <dgm:cxn modelId="{ADB0BC7F-AA37-4BE1-B492-4FF327DADCD8}" type="presOf" srcId="{365DAA28-8F12-4316-92E4-8CAD78A6EEE3}" destId="{BA4152E9-7237-4351-989A-36983C776479}" srcOrd="0" destOrd="0" presId="urn:microsoft.com/office/officeart/2005/8/layout/radial5"/>
    <dgm:cxn modelId="{22969851-D429-4AE1-BF46-B98C0D67C8F9}" type="presOf" srcId="{B605ECEC-0135-4ADC-9BD2-345A2F074679}" destId="{4A4E4F2F-E86A-4B7F-8B69-5F7B2DFAFBDA}" srcOrd="1" destOrd="0" presId="urn:microsoft.com/office/officeart/2005/8/layout/radial5"/>
    <dgm:cxn modelId="{2937659D-D674-426B-B448-21359E71BC20}" srcId="{0E0D6742-CE77-49D5-BF3D-4FB29E33F2C2}" destId="{0450E292-A678-42E9-9E70-85B7144F619B}" srcOrd="2" destOrd="0" parTransId="{56226D72-B36F-408E-982E-EC8377D33D21}" sibTransId="{F20D32C2-0DD6-41B6-A828-47F38F3A5C80}"/>
    <dgm:cxn modelId="{4167F43C-4F8A-4BEB-A155-713C7475F8B0}" type="presOf" srcId="{0450E292-A678-42E9-9E70-85B7144F619B}" destId="{7BCE103B-EDB7-4BF0-9D91-896615486252}" srcOrd="0" destOrd="0" presId="urn:microsoft.com/office/officeart/2005/8/layout/radial5"/>
    <dgm:cxn modelId="{A1201699-535F-4162-BC9F-18BB757BBA25}" type="presOf" srcId="{497BBB77-D9AB-4386-8B41-B3DCA203F92D}" destId="{76EB8330-2FF9-4683-A4E9-6D5923DA3286}" srcOrd="0" destOrd="0" presId="urn:microsoft.com/office/officeart/2005/8/layout/radial5"/>
    <dgm:cxn modelId="{33A6BBE8-F67E-4C8B-87EB-E99A3ED829CF}" srcId="{0E0D6742-CE77-49D5-BF3D-4FB29E33F2C2}" destId="{365DAA28-8F12-4316-92E4-8CAD78A6EEE3}" srcOrd="0" destOrd="0" parTransId="{505B58AF-B4D3-4E5A-9077-6829F9A2F845}" sibTransId="{4D784CCD-6BA9-4062-9BD9-F757F1045013}"/>
    <dgm:cxn modelId="{171743AB-89E3-4B76-8C9F-2209A7895B68}" srcId="{D8D1BBFC-E3FA-4B6A-AFF5-899D1306731B}" destId="{0E0D6742-CE77-49D5-BF3D-4FB29E33F2C2}" srcOrd="0" destOrd="0" parTransId="{E8EDDE55-3A2D-453C-9880-7FD679B9DDA4}" sibTransId="{B87FA8D3-0142-4CE7-929E-F2B26AE4FCEF}"/>
    <dgm:cxn modelId="{1B3DDAE0-40B5-44E8-B901-AA8F77026661}" type="presOf" srcId="{0E0D6742-CE77-49D5-BF3D-4FB29E33F2C2}" destId="{13B56E73-88D5-4EDD-BF6E-AEC0FC035E9F}" srcOrd="0" destOrd="0" presId="urn:microsoft.com/office/officeart/2005/8/layout/radial5"/>
    <dgm:cxn modelId="{90C5A479-DBA1-4B4E-A184-2DBD15CC65C7}" type="presOf" srcId="{D8D1BBFC-E3FA-4B6A-AFF5-899D1306731B}" destId="{E9B8DE33-86B2-4969-A5DD-F019FC0D8B9B}" srcOrd="0" destOrd="0" presId="urn:microsoft.com/office/officeart/2005/8/layout/radial5"/>
    <dgm:cxn modelId="{4270FD3E-115A-4681-841F-9416B2102D62}" srcId="{0E0D6742-CE77-49D5-BF3D-4FB29E33F2C2}" destId="{497BBB77-D9AB-4386-8B41-B3DCA203F92D}" srcOrd="3" destOrd="0" parTransId="{B605ECEC-0135-4ADC-9BD2-345A2F074679}" sibTransId="{CADA4C70-3CE9-4A1F-8F78-F6C811F40034}"/>
    <dgm:cxn modelId="{2DDD61B2-D1B2-418F-89E8-A2365CF6CED2}" srcId="{0E0D6742-CE77-49D5-BF3D-4FB29E33F2C2}" destId="{CDC291C6-E7E9-4450-A326-8E288FBFF3D0}" srcOrd="1" destOrd="0" parTransId="{8DDBCBAD-4E69-4FDD-B62A-BB46B5A63114}" sibTransId="{8A671D74-2075-4252-883E-93A4B07EB688}"/>
    <dgm:cxn modelId="{DE74FB84-BE61-4A67-85D3-AA1E367D5918}" type="presOf" srcId="{8DDBCBAD-4E69-4FDD-B62A-BB46B5A63114}" destId="{A9F54BB8-2FDD-41F0-A463-955BDF03579A}" srcOrd="0" destOrd="0" presId="urn:microsoft.com/office/officeart/2005/8/layout/radial5"/>
    <dgm:cxn modelId="{130A696A-F6CE-4382-A020-99641DB8EABE}" type="presOf" srcId="{56226D72-B36F-408E-982E-EC8377D33D21}" destId="{09FD8F48-D398-4BF3-801C-CA7ECA99BDC9}" srcOrd="1" destOrd="0" presId="urn:microsoft.com/office/officeart/2005/8/layout/radial5"/>
    <dgm:cxn modelId="{3E11A723-1CA8-4BF4-B584-A85C808BD5C0}" type="presParOf" srcId="{E9B8DE33-86B2-4969-A5DD-F019FC0D8B9B}" destId="{13B56E73-88D5-4EDD-BF6E-AEC0FC035E9F}" srcOrd="0" destOrd="0" presId="urn:microsoft.com/office/officeart/2005/8/layout/radial5"/>
    <dgm:cxn modelId="{CA9FFD6A-EA1B-4374-9EA0-7BC6C6F40602}" type="presParOf" srcId="{E9B8DE33-86B2-4969-A5DD-F019FC0D8B9B}" destId="{0876158B-D2AB-456F-A865-F963B3004167}" srcOrd="1" destOrd="0" presId="urn:microsoft.com/office/officeart/2005/8/layout/radial5"/>
    <dgm:cxn modelId="{38FEC147-9289-42CC-B817-D9B521C2138E}" type="presParOf" srcId="{0876158B-D2AB-456F-A865-F963B3004167}" destId="{FF51C1E4-DE69-40D4-B89A-0801F275FC50}" srcOrd="0" destOrd="0" presId="urn:microsoft.com/office/officeart/2005/8/layout/radial5"/>
    <dgm:cxn modelId="{E1980EC2-9A9B-4925-873C-2163A0340EA3}" type="presParOf" srcId="{E9B8DE33-86B2-4969-A5DD-F019FC0D8B9B}" destId="{BA4152E9-7237-4351-989A-36983C776479}" srcOrd="2" destOrd="0" presId="urn:microsoft.com/office/officeart/2005/8/layout/radial5"/>
    <dgm:cxn modelId="{59C7A970-3065-4283-A9CF-139F962F42A5}" type="presParOf" srcId="{E9B8DE33-86B2-4969-A5DD-F019FC0D8B9B}" destId="{A9F54BB8-2FDD-41F0-A463-955BDF03579A}" srcOrd="3" destOrd="0" presId="urn:microsoft.com/office/officeart/2005/8/layout/radial5"/>
    <dgm:cxn modelId="{3C914084-99BA-44FD-8598-6ED14B91FF1B}" type="presParOf" srcId="{A9F54BB8-2FDD-41F0-A463-955BDF03579A}" destId="{884A08F4-023F-423D-B3D8-ADCBD62F1FF4}" srcOrd="0" destOrd="0" presId="urn:microsoft.com/office/officeart/2005/8/layout/radial5"/>
    <dgm:cxn modelId="{8AAE1EB0-5A28-48FF-B1BF-74958244CB03}" type="presParOf" srcId="{E9B8DE33-86B2-4969-A5DD-F019FC0D8B9B}" destId="{86710851-DC99-4480-8C70-9B0A9A34A466}" srcOrd="4" destOrd="0" presId="urn:microsoft.com/office/officeart/2005/8/layout/radial5"/>
    <dgm:cxn modelId="{1CEE3B90-4478-4303-9E42-7EBF59599313}" type="presParOf" srcId="{E9B8DE33-86B2-4969-A5DD-F019FC0D8B9B}" destId="{63D86ED9-0D3D-4D04-8B54-26FAB529DAFC}" srcOrd="5" destOrd="0" presId="urn:microsoft.com/office/officeart/2005/8/layout/radial5"/>
    <dgm:cxn modelId="{22C99E43-798F-4BB8-A8F3-85434B219EB4}" type="presParOf" srcId="{63D86ED9-0D3D-4D04-8B54-26FAB529DAFC}" destId="{09FD8F48-D398-4BF3-801C-CA7ECA99BDC9}" srcOrd="0" destOrd="0" presId="urn:microsoft.com/office/officeart/2005/8/layout/radial5"/>
    <dgm:cxn modelId="{181C411A-4915-4EAC-944F-2147DAB62D8D}" type="presParOf" srcId="{E9B8DE33-86B2-4969-A5DD-F019FC0D8B9B}" destId="{7BCE103B-EDB7-4BF0-9D91-896615486252}" srcOrd="6" destOrd="0" presId="urn:microsoft.com/office/officeart/2005/8/layout/radial5"/>
    <dgm:cxn modelId="{956FA780-D85B-419C-8943-4CEC4D34E12C}" type="presParOf" srcId="{E9B8DE33-86B2-4969-A5DD-F019FC0D8B9B}" destId="{5BA2AC36-A89F-4037-8601-07205286713C}" srcOrd="7" destOrd="0" presId="urn:microsoft.com/office/officeart/2005/8/layout/radial5"/>
    <dgm:cxn modelId="{918B8CA7-FD23-4D0D-8D60-CAC3CD3C84E6}" type="presParOf" srcId="{5BA2AC36-A89F-4037-8601-07205286713C}" destId="{4A4E4F2F-E86A-4B7F-8B69-5F7B2DFAFBDA}" srcOrd="0" destOrd="0" presId="urn:microsoft.com/office/officeart/2005/8/layout/radial5"/>
    <dgm:cxn modelId="{D78EE9DC-B7AC-445D-BDD6-A31F04DFB97D}" type="presParOf" srcId="{E9B8DE33-86B2-4969-A5DD-F019FC0D8B9B}" destId="{76EB8330-2FF9-4683-A4E9-6D5923DA32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6E73-88D5-4EDD-BF6E-AEC0FC035E9F}">
      <dsp:nvSpPr>
        <dsp:cNvPr id="0" name=""/>
        <dsp:cNvSpPr/>
      </dsp:nvSpPr>
      <dsp:spPr>
        <a:xfrm>
          <a:off x="3505205" y="2590799"/>
          <a:ext cx="1924625" cy="158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ЗАДАЧИ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787060" y="2822266"/>
        <a:ext cx="1360915" cy="1117620"/>
      </dsp:txXfrm>
    </dsp:sp>
    <dsp:sp modelId="{0876158B-D2AB-456F-A865-F963B3004167}">
      <dsp:nvSpPr>
        <dsp:cNvPr id="0" name=""/>
        <dsp:cNvSpPr/>
      </dsp:nvSpPr>
      <dsp:spPr>
        <a:xfrm rot="5195698">
          <a:off x="4307810" y="4141139"/>
          <a:ext cx="470292" cy="53738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4374164" y="4178198"/>
        <a:ext cx="329204" cy="322432"/>
      </dsp:txXfrm>
    </dsp:sp>
    <dsp:sp modelId="{BA4152E9-7237-4351-989A-36983C776479}">
      <dsp:nvSpPr>
        <dsp:cNvPr id="0" name=""/>
        <dsp:cNvSpPr/>
      </dsp:nvSpPr>
      <dsp:spPr>
        <a:xfrm>
          <a:off x="3124200" y="4648190"/>
          <a:ext cx="2916044" cy="13214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ВЫЯВИТЬ НАЛИЧИЕ АНГЛИЦИЗМОВ В РУССКОМ ЯЗЫКЕ</a:t>
          </a:r>
          <a:endParaRPr lang="ru-RU" sz="1800" kern="1200" dirty="0"/>
        </a:p>
      </dsp:txBody>
      <dsp:txXfrm>
        <a:off x="3551245" y="4841712"/>
        <a:ext cx="2061954" cy="934410"/>
      </dsp:txXfrm>
    </dsp:sp>
    <dsp:sp modelId="{A9F54BB8-2FDD-41F0-A463-955BDF03579A}">
      <dsp:nvSpPr>
        <dsp:cNvPr id="0" name=""/>
        <dsp:cNvSpPr/>
      </dsp:nvSpPr>
      <dsp:spPr>
        <a:xfrm rot="20935846">
          <a:off x="5398778" y="2876032"/>
          <a:ext cx="573637" cy="53349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400267" y="2998094"/>
        <a:ext cx="413589" cy="320096"/>
      </dsp:txXfrm>
    </dsp:sp>
    <dsp:sp modelId="{86710851-DC99-4480-8C70-9B0A9A34A466}">
      <dsp:nvSpPr>
        <dsp:cNvPr id="0" name=""/>
        <dsp:cNvSpPr/>
      </dsp:nvSpPr>
      <dsp:spPr>
        <a:xfrm>
          <a:off x="5923269" y="1676407"/>
          <a:ext cx="3220727" cy="2209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РАЗОБРАТЬСЯ В  ЭТИМОЛОГИИ (ПРОИСХОЖДЕНИИ)  </a:t>
          </a:r>
          <a:r>
            <a:rPr lang="ru-RU" sz="1800" kern="1200" dirty="0" smtClean="0"/>
            <a:t>НА ПРИМЕРЕ НАИБОЛЕЕ ЧАСТО ИСПОЛЬЗУЕМЫХ АНГЛИЦИЗМОВ</a:t>
          </a:r>
          <a:endParaRPr lang="ru-RU" sz="1800" kern="1200" dirty="0"/>
        </a:p>
      </dsp:txBody>
      <dsp:txXfrm>
        <a:off x="6394934" y="2000005"/>
        <a:ext cx="2277397" cy="1562466"/>
      </dsp:txXfrm>
    </dsp:sp>
    <dsp:sp modelId="{63D86ED9-0D3D-4D04-8B54-26FAB529DAFC}">
      <dsp:nvSpPr>
        <dsp:cNvPr id="0" name=""/>
        <dsp:cNvSpPr/>
      </dsp:nvSpPr>
      <dsp:spPr>
        <a:xfrm rot="16016591">
          <a:off x="4113925" y="2030464"/>
          <a:ext cx="591631" cy="53738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4198832" y="2218435"/>
        <a:ext cx="430415" cy="322432"/>
      </dsp:txXfrm>
    </dsp:sp>
    <dsp:sp modelId="{7BCE103B-EDB7-4BF0-9D91-896615486252}">
      <dsp:nvSpPr>
        <dsp:cNvPr id="0" name=""/>
        <dsp:cNvSpPr/>
      </dsp:nvSpPr>
      <dsp:spPr>
        <a:xfrm>
          <a:off x="2743193" y="0"/>
          <a:ext cx="3193763" cy="1989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ПРОАНАЛИЗИРОВАТЬ УМЕСТНОСТЬ ИСПОЛЬЗОВАНИЯ АНГЛИЦИЗМОВ</a:t>
          </a:r>
          <a:endParaRPr lang="ru-RU" sz="1800" kern="1200" dirty="0"/>
        </a:p>
      </dsp:txBody>
      <dsp:txXfrm>
        <a:off x="3210909" y="291315"/>
        <a:ext cx="2258331" cy="1406592"/>
      </dsp:txXfrm>
    </dsp:sp>
    <dsp:sp modelId="{5BA2AC36-A89F-4037-8601-07205286713C}">
      <dsp:nvSpPr>
        <dsp:cNvPr id="0" name=""/>
        <dsp:cNvSpPr/>
      </dsp:nvSpPr>
      <dsp:spPr>
        <a:xfrm rot="11365373">
          <a:off x="2910806" y="2940005"/>
          <a:ext cx="609759" cy="46663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3049853" y="3044792"/>
        <a:ext cx="469768" cy="279982"/>
      </dsp:txXfrm>
    </dsp:sp>
    <dsp:sp modelId="{76EB8330-2FF9-4683-A4E9-6D5923DA3286}">
      <dsp:nvSpPr>
        <dsp:cNvPr id="0" name=""/>
        <dsp:cNvSpPr/>
      </dsp:nvSpPr>
      <dsp:spPr>
        <a:xfrm>
          <a:off x="46816" y="1821329"/>
          <a:ext cx="2876008" cy="2129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ПОДТВЕРДИТЬ ИЛИ ОПРОВЕРГНУТЬ ГИПОТЕЗУ О ТОМ ЧТО МОЖНО ОБОЙТИСЬ БЕЗ ЗАИМСТОВАНИЙ</a:t>
          </a:r>
          <a:endParaRPr lang="ru-RU" sz="1800" kern="1200" dirty="0"/>
        </a:p>
      </dsp:txBody>
      <dsp:txXfrm>
        <a:off x="467998" y="2133184"/>
        <a:ext cx="2033644" cy="1505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6E73-88D5-4EDD-BF6E-AEC0FC035E9F}">
      <dsp:nvSpPr>
        <dsp:cNvPr id="0" name=""/>
        <dsp:cNvSpPr/>
      </dsp:nvSpPr>
      <dsp:spPr>
        <a:xfrm>
          <a:off x="3505205" y="2590799"/>
          <a:ext cx="1924625" cy="158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ЗАДАЧИ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787060" y="2822266"/>
        <a:ext cx="1360915" cy="1117620"/>
      </dsp:txXfrm>
    </dsp:sp>
    <dsp:sp modelId="{0876158B-D2AB-456F-A865-F963B3004167}">
      <dsp:nvSpPr>
        <dsp:cNvPr id="0" name=""/>
        <dsp:cNvSpPr/>
      </dsp:nvSpPr>
      <dsp:spPr>
        <a:xfrm rot="5195698">
          <a:off x="4307810" y="4141139"/>
          <a:ext cx="470292" cy="53738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4374164" y="4178198"/>
        <a:ext cx="329204" cy="322432"/>
      </dsp:txXfrm>
    </dsp:sp>
    <dsp:sp modelId="{BA4152E9-7237-4351-989A-36983C776479}">
      <dsp:nvSpPr>
        <dsp:cNvPr id="0" name=""/>
        <dsp:cNvSpPr/>
      </dsp:nvSpPr>
      <dsp:spPr>
        <a:xfrm>
          <a:off x="3124200" y="4648190"/>
          <a:ext cx="2916044" cy="13214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ВЫЯВИТЬ НАЛИЧИЕ АНГЛИЦИЗМОВ В РУССКОМ ЯЗЫКЕ</a:t>
          </a:r>
          <a:endParaRPr lang="ru-RU" sz="1800" kern="1200" dirty="0"/>
        </a:p>
      </dsp:txBody>
      <dsp:txXfrm>
        <a:off x="3551245" y="4841712"/>
        <a:ext cx="2061954" cy="934410"/>
      </dsp:txXfrm>
    </dsp:sp>
    <dsp:sp modelId="{A9F54BB8-2FDD-41F0-A463-955BDF03579A}">
      <dsp:nvSpPr>
        <dsp:cNvPr id="0" name=""/>
        <dsp:cNvSpPr/>
      </dsp:nvSpPr>
      <dsp:spPr>
        <a:xfrm rot="20935846">
          <a:off x="5398778" y="2876032"/>
          <a:ext cx="573637" cy="53349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400267" y="2998094"/>
        <a:ext cx="413589" cy="320096"/>
      </dsp:txXfrm>
    </dsp:sp>
    <dsp:sp modelId="{86710851-DC99-4480-8C70-9B0A9A34A466}">
      <dsp:nvSpPr>
        <dsp:cNvPr id="0" name=""/>
        <dsp:cNvSpPr/>
      </dsp:nvSpPr>
      <dsp:spPr>
        <a:xfrm>
          <a:off x="5923269" y="1676407"/>
          <a:ext cx="3220727" cy="2209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РАЗОБРАТЬСЯ В  ЭТИМОЛОГИИ (ПРОИСХОЖДЕНИИ)  </a:t>
          </a:r>
          <a:r>
            <a:rPr lang="ru-RU" sz="1800" kern="1200" dirty="0" smtClean="0"/>
            <a:t>НА ПРИМЕРЕ НАИБОЛЕЕ ЧАСТО ИСПОЛЬЗУЕМЫХ АНГЛИЦИЗМОВ</a:t>
          </a:r>
          <a:endParaRPr lang="ru-RU" sz="1800" kern="1200" dirty="0"/>
        </a:p>
      </dsp:txBody>
      <dsp:txXfrm>
        <a:off x="6394934" y="2000005"/>
        <a:ext cx="2277397" cy="1562466"/>
      </dsp:txXfrm>
    </dsp:sp>
    <dsp:sp modelId="{63D86ED9-0D3D-4D04-8B54-26FAB529DAFC}">
      <dsp:nvSpPr>
        <dsp:cNvPr id="0" name=""/>
        <dsp:cNvSpPr/>
      </dsp:nvSpPr>
      <dsp:spPr>
        <a:xfrm rot="16016591">
          <a:off x="4113925" y="2030464"/>
          <a:ext cx="591631" cy="53738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00000">
        <a:off x="4198832" y="2218435"/>
        <a:ext cx="430415" cy="322432"/>
      </dsp:txXfrm>
    </dsp:sp>
    <dsp:sp modelId="{7BCE103B-EDB7-4BF0-9D91-896615486252}">
      <dsp:nvSpPr>
        <dsp:cNvPr id="0" name=""/>
        <dsp:cNvSpPr/>
      </dsp:nvSpPr>
      <dsp:spPr>
        <a:xfrm>
          <a:off x="2743193" y="0"/>
          <a:ext cx="3193763" cy="1989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ПРОАНАЛИЗИРОВАТЬ УМЕСТНОСТЬ ИСПОЛЬЗОВАНИЯ АНГЛИЦИЗМОВ</a:t>
          </a:r>
          <a:endParaRPr lang="ru-RU" sz="1800" kern="1200" dirty="0"/>
        </a:p>
      </dsp:txBody>
      <dsp:txXfrm>
        <a:off x="3210909" y="291315"/>
        <a:ext cx="2258331" cy="1406592"/>
      </dsp:txXfrm>
    </dsp:sp>
    <dsp:sp modelId="{5BA2AC36-A89F-4037-8601-07205286713C}">
      <dsp:nvSpPr>
        <dsp:cNvPr id="0" name=""/>
        <dsp:cNvSpPr/>
      </dsp:nvSpPr>
      <dsp:spPr>
        <a:xfrm rot="11365373">
          <a:off x="2910806" y="2940005"/>
          <a:ext cx="609759" cy="46663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3049853" y="3044792"/>
        <a:ext cx="469768" cy="279982"/>
      </dsp:txXfrm>
    </dsp:sp>
    <dsp:sp modelId="{76EB8330-2FF9-4683-A4E9-6D5923DA3286}">
      <dsp:nvSpPr>
        <dsp:cNvPr id="0" name=""/>
        <dsp:cNvSpPr/>
      </dsp:nvSpPr>
      <dsp:spPr>
        <a:xfrm>
          <a:off x="46816" y="1821329"/>
          <a:ext cx="2876008" cy="2129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ПОДТВЕРДИТЬ ИЛИ ОПРОВЕРГНУТЬ ГИПОТЕЗУ О ТОМ ЧТО МОЖНО ОБОЙТИСЬ БЕЗ ЗАИМСТОВАНИЙ</a:t>
          </a:r>
          <a:endParaRPr lang="ru-RU" sz="1800" kern="1200" dirty="0"/>
        </a:p>
      </dsp:txBody>
      <dsp:txXfrm>
        <a:off x="467998" y="2133184"/>
        <a:ext cx="2033644" cy="150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3E6BC-6B19-45EE-BB30-461C33D97664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2669-B41C-4BFA-A55F-1F758DFF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4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2669-B41C-4BFA-A55F-1F758DFFC23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2669-B41C-4BFA-A55F-1F758DFFC23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2669-B41C-4BFA-A55F-1F758DFFC23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00B4-4BD0-4F9E-A4C9-A7DF798E6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market.yandex.ru/guru.xml?CMD=-CAT_ID=488214-GRID=20&amp;hid=288003&amp;clid=50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4.images.drive2.ru/user.blog.photos/x1/5000/000/000/025/c4c/88ccf60b6f724430-main.jpg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.ololo.cc/i/66/205266/i_00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ru.wikipedia.org/wiki/%D0%A4%D0%B0%D0%B9%D0%BB:Shiskov_Alexander_Semyonovich.jpg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http://video.yandex.ru/search.xml?text=%D0%BB%D1%8C%D1%8E%D0%B8%D1%81%20%D0%BA%D1%8D%D1%80%D1%80%D0%BE%D0%BB%D0%BB%20%D0%B0%D0%BB%D0%B8%D1%81%D0%B0%20%D0%B2%20%D1%81%D1%82%D1%80%D0%B0%D0%BD%D0%B5%20%D1%87%D1%83%D0%B4%D0%B5%D1%81&amp;where=al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959022" cy="2286000"/>
          </a:xfrm>
          <a:prstGeom prst="rect">
            <a:avLst/>
          </a:prstGeom>
          <a:noFill/>
        </p:spPr>
      </p:pic>
      <p:pic>
        <p:nvPicPr>
          <p:cNvPr id="6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505200"/>
            <a:ext cx="2308225" cy="2552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533400"/>
            <a:ext cx="678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Заимствования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русском языке.</a:t>
            </a:r>
            <a:endParaRPr lang="ru-RU" sz="6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62" name="Picture 2" descr="http://im2-tub.yandex.net/i?id=247324652-0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29000"/>
            <a:ext cx="2057400" cy="2684420"/>
          </a:xfrm>
          <a:prstGeom prst="rect">
            <a:avLst/>
          </a:prstGeom>
          <a:noFill/>
        </p:spPr>
      </p:pic>
      <p:pic>
        <p:nvPicPr>
          <p:cNvPr id="92164" name="Picture 4" descr="http://im5-tub.yandex.net/i?id=38484211-14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81400"/>
            <a:ext cx="2319129" cy="2133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12001" y="5780782"/>
            <a:ext cx="61319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Исполнители: ученики 5Б класса</a:t>
            </a:r>
          </a:p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Руководитель: 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Суздалева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Е.Н.</a:t>
            </a:r>
            <a:endParaRPr lang="ru-RU" sz="32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0344E-6 L -0.58211 -1.303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1942 L 0.62257 -0.0277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Заимствования из области </a:t>
            </a:r>
            <a:r>
              <a:rPr lang="ru-RU" sz="3200" b="1" i="1" dirty="0" smtClean="0"/>
              <a:t>религии: </a:t>
            </a:r>
          </a:p>
          <a:p>
            <a:r>
              <a:rPr lang="ru-RU" sz="2800" b="1" dirty="0" smtClean="0"/>
              <a:t>         АНГЕЛ   АЛТАРЬ   АМВОН  АНАФЕМА   АРХИМАНДРИД   АНТИХРИСТ  АРИЕПИСКОП МОНАХ </a:t>
            </a:r>
            <a:endParaRPr lang="ru-RU" sz="2800" b="1" dirty="0"/>
          </a:p>
        </p:txBody>
      </p:sp>
      <p:pic>
        <p:nvPicPr>
          <p:cNvPr id="3" name="Picture 2" descr="http://im2-tub.yandex.net/i?id=115555764-04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752600"/>
            <a:ext cx="2206625" cy="31072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333685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А также множества слов связанных с </a:t>
            </a:r>
            <a:r>
              <a:rPr lang="ru-RU" sz="3200" b="1" i="1" dirty="0" smtClean="0"/>
              <a:t>культурой и наукой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ЛОГИКА  ПСИХОЛОГИЯ КАФЕДРА    </a:t>
            </a:r>
          </a:p>
          <a:p>
            <a:r>
              <a:rPr lang="ru-RU" sz="3200" b="1" dirty="0" smtClean="0"/>
              <a:t>   ИДИЛЛИЯ   ИДЕЯ    КЛИМАТ КРИТИКА МЕТАЛЛ МУЗЕЙ МАГНИТ  СИНТАКСИС ЛЕКСИКОН КОМЕДИЯ ТРАГЕДИЯ ХРОНОГРАФ ПЛАНЕТА </a:t>
            </a:r>
          </a:p>
          <a:p>
            <a:r>
              <a:rPr lang="ru-RU" sz="3200" b="1" dirty="0" smtClean="0"/>
              <a:t>        С ТАДИЯ СЦЕНА ТЕАТР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5" name="Picture 2" descr="F:\затея\000000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114925"/>
            <a:ext cx="1837887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Значительный след в русской лексике оставил французский язык. Первые заимствования появились в Петровскую эпоху, а затем, в конце XVIII - начале XIX в., в  заимствования из французского языка стали особенно популярными.  </a:t>
            </a:r>
            <a:endParaRPr lang="ru-RU" sz="3600" b="1" i="1" dirty="0"/>
          </a:p>
        </p:txBody>
      </p:sp>
      <p:pic>
        <p:nvPicPr>
          <p:cNvPr id="80898" name="Picture 2" descr="http://im2-tub.yandex.net/i?id=235494718-1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6200"/>
            <a:ext cx="3276600" cy="246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00200"/>
            <a:ext cx="731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Среди них - слова бытового назначения: </a:t>
            </a:r>
            <a:r>
              <a:rPr lang="ru-RU" sz="3200" b="1" dirty="0" smtClean="0"/>
              <a:t>КОСТЮМ КАПОТ КОРСЕТ КОРСАЖ ЖАКЕТ ЖИЛЕТ ПАЛЬТО МАНТО </a:t>
            </a:r>
          </a:p>
          <a:p>
            <a:r>
              <a:rPr lang="ru-RU" sz="3200" b="1" dirty="0" smtClean="0"/>
              <a:t>БЛУЗА ФРАК БРАСЛЕТ ВУАЛЬ</a:t>
            </a:r>
          </a:p>
          <a:p>
            <a:r>
              <a:rPr lang="ru-RU" sz="3200" b="1" dirty="0" smtClean="0"/>
              <a:t> ЖАБО ЭТАЖ МЕБЕЛЬ КОМОД </a:t>
            </a:r>
          </a:p>
          <a:p>
            <a:r>
              <a:rPr lang="ru-RU" sz="3200" b="1" dirty="0" smtClean="0"/>
              <a:t>КАБИНЕТ БЕФЕТ САЛОН ТУАЛЕТ</a:t>
            </a:r>
          </a:p>
          <a:p>
            <a:r>
              <a:rPr lang="ru-RU" sz="3200" b="1" dirty="0" smtClean="0"/>
              <a:t> ТРЮМО ЛЮСТРА АБАЖУР </a:t>
            </a:r>
          </a:p>
          <a:p>
            <a:r>
              <a:rPr lang="ru-RU" sz="3200" b="1" dirty="0" smtClean="0"/>
              <a:t>ПОРТЬЕРА СЕРВИЗ ЛАКЕЙ </a:t>
            </a:r>
          </a:p>
          <a:p>
            <a:r>
              <a:rPr lang="ru-RU" sz="3200" b="1" dirty="0" smtClean="0"/>
              <a:t>БУЛЬОН КОТЛЕТА КРЕМ РАГУ      </a:t>
            </a:r>
          </a:p>
          <a:p>
            <a:r>
              <a:rPr lang="ru-RU" sz="3200" b="1" dirty="0" smtClean="0"/>
              <a:t>         МАРМЕЛАД ПЛОМБИР</a:t>
            </a:r>
            <a:endParaRPr lang="ru-RU" sz="3200" b="1" i="1" dirty="0"/>
          </a:p>
        </p:txBody>
      </p:sp>
      <p:pic>
        <p:nvPicPr>
          <p:cNvPr id="2050" name="Picture 2" descr="http://im5-tub.yandex.net/i?id=66792008-0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743200"/>
            <a:ext cx="2424684" cy="3276600"/>
          </a:xfrm>
          <a:prstGeom prst="rect">
            <a:avLst/>
          </a:prstGeom>
          <a:noFill/>
        </p:spPr>
      </p:pic>
      <p:pic>
        <p:nvPicPr>
          <p:cNvPr id="2052" name="Picture 4" descr="http://im0-tub.yandex.net/i?id=23890170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1047750" cy="1257301"/>
          </a:xfrm>
          <a:prstGeom prst="rect">
            <a:avLst/>
          </a:prstGeom>
          <a:noFill/>
        </p:spPr>
      </p:pic>
      <p:pic>
        <p:nvPicPr>
          <p:cNvPr id="2054" name="Picture 6" descr="http://im8-tub.yandex.net/i?id=75774658-09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57200"/>
            <a:ext cx="1123950" cy="155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Таким образом мы можем сделать вывод.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200400"/>
            <a:ext cx="84629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Любой язык подвержен</a:t>
            </a:r>
          </a:p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изменениям в ходе своего</a:t>
            </a:r>
          </a:p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исторического развития . 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4800" dirty="0" smtClean="0"/>
              <a:t>Большинство заимствованных слов настолько вжилось в нашу речь, что мы перестали их замечать.  </a:t>
            </a:r>
            <a:endParaRPr lang="ru-RU" sz="4800" dirty="0"/>
          </a:p>
        </p:txBody>
      </p:sp>
      <p:pic>
        <p:nvPicPr>
          <p:cNvPr id="76802" name="Picture 2" descr="http://im7-tub.yandex.net/i?id=91203822-15-24"/>
          <p:cNvPicPr>
            <a:picLocks noChangeAspect="1" noChangeArrowheads="1"/>
          </p:cNvPicPr>
          <p:nvPr/>
        </p:nvPicPr>
        <p:blipFill>
          <a:blip r:embed="rId2"/>
          <a:srcRect t="11649"/>
          <a:stretch>
            <a:fillRect/>
          </a:stretch>
        </p:blipFill>
        <p:spPr bwMode="auto">
          <a:xfrm>
            <a:off x="914400" y="4114800"/>
            <a:ext cx="3505200" cy="2311758"/>
          </a:xfrm>
          <a:prstGeom prst="rect">
            <a:avLst/>
          </a:prstGeom>
          <a:noFill/>
        </p:spPr>
      </p:pic>
      <p:pic>
        <p:nvPicPr>
          <p:cNvPr id="76804" name="Picture 4" descr="http://im8-tub.yandex.net/i?id=119807937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267200"/>
            <a:ext cx="3127075" cy="220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33"/>
          <a:stretch>
            <a:fillRect/>
          </a:stretch>
        </p:blipFill>
        <p:spPr>
          <a:xfrm>
            <a:off x="0" y="4648200"/>
            <a:ext cx="4231861" cy="2209800"/>
          </a:xfrm>
          <a:prstGeom prst="rect">
            <a:avLst/>
          </a:prstGeom>
        </p:spPr>
      </p:pic>
      <p:pic>
        <p:nvPicPr>
          <p:cNvPr id="3" name="Рисунок 2" descr="Снимо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67"/>
          <a:stretch>
            <a:fillRect/>
          </a:stretch>
        </p:blipFill>
        <p:spPr>
          <a:xfrm>
            <a:off x="0" y="0"/>
            <a:ext cx="3733799" cy="2549636"/>
          </a:xfrm>
          <a:prstGeom prst="rect">
            <a:avLst/>
          </a:prstGeom>
        </p:spPr>
      </p:pic>
      <p:pic>
        <p:nvPicPr>
          <p:cNvPr id="4" name="Рисунок 3" descr="Снимок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8400"/>
            <a:ext cx="4114800" cy="1972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381000"/>
            <a:ext cx="441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Учениками 5Б  класса был разгадан кроссворд, полностью состоящий из заимствований. Благодаря ему мы узнали много нового.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00200" y="0"/>
            <a:ext cx="6153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знали ли Вы что…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762000"/>
            <a:ext cx="76351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Скажите по-немецки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змея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получится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шланг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(s</a:t>
            </a:r>
            <a:r>
              <a:rPr lang="de-DE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schlänge).</a:t>
            </a:r>
            <a:endParaRPr lang="de-DE" sz="4400" dirty="0" smtClean="0"/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574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По-французски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молния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это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эклер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(éclair)</a:t>
            </a:r>
            <a:endParaRPr lang="fr-FR" sz="4400" dirty="0" smtClean="0"/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3352800"/>
            <a:ext cx="717690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Если сказать по-французски 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голубь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fr-F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pigeon)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  получится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пижон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5181600"/>
            <a:ext cx="76290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Скажите по-итальянски 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господин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получите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домино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(domino)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9248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Итак в русском языке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присутствует огромное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количество разнообразных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заимствований </a:t>
            </a: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590800"/>
            <a:ext cx="808202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ОДНАКО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ЛИ ВОЗДЕЙСТВИЕ 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ИНОСТРАННЫХ СЛОВ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ХОРОШО ДЛЯ ЯЗЫКА?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0"/>
            <a:ext cx="79421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Постараемся разобраться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этом на примере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английского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русского языков.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8850" name="Picture 2" descr="http://im5-tub.yandex.net/i?id=21155417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2877763" cy="1905000"/>
          </a:xfrm>
          <a:prstGeom prst="rect">
            <a:avLst/>
          </a:prstGeom>
          <a:noFill/>
        </p:spPr>
      </p:pic>
      <p:pic>
        <p:nvPicPr>
          <p:cNvPr id="78852" name="Picture 4" descr="http://im3-tub.yandex.net/i?id=45661561-15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2645831" cy="190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2400" y="4419600"/>
            <a:ext cx="1600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VS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533400"/>
            <a:ext cx="5791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нашего п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роекта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514600"/>
            <a:ext cx="689483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Исследовать влияни</a:t>
            </a:r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нглийского языка</a:t>
            </a:r>
          </a:p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(англицизмов)</a:t>
            </a:r>
          </a:p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русский язык.</a:t>
            </a:r>
          </a:p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229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Каждый язык в ходе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своего развития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изменяется: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67335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Выходят из обихода устаревшие слова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0292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Заимствуются слова из других языков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4038600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Появляются новые слова</a:t>
            </a:r>
          </a:p>
          <a:p>
            <a:pPr algn="ctr"/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05800" cy="1676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1A01CF"/>
                </a:solidFill>
              </a:rPr>
              <a:t>    </a:t>
            </a:r>
            <a:r>
              <a:rPr lang="ru-RU" sz="3600" dirty="0" smtClean="0">
                <a:solidFill>
                  <a:srgbClr val="1A01CF"/>
                </a:solidFill>
              </a:rPr>
              <a:t>Английский язык является международным. Вот почему его влияние  на другие языки огромно. </a:t>
            </a:r>
          </a:p>
        </p:txBody>
      </p:sp>
      <p:pic>
        <p:nvPicPr>
          <p:cNvPr id="4107" name="Picture 3" descr="C:\Documents and Settings\Андрей\Мои документы\Фотографии\PC13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715000"/>
            <a:ext cx="229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МОУ СОШ №2\Рабочий стол\АНГЛИЦИЗМЫ\картинки\h_OK3ILH1V7oUdWhtFg26SJvlwE84xpMau_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3050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МОУ СОШ №2\Рабочий стол\АНГЛИЦИЗМЫ\картинки\1172568173_3534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4557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3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73450"/>
            <a:ext cx="4176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33600" y="304800"/>
            <a:ext cx="490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371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rgbClr val="1A01CF"/>
                </a:solidFill>
              </a:rPr>
              <a:t>Он используется во многих сферах общественной и научной жизни. Засилье товаров американских производителей делают эту тему как никогда </a:t>
            </a:r>
            <a:r>
              <a:rPr lang="ru-RU" sz="3600" dirty="0" smtClean="0">
                <a:solidFill>
                  <a:srgbClr val="FF0000"/>
                </a:solidFill>
              </a:rPr>
              <a:t>АКТУАЛЬНОЙ</a:t>
            </a:r>
            <a:r>
              <a:rPr lang="ru-RU" sz="3600" dirty="0" smtClean="0">
                <a:solidFill>
                  <a:srgbClr val="1A01CF"/>
                </a:solidFill>
              </a:rPr>
              <a:t>.</a:t>
            </a:r>
          </a:p>
        </p:txBody>
      </p:sp>
      <p:pic>
        <p:nvPicPr>
          <p:cNvPr id="5" name="Picture 2" descr="C:\Documents and Settings\МОУ СОШ №2\Рабочий стол\АНГЛИЦИЗМЫ\картинки\56644simpsons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198687" cy="1655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C:\Documents and Settings\Андрей\Мои документы\Фотографии\PC13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267200"/>
            <a:ext cx="328947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Андрей\Мои документы\Фотографии\PC13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495800"/>
            <a:ext cx="1943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33600" y="304800"/>
            <a:ext cx="490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4" descr="C:\Documents and Settings\Андрей\Мои документы\Фотографии\PC130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1797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8338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значимость: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Увлечение англицизмами современной молодежью становится, в последнее время, настоящей проблемой.  Только  изучив ее со всех сторон мы сможем решить ее.</a:t>
            </a:r>
            <a:endParaRPr lang="ru-RU" sz="4000" dirty="0"/>
          </a:p>
        </p:txBody>
      </p:sp>
      <p:pic>
        <p:nvPicPr>
          <p:cNvPr id="78850" name="Picture 2" descr="http://im7-tub.yandex.net/i?id=32761971-2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469818" cy="2590800"/>
          </a:xfrm>
          <a:prstGeom prst="rect">
            <a:avLst/>
          </a:prstGeom>
          <a:noFill/>
        </p:spPr>
      </p:pic>
      <p:pic>
        <p:nvPicPr>
          <p:cNvPr id="78852" name="Picture 4" descr="http://im3-tub.yandex.net/i?id=62555782-11-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3434" y="4419600"/>
            <a:ext cx="345056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794480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Сформулируем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сновные задачи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нашего проекта</a:t>
            </a:r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810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>
            <a:hlinkClick r:id="rId7" action="ppaction://hlinksldjump"/>
          </p:cNvPr>
          <p:cNvSpPr/>
          <p:nvPr/>
        </p:nvSpPr>
        <p:spPr>
          <a:xfrm>
            <a:off x="7543800" y="64770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810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ловина рамки 2">
            <a:hlinkClick r:id="rId7" action="ppaction://hlinksldjump"/>
          </p:cNvPr>
          <p:cNvSpPr/>
          <p:nvPr/>
        </p:nvSpPr>
        <p:spPr>
          <a:xfrm rot="12531228">
            <a:off x="2443023" y="475526"/>
            <a:ext cx="685800" cy="11430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ловина рамки 4">
            <a:hlinkClick r:id="rId7" action="ppaction://hlinksldjump"/>
          </p:cNvPr>
          <p:cNvSpPr/>
          <p:nvPr/>
        </p:nvSpPr>
        <p:spPr>
          <a:xfrm rot="12531228">
            <a:off x="233222" y="2304327"/>
            <a:ext cx="685800" cy="11430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>
            <a:hlinkClick r:id="rId7" action="ppaction://hlinksldjump"/>
          </p:cNvPr>
          <p:cNvSpPr/>
          <p:nvPr/>
        </p:nvSpPr>
        <p:spPr>
          <a:xfrm rot="12531228">
            <a:off x="2824023" y="4742726"/>
            <a:ext cx="685800" cy="11430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>
            <a:hlinkClick r:id="rId7" action="ppaction://hlinksldjump"/>
          </p:cNvPr>
          <p:cNvSpPr/>
          <p:nvPr/>
        </p:nvSpPr>
        <p:spPr>
          <a:xfrm rot="12531228">
            <a:off x="5795823" y="2151926"/>
            <a:ext cx="685800" cy="11430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звернутая стрелка 7">
            <a:hlinkClick r:id="" action="ppaction://hlinkshowjump?jump=lastslideviewed"/>
          </p:cNvPr>
          <p:cNvSpPr/>
          <p:nvPr/>
        </p:nvSpPr>
        <p:spPr>
          <a:xfrm>
            <a:off x="7924800" y="6019800"/>
            <a:ext cx="762000" cy="838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295400"/>
            <a:ext cx="6742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Ход работы: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827088" y="765175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ЧТО ТАКОЕ АНГЛИЦИЗМЫ</a:t>
            </a:r>
            <a:r>
              <a:rPr lang="ru-RU" sz="4800" b="1" dirty="0" smtClean="0"/>
              <a:t>?</a:t>
            </a:r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524000"/>
            <a:ext cx="45720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Слова или обороты речи в каком-нибудь языке, заимствованные из английского языка или созданные по образцу английского слова или выражения</a:t>
            </a:r>
            <a:r>
              <a:rPr lang="ru-RU" dirty="0" smtClean="0"/>
              <a:t>. </a:t>
            </a:r>
          </a:p>
        </p:txBody>
      </p:sp>
      <p:pic>
        <p:nvPicPr>
          <p:cNvPr id="6" name="Picture 6" descr="http://im4-tub.yandex.net/i?id=67655555-2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436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ДЛЯ АНГЛИЙСКИХ ЗАИМСТВОВАНИЙ ХАРАКТЕРНО: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686800" cy="48688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Наличие сочетаний букв  ТЧ-  ДЖ-</a:t>
            </a:r>
          </a:p>
          <a:p>
            <a:pPr marL="609600" indent="-609600" eaLnBrk="1" hangingPunct="1"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dirty="0" smtClean="0"/>
              <a:t> </a:t>
            </a:r>
            <a:r>
              <a:rPr lang="ru-RU" b="1" i="1" dirty="0" smtClean="0"/>
              <a:t>МА</a:t>
            </a:r>
            <a:r>
              <a:rPr lang="ru-RU" b="1" i="1" dirty="0" smtClean="0">
                <a:solidFill>
                  <a:srgbClr val="FF0000"/>
                </a:solidFill>
              </a:rPr>
              <a:t>ТЧ</a:t>
            </a:r>
            <a:r>
              <a:rPr lang="ru-RU" b="1" i="1" dirty="0" smtClean="0"/>
              <a:t> СКЕ</a:t>
            </a:r>
            <a:r>
              <a:rPr lang="ru-RU" b="1" i="1" dirty="0" smtClean="0">
                <a:solidFill>
                  <a:srgbClr val="FF0000"/>
                </a:solidFill>
              </a:rPr>
              <a:t>ТЧ </a:t>
            </a:r>
            <a:r>
              <a:rPr lang="ru-RU" b="1" i="1" dirty="0" smtClean="0"/>
              <a:t>МЕНЕ</a:t>
            </a:r>
            <a:r>
              <a:rPr lang="ru-RU" b="1" i="1" dirty="0" smtClean="0">
                <a:solidFill>
                  <a:srgbClr val="FF0000"/>
                </a:solidFill>
              </a:rPr>
              <a:t>ДЖ</a:t>
            </a:r>
            <a:r>
              <a:rPr lang="ru-RU" b="1" i="1" dirty="0" smtClean="0"/>
              <a:t>ЕР ИМИ</a:t>
            </a:r>
            <a:r>
              <a:rPr lang="ru-RU" b="1" i="1" dirty="0" smtClean="0">
                <a:solidFill>
                  <a:srgbClr val="FF0000"/>
                </a:solidFill>
              </a:rPr>
              <a:t>ДЖ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ДЖ</a:t>
            </a:r>
            <a:r>
              <a:rPr lang="ru-RU" b="1" i="1" dirty="0" smtClean="0"/>
              <a:t>АЗ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Наличие сочетаний  ВА- ВИ- ВЕ-</a:t>
            </a:r>
            <a:r>
              <a:rPr lang="ru-RU" sz="3600" i="1" dirty="0" smtClean="0"/>
              <a:t> </a:t>
            </a:r>
          </a:p>
          <a:p>
            <a:pPr marL="609600" indent="-609600" eaLnBrk="1" hangingPunct="1">
              <a:buNone/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         ВА</a:t>
            </a:r>
            <a:r>
              <a:rPr lang="ru-RU" sz="3600" i="1" dirty="0" smtClean="0"/>
              <a:t>ТТ </a:t>
            </a:r>
            <a:r>
              <a:rPr lang="ru-RU" sz="3600" i="1" dirty="0" smtClean="0">
                <a:solidFill>
                  <a:srgbClr val="FF0000"/>
                </a:solidFill>
              </a:rPr>
              <a:t>ВИ</a:t>
            </a:r>
            <a:r>
              <a:rPr lang="ru-RU" sz="3600" i="1" dirty="0" smtClean="0"/>
              <a:t>СТ </a:t>
            </a:r>
            <a:r>
              <a:rPr lang="ru-RU" sz="3600" i="1" dirty="0" smtClean="0">
                <a:solidFill>
                  <a:srgbClr val="FF0000"/>
                </a:solidFill>
              </a:rPr>
              <a:t>ВИ</a:t>
            </a:r>
            <a:r>
              <a:rPr lang="ru-RU" sz="3600" i="1" dirty="0" smtClean="0"/>
              <a:t>СКИ </a:t>
            </a:r>
            <a:r>
              <a:rPr lang="ru-RU" sz="3600" i="1" dirty="0" smtClean="0">
                <a:solidFill>
                  <a:srgbClr val="FF0000"/>
                </a:solidFill>
              </a:rPr>
              <a:t>ВЕ</a:t>
            </a:r>
            <a:r>
              <a:rPr lang="ru-RU" sz="3600" i="1" dirty="0" smtClean="0"/>
              <a:t>ЛЬБОТ</a:t>
            </a:r>
            <a:endParaRPr lang="ru-RU" i="1" dirty="0" smtClean="0"/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Наличие конечных сочетаний </a:t>
            </a:r>
          </a:p>
          <a:p>
            <a:pPr marL="609600" indent="-609600" eaLnBrk="1" hangingPunct="1"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ИНГ-   МЕН- ЕР-</a:t>
            </a:r>
          </a:p>
          <a:p>
            <a:pPr marL="609600" indent="-609600" eaLnBrk="1" hangingPunct="1">
              <a:buNone/>
              <a:defRPr/>
            </a:pPr>
            <a:r>
              <a:rPr lang="ru-RU" b="1" i="1" dirty="0" smtClean="0"/>
              <a:t>МИТ</a:t>
            </a:r>
            <a:r>
              <a:rPr lang="ru-RU" b="1" i="1" dirty="0" smtClean="0">
                <a:solidFill>
                  <a:srgbClr val="FF0000"/>
                </a:solidFill>
              </a:rPr>
              <a:t>ИНГ </a:t>
            </a:r>
            <a:r>
              <a:rPr lang="ru-RU" b="1" i="1" dirty="0" smtClean="0"/>
              <a:t>   БРИФ</a:t>
            </a:r>
            <a:r>
              <a:rPr lang="ru-RU" b="1" i="1" dirty="0" smtClean="0">
                <a:solidFill>
                  <a:srgbClr val="FF0000"/>
                </a:solidFill>
              </a:rPr>
              <a:t>ИНГ </a:t>
            </a:r>
            <a:r>
              <a:rPr lang="ru-RU" b="1" i="1" dirty="0" smtClean="0"/>
              <a:t>   РЕЙТ</a:t>
            </a:r>
            <a:r>
              <a:rPr lang="ru-RU" b="1" i="1" dirty="0" smtClean="0">
                <a:solidFill>
                  <a:srgbClr val="FF0000"/>
                </a:solidFill>
              </a:rPr>
              <a:t>ИНГ </a:t>
            </a:r>
            <a:r>
              <a:rPr lang="ru-RU" b="1" i="1" dirty="0" smtClean="0"/>
              <a:t>  БИЗНЕС</a:t>
            </a:r>
            <a:r>
              <a:rPr lang="ru-RU" b="1" i="1" dirty="0" smtClean="0">
                <a:solidFill>
                  <a:srgbClr val="FF0000"/>
                </a:solidFill>
              </a:rPr>
              <a:t>МЕН</a:t>
            </a:r>
            <a:r>
              <a:rPr lang="ru-RU" b="1" i="1" dirty="0" smtClean="0"/>
              <a:t>    </a:t>
            </a:r>
          </a:p>
          <a:p>
            <a:pPr marL="609600" indent="-609600" eaLnBrk="1" hangingPunct="1">
              <a:buNone/>
              <a:defRPr/>
            </a:pPr>
            <a:r>
              <a:rPr lang="ru-RU" b="1" i="1" dirty="0" smtClean="0"/>
              <a:t>                             СУПЕР</a:t>
            </a:r>
            <a:r>
              <a:rPr lang="ru-RU" b="1" i="1" dirty="0" smtClean="0">
                <a:solidFill>
                  <a:srgbClr val="FF0000"/>
                </a:solidFill>
              </a:rPr>
              <a:t>МЕН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04800"/>
            <a:ext cx="8511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распознать англицизм?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7831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№1.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5538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Некоторые учёные считают, что если заимствованная лексика превышает 2-3%, то возможно скорое исчезновение языка. </a:t>
            </a:r>
            <a:endParaRPr lang="ru-RU" sz="4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3352800"/>
          <a:ext cx="5715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5" y="3962400"/>
            <a:ext cx="218757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5240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терраса       жюри        </a:t>
            </a:r>
            <a:r>
              <a:rPr lang="ru-RU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дайвер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штраф      джинсы      пенсионер митинг    компьютер  вермишель     штаб         крекер            газета</a:t>
            </a: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матч    вундеркинд   шедевр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457200"/>
            <a:ext cx="727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англицизмы!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5240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терраса       жюри        </a:t>
            </a:r>
            <a:r>
              <a:rPr lang="ru-RU" sz="4400" b="1" dirty="0" err="1" smtClean="0">
                <a:solidFill>
                  <a:srgbClr val="FF0000"/>
                </a:solidFill>
              </a:rPr>
              <a:t>дайвер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штраф      </a:t>
            </a:r>
            <a:r>
              <a:rPr lang="ru-RU" sz="4400" b="1" dirty="0" smtClean="0">
                <a:solidFill>
                  <a:srgbClr val="FF0000"/>
                </a:solidFill>
              </a:rPr>
              <a:t>джинсы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4400" b="1" dirty="0" smtClean="0">
                <a:solidFill>
                  <a:srgbClr val="FF0000"/>
                </a:solidFill>
              </a:rPr>
              <a:t>пенсионер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митинг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компьютер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вермишель     штаб         </a:t>
            </a:r>
            <a:r>
              <a:rPr lang="ru-RU" sz="4400" b="1" dirty="0" smtClean="0">
                <a:solidFill>
                  <a:srgbClr val="FF0000"/>
                </a:solidFill>
              </a:rPr>
              <a:t>крекер   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газета</a:t>
            </a: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матч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вундеркинд      шедевр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457200"/>
            <a:ext cx="727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англицизмы!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7831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№2.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5538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61753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Найдем английские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корни слов! 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371600"/>
            <a:ext cx="1869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группа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5600" y="1295400"/>
            <a:ext cx="1869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группа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3962400"/>
            <a:ext cx="1869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группа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3962400"/>
            <a:ext cx="18694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группа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автокар</a:t>
            </a:r>
          </a:p>
          <a:p>
            <a:r>
              <a:rPr lang="ru-RU" sz="3200" dirty="0" smtClean="0"/>
              <a:t>бестселлер </a:t>
            </a:r>
          </a:p>
          <a:p>
            <a:r>
              <a:rPr lang="ru-RU" sz="3200" dirty="0" err="1" smtClean="0"/>
              <a:t>онлайн</a:t>
            </a:r>
            <a:endParaRPr lang="ru-RU" sz="3200" dirty="0" smtClean="0"/>
          </a:p>
          <a:p>
            <a:r>
              <a:rPr lang="ru-RU" sz="3200" dirty="0" err="1" smtClean="0"/>
              <a:t>прайслист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9812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хенд-мейд</a:t>
            </a:r>
            <a:r>
              <a:rPr lang="ru-RU" sz="3200" dirty="0" smtClean="0"/>
              <a:t>    </a:t>
            </a:r>
          </a:p>
          <a:p>
            <a:r>
              <a:rPr lang="ru-RU" sz="3200" dirty="0" err="1" smtClean="0"/>
              <a:t>бебиситер</a:t>
            </a:r>
            <a:endParaRPr lang="ru-RU" sz="3200" dirty="0" smtClean="0"/>
          </a:p>
          <a:p>
            <a:r>
              <a:rPr lang="ru-RU" sz="3200" dirty="0" err="1" smtClean="0"/>
              <a:t>копирайтер</a:t>
            </a:r>
            <a:endParaRPr lang="ru-RU" sz="3200" dirty="0" smtClean="0"/>
          </a:p>
          <a:p>
            <a:r>
              <a:rPr lang="ru-RU" sz="3200" dirty="0" smtClean="0"/>
              <a:t>аутсайдер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4958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бизнессмен</a:t>
            </a:r>
            <a:endParaRPr lang="ru-RU" sz="3200" dirty="0" smtClean="0"/>
          </a:p>
          <a:p>
            <a:r>
              <a:rPr lang="ru-RU" sz="3200" dirty="0" err="1" smtClean="0"/>
              <a:t>дайвинг</a:t>
            </a:r>
            <a:endParaRPr lang="ru-RU" sz="3200" dirty="0" smtClean="0"/>
          </a:p>
          <a:p>
            <a:r>
              <a:rPr lang="ru-RU" sz="3200" dirty="0" smtClean="0"/>
              <a:t>волейбол</a:t>
            </a:r>
          </a:p>
          <a:p>
            <a:r>
              <a:rPr lang="ru-RU" sz="3200" dirty="0" smtClean="0"/>
              <a:t>сноуборд</a:t>
            </a:r>
          </a:p>
          <a:p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1200" y="4495800"/>
            <a:ext cx="236051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шоумен</a:t>
            </a:r>
          </a:p>
          <a:p>
            <a:r>
              <a:rPr lang="ru-RU" sz="3200" dirty="0" err="1" smtClean="0"/>
              <a:t>пейтбол</a:t>
            </a:r>
            <a:endParaRPr lang="ru-RU" sz="3200" dirty="0" smtClean="0"/>
          </a:p>
          <a:p>
            <a:r>
              <a:rPr lang="ru-RU" sz="3200" dirty="0" smtClean="0"/>
              <a:t>ноу-хау</a:t>
            </a:r>
          </a:p>
          <a:p>
            <a:r>
              <a:rPr lang="ru-RU" sz="3200" dirty="0" smtClean="0"/>
              <a:t>секонд-хенд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61753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Найдем английские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корни слов! 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автокар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rgbClr val="FF0000"/>
                </a:solidFill>
              </a:rPr>
              <a:t>auto car</a:t>
            </a:r>
            <a:endParaRPr lang="ru-RU" sz="3200" dirty="0" smtClean="0"/>
          </a:p>
          <a:p>
            <a:r>
              <a:rPr lang="ru-RU" sz="3200" dirty="0" smtClean="0"/>
              <a:t>бестселлер</a:t>
            </a:r>
            <a:r>
              <a:rPr lang="en-US" sz="3200" dirty="0" smtClean="0"/>
              <a:t>-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best seller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 smtClean="0"/>
          </a:p>
          <a:p>
            <a:r>
              <a:rPr lang="ru-RU" sz="3200" dirty="0" err="1" smtClean="0"/>
              <a:t>онлайн</a:t>
            </a:r>
            <a:r>
              <a:rPr lang="en-US" sz="3200" dirty="0" smtClean="0"/>
              <a:t>-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 line</a:t>
            </a:r>
            <a:endParaRPr lang="ru-RU" sz="3200" dirty="0" smtClean="0"/>
          </a:p>
          <a:p>
            <a:r>
              <a:rPr lang="ru-RU" sz="3200" dirty="0" err="1" smtClean="0"/>
              <a:t>прайслист</a:t>
            </a:r>
            <a:r>
              <a:rPr lang="en-US" sz="3200" dirty="0" smtClean="0"/>
              <a:t>-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price list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1905000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шоумен-</a:t>
            </a:r>
            <a:r>
              <a:rPr lang="en-US" sz="3200" dirty="0" smtClean="0">
                <a:solidFill>
                  <a:srgbClr val="FF0000"/>
                </a:solidFill>
              </a:rPr>
              <a:t>show man</a:t>
            </a:r>
            <a:endParaRPr lang="ru-RU" sz="3200" dirty="0" smtClean="0"/>
          </a:p>
          <a:p>
            <a:r>
              <a:rPr lang="ru-RU" sz="3200" dirty="0" err="1" smtClean="0"/>
              <a:t>пейтбол</a:t>
            </a:r>
            <a:r>
              <a:rPr lang="ru-RU" sz="3200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paint  ball</a:t>
            </a:r>
            <a:endParaRPr lang="ru-RU" sz="3200" dirty="0" smtClean="0"/>
          </a:p>
          <a:p>
            <a:r>
              <a:rPr lang="ru-RU" sz="3200" dirty="0" smtClean="0"/>
              <a:t>ноу-хау-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know how</a:t>
            </a:r>
            <a:endParaRPr lang="ru-RU" sz="3200" dirty="0" smtClean="0"/>
          </a:p>
          <a:p>
            <a:r>
              <a:rPr lang="ru-RU" sz="3200" dirty="0" smtClean="0"/>
              <a:t>секонд-хенд-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second hand</a:t>
            </a:r>
            <a:endParaRPr lang="ru-RU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4303455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бизнессмен</a:t>
            </a:r>
            <a:r>
              <a:rPr lang="en-US" sz="3200" dirty="0" smtClean="0"/>
              <a:t>-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business man  </a:t>
            </a:r>
            <a:endParaRPr lang="ru-RU" sz="3200" dirty="0" smtClean="0"/>
          </a:p>
          <a:p>
            <a:r>
              <a:rPr lang="ru-RU" sz="3200" dirty="0" err="1" smtClean="0"/>
              <a:t>дайвинг</a:t>
            </a:r>
            <a:r>
              <a:rPr lang="ru-RU" sz="3200" dirty="0" smtClean="0"/>
              <a:t>-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dive –</a:t>
            </a:r>
            <a:r>
              <a:rPr lang="en-US" sz="3200" dirty="0" err="1" smtClean="0">
                <a:solidFill>
                  <a:srgbClr val="FF0000"/>
                </a:solidFill>
              </a:rPr>
              <a:t>ing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endParaRPr lang="ru-RU" sz="3200" dirty="0" smtClean="0"/>
          </a:p>
          <a:p>
            <a:r>
              <a:rPr lang="ru-RU" sz="3200" dirty="0" smtClean="0"/>
              <a:t>волейбол-</a:t>
            </a:r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voleyball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ru-RU" sz="3200" dirty="0" smtClean="0"/>
          </a:p>
          <a:p>
            <a:r>
              <a:rPr lang="ru-RU" sz="3200" dirty="0" smtClean="0"/>
              <a:t>сноуборд-</a:t>
            </a:r>
            <a:r>
              <a:rPr lang="en-US" sz="3200" dirty="0" smtClean="0">
                <a:solidFill>
                  <a:srgbClr val="FF0000"/>
                </a:solidFill>
              </a:rPr>
              <a:t> snow board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хенд-мейд</a:t>
            </a:r>
            <a:r>
              <a:rPr lang="ru-RU" sz="3200" dirty="0" smtClean="0"/>
              <a:t> </a:t>
            </a:r>
            <a:r>
              <a:rPr lang="en-US" sz="3200" dirty="0" smtClean="0"/>
              <a:t>-</a:t>
            </a:r>
            <a:r>
              <a:rPr lang="ru-RU" sz="3200" dirty="0" smtClean="0"/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hend</a:t>
            </a:r>
            <a:r>
              <a:rPr lang="en-US" sz="3200" dirty="0" smtClean="0">
                <a:solidFill>
                  <a:srgbClr val="FF0000"/>
                </a:solidFill>
              </a:rPr>
              <a:t> made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бебиситер</a:t>
            </a:r>
            <a:r>
              <a:rPr lang="en-US" sz="3200" dirty="0" smtClean="0"/>
              <a:t>-  </a:t>
            </a:r>
            <a:r>
              <a:rPr lang="en-US" sz="3200" dirty="0" smtClean="0">
                <a:solidFill>
                  <a:srgbClr val="FF0000"/>
                </a:solidFill>
              </a:rPr>
              <a:t>baby  sitter</a:t>
            </a:r>
            <a:endParaRPr lang="ru-RU" sz="3200" dirty="0" smtClean="0"/>
          </a:p>
          <a:p>
            <a:r>
              <a:rPr lang="ru-RU" sz="3200" dirty="0" err="1" smtClean="0"/>
              <a:t>копирайтер</a:t>
            </a:r>
            <a:r>
              <a:rPr lang="en-US" sz="3200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copy writer</a:t>
            </a:r>
            <a:endParaRPr lang="ru-RU" sz="3200" dirty="0" smtClean="0"/>
          </a:p>
          <a:p>
            <a:r>
              <a:rPr lang="ru-RU" sz="3200" dirty="0" smtClean="0"/>
              <a:t>аутсайдер-</a:t>
            </a:r>
            <a:r>
              <a:rPr lang="en-US" sz="3200" dirty="0" smtClean="0">
                <a:solidFill>
                  <a:srgbClr val="FF0000"/>
                </a:solidFill>
              </a:rPr>
              <a:t>out  side</a:t>
            </a:r>
            <a:endParaRPr lang="ru-RU" sz="3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" y="2819400"/>
            <a:ext cx="3733800" cy="1588"/>
          </a:xfrm>
          <a:prstGeom prst="line">
            <a:avLst/>
          </a:prstGeom>
          <a:ln w="14605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4800" y="5486400"/>
            <a:ext cx="3733800" cy="1588"/>
          </a:xfrm>
          <a:prstGeom prst="line">
            <a:avLst/>
          </a:prstGeom>
          <a:ln w="14605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8200" y="6324600"/>
            <a:ext cx="3733800" cy="1588"/>
          </a:xfrm>
          <a:prstGeom prst="line">
            <a:avLst/>
          </a:prstGeom>
          <a:ln w="14605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19600" y="3429000"/>
            <a:ext cx="3733800" cy="1588"/>
          </a:xfrm>
          <a:prstGeom prst="line">
            <a:avLst/>
          </a:prstGeom>
          <a:ln w="14605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Итак, мы можем распознать и понять англицизмы. 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Как же часто мы их используем в повседневной речи?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4953000"/>
            <a:ext cx="5715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Ответим на вопросы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из анкеты.</a:t>
            </a:r>
          </a:p>
        </p:txBody>
      </p:sp>
      <p:sp>
        <p:nvSpPr>
          <p:cNvPr id="5" name="Половина рамки 4">
            <a:hlinkClick r:id="rId2" action="ppaction://hlinksldjump"/>
          </p:cNvPr>
          <p:cNvSpPr/>
          <p:nvPr/>
        </p:nvSpPr>
        <p:spPr>
          <a:xfrm rot="12531228">
            <a:off x="4348023" y="1542325"/>
            <a:ext cx="685800" cy="11430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0"/>
            <a:ext cx="7006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№3.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8-tub.yandex.net/i?id=30694109-1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124200"/>
            <a:ext cx="4613945" cy="3352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838200"/>
            <a:ext cx="7689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Задайте вопросы анкеты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родителям, друзьям.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://im4-tub.yandex.net/i?id=65231531-0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05200"/>
            <a:ext cx="2209800" cy="273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Анкетирование проводилась среди учеников  5 классов ГОУСОШ №1004.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8200" y="990600"/>
          <a:ext cx="4879493" cy="5252211"/>
        </p:xfrm>
        <a:graphic>
          <a:graphicData uri="http://schemas.openxmlformats.org/drawingml/2006/table">
            <a:tbl>
              <a:tblPr/>
              <a:tblGrid>
                <a:gridCol w="975554"/>
                <a:gridCol w="975554"/>
                <a:gridCol w="975554"/>
                <a:gridCol w="975554"/>
                <a:gridCol w="977277"/>
              </a:tblGrid>
              <a:tr h="700902">
                <a:tc>
                  <a:txBody>
                    <a:bodyPr/>
                    <a:lstStyle/>
                    <a:p>
                      <a:pPr marR="47625" indent="10382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latin typeface="Verdana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000" dirty="0">
                          <a:latin typeface="Verdana"/>
                          <a:ea typeface="Times New Roman"/>
                          <a:cs typeface="Times New Roman"/>
                        </a:rPr>
                        <a:t>СЛОВО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Verdana"/>
                          <a:ea typeface="Times New Roman"/>
                          <a:cs typeface="Times New Roman"/>
                        </a:rPr>
                        <a:t>Происхождение слова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latin typeface="Verdana"/>
                          <a:ea typeface="Times New Roman"/>
                          <a:cs typeface="Times New Roman"/>
                        </a:rPr>
                        <a:t>(русское или английское)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Verdana"/>
                          <a:ea typeface="Times New Roman"/>
                          <a:cs typeface="Times New Roman"/>
                        </a:rPr>
                        <a:t>Значение слова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Verdana"/>
                          <a:ea typeface="Times New Roman"/>
                          <a:cs typeface="Times New Roman"/>
                        </a:rPr>
                        <a:t>Каким русским словом можно его заменить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Verdana"/>
                          <a:ea typeface="Times New Roman"/>
                          <a:cs typeface="Times New Roman"/>
                        </a:rPr>
                        <a:t>Почему Вы его используете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Verdana"/>
                          <a:ea typeface="Times New Roman"/>
                          <a:cs typeface="Times New Roman"/>
                        </a:rPr>
                        <a:t>Бойфренд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Verdana"/>
                          <a:ea typeface="Times New Roman"/>
                          <a:cs typeface="Times New Roman"/>
                        </a:rPr>
                        <a:t>Лузер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Verdana"/>
                          <a:ea typeface="Times New Roman"/>
                          <a:cs typeface="Times New Roman"/>
                        </a:rPr>
                        <a:t>Смайл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Verdana"/>
                          <a:ea typeface="Times New Roman"/>
                          <a:cs typeface="Times New Roman"/>
                        </a:rPr>
                        <a:t>Гламур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Verdana"/>
                          <a:ea typeface="Times New Roman"/>
                          <a:cs typeface="Times New Roman"/>
                        </a:rPr>
                        <a:t>Хит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Брейк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87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Verdana"/>
                          <a:ea typeface="Times New Roman"/>
                          <a:cs typeface="Times New Roman"/>
                        </a:rPr>
                        <a:t>Секьюрити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щгрнщ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09800"/>
            <a:ext cx="2924432" cy="2164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5486400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Анкета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78356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результате анкетирования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нами было установлено что: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30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Количество заимствований в русском языке уже превышает 10%!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3400" y="22860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00400" y="3886200"/>
          <a:ext cx="5715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305300"/>
            <a:ext cx="200342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78356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результате анкетирования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нами было установлено что: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04800" y="2057400"/>
          <a:ext cx="426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24400" y="2057400"/>
          <a:ext cx="381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80230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Англицизмы в огромном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количестве присутствуют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нашей речи.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4191000"/>
            <a:ext cx="3125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ловина рамки 3">
            <a:hlinkClick r:id="rId2" action="ppaction://hlinksldjump"/>
          </p:cNvPr>
          <p:cNvSpPr/>
          <p:nvPr/>
        </p:nvSpPr>
        <p:spPr>
          <a:xfrm rot="14657948">
            <a:off x="3839425" y="2820880"/>
            <a:ext cx="1295400" cy="710344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66686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Каковы причины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Заимствований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Или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Зачем нам чужие слова?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Откуда берутся англицизмы?</a:t>
            </a:r>
            <a:endParaRPr lang="ru-RU" b="1" i="1" dirty="0" smtClean="0"/>
          </a:p>
        </p:txBody>
      </p:sp>
      <p:sp>
        <p:nvSpPr>
          <p:cNvPr id="8197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763000" cy="500062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4000" dirty="0" smtClean="0"/>
              <a:t>Потребность в наименовании новых предметов, понятий и явлений.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4000" dirty="0" smtClean="0"/>
              <a:t>Необходимость выразить при помощи англицизма многозначные описательные обороты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4000" dirty="0" smtClean="0"/>
              <a:t>Пополнение языка более выразительными средствами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4000" dirty="0" smtClean="0"/>
              <a:t>Восприятие иноязычного слова как более престижного</a:t>
            </a:r>
          </a:p>
          <a:p>
            <a:pPr marL="514350" indent="-514350" eaLnBrk="1" hangingPunct="1">
              <a:lnSpc>
                <a:spcPct val="80000"/>
              </a:lnSpc>
              <a:buNone/>
            </a:pPr>
            <a:endParaRPr lang="ru-RU" sz="4000" dirty="0" smtClean="0"/>
          </a:p>
        </p:txBody>
      </p:sp>
      <p:sp>
        <p:nvSpPr>
          <p:cNvPr id="4" name="Стрелка вверх 3">
            <a:hlinkClick r:id="" action="ppaction://hlinkshowjump?jump=previousslide"/>
          </p:cNvPr>
          <p:cNvSpPr/>
          <p:nvPr/>
        </p:nvSpPr>
        <p:spPr>
          <a:xfrm>
            <a:off x="8358188" y="5929313"/>
            <a:ext cx="500062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№1.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Основная причина возникновения заимствований – огромное количество новых предметов, понятий и явлений пришедших к нам с Запада и немеющих,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русских названий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, пока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МОУ СОШ №2\Рабочий стол\АНГЛИЦИЗМЫ\картинки\samsung_r408_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066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МОУ СОШ №2\Рабочий стол\АНГЛИЦИЗМЫ\картинки\800px-Cheeseburger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071938"/>
            <a:ext cx="20113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im3-tub.yandex.net/i?id=119449444-2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343400"/>
            <a:ext cx="1104900" cy="1076326"/>
          </a:xfrm>
          <a:prstGeom prst="rect">
            <a:avLst/>
          </a:prstGeom>
          <a:noFill/>
        </p:spPr>
      </p:pic>
      <p:pic>
        <p:nvPicPr>
          <p:cNvPr id="43012" name="Picture 4" descr="http://im4-tub.yandex.net/i?id=112552843-13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191000"/>
            <a:ext cx="222530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0"/>
            <a:ext cx="7006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№4.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6152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ПРИДУМАЙТЕ СВОЕ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НАЗВАНИЕ…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2667000"/>
            <a:ext cx="34532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ФЛЕШКА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9570" name="Picture 2" descr="USB Flash driv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133600"/>
            <a:ext cx="1143000" cy="2005263"/>
          </a:xfrm>
          <a:prstGeom prst="rect">
            <a:avLst/>
          </a:prstGeom>
          <a:noFill/>
        </p:spPr>
      </p:pic>
      <p:pic>
        <p:nvPicPr>
          <p:cNvPr id="109572" name="Picture 4" descr="http://im6-tub.yandex.net/i?id=122745605-04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0"/>
            <a:ext cx="2427608" cy="182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14800" y="4572000"/>
            <a:ext cx="2528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ПЛЕЕР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9574" name="Picture 6" descr="http://im7-tub.yandex.net/i?id=13180549-22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400550"/>
            <a:ext cx="1905000" cy="1905000"/>
          </a:xfrm>
          <a:prstGeom prst="rect">
            <a:avLst/>
          </a:prstGeom>
          <a:noFill/>
        </p:spPr>
      </p:pic>
      <p:pic>
        <p:nvPicPr>
          <p:cNvPr id="109576" name="Picture 8" descr="http://im8-tub.yandex.net/i?id=133371323-05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343400"/>
            <a:ext cx="252875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eb8cd8c043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600"/>
            <a:ext cx="1981200" cy="2419518"/>
          </a:xfrm>
          <a:prstGeom prst="rect">
            <a:avLst/>
          </a:prstGeom>
        </p:spPr>
      </p:pic>
      <p:pic>
        <p:nvPicPr>
          <p:cNvPr id="48132" name="Picture 4" descr="http://im8-tub.yandex.net/i?id=80565826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038600"/>
            <a:ext cx="2135414" cy="251460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362200" y="381000"/>
            <a:ext cx="2895600" cy="1676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/>
              <a:t>Флешка</a:t>
            </a:r>
            <a:r>
              <a:rPr lang="ru-RU" sz="2000" b="1" i="1" dirty="0" smtClean="0"/>
              <a:t>-  </a:t>
            </a:r>
          </a:p>
          <a:p>
            <a:pPr algn="ctr"/>
            <a:r>
              <a:rPr lang="ru-RU" sz="2000" b="1" i="1" dirty="0" smtClean="0"/>
              <a:t>«</a:t>
            </a:r>
            <a:r>
              <a:rPr lang="ru-RU" sz="2000" b="1" i="1" dirty="0" err="1" smtClean="0"/>
              <a:t>хранильщик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819400" y="2438400"/>
            <a:ext cx="2895600" cy="1676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Плеер – «музыка в штуковине»</a:t>
            </a:r>
            <a:endParaRPr lang="ru-RU" sz="2000" b="1" i="1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3200400" y="4724400"/>
            <a:ext cx="2895600" cy="1676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/>
              <a:t>Флешка</a:t>
            </a:r>
            <a:r>
              <a:rPr lang="ru-RU" sz="2000" b="1" i="1" dirty="0" smtClean="0"/>
              <a:t> – «волшебная палочка»</a:t>
            </a:r>
            <a:endParaRPr lang="ru-RU" sz="2000" b="1" i="1" dirty="0"/>
          </a:p>
        </p:txBody>
      </p:sp>
      <p:sp>
        <p:nvSpPr>
          <p:cNvPr id="11" name="Выноска-облако 10"/>
          <p:cNvSpPr/>
          <p:nvPr/>
        </p:nvSpPr>
        <p:spPr>
          <a:xfrm rot="21294692">
            <a:off x="480064" y="3743023"/>
            <a:ext cx="2895600" cy="1676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Флешка</a:t>
            </a:r>
            <a:r>
              <a:rPr lang="ru-RU" sz="2400" b="1" i="1" dirty="0" smtClean="0"/>
              <a:t> – «</a:t>
            </a:r>
            <a:r>
              <a:rPr lang="ru-RU" sz="2400" b="1" i="1" dirty="0" err="1" smtClean="0"/>
              <a:t>носилка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5867400" y="2133600"/>
            <a:ext cx="3276600" cy="1676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Плеер – «музыкальный проигрыватель»</a:t>
            </a:r>
            <a:endParaRPr lang="ru-RU" sz="2000" b="1" i="1" dirty="0"/>
          </a:p>
        </p:txBody>
      </p:sp>
      <p:sp>
        <p:nvSpPr>
          <p:cNvPr id="13" name="Выноска-облако 12"/>
          <p:cNvSpPr/>
          <p:nvPr/>
        </p:nvSpPr>
        <p:spPr>
          <a:xfrm rot="21294692">
            <a:off x="5402638" y="125107"/>
            <a:ext cx="2895600" cy="1676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/>
              <a:t>Флешка</a:t>
            </a:r>
            <a:r>
              <a:rPr lang="ru-RU" sz="2000" b="1" i="1" dirty="0" smtClean="0"/>
              <a:t> – «накопитель памяти»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83272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Вывод: </a:t>
            </a:r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 желании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можно</a:t>
            </a:r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попробовать </a:t>
            </a:r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заменять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известные англицизмы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русскими словами,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вряд ли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вас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будут понимать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" name="Рисунок 2" descr="ГРУС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4572000"/>
            <a:ext cx="2172486" cy="1957388"/>
          </a:xfrm>
          <a:prstGeom prst="rect">
            <a:avLst/>
          </a:prstGeom>
        </p:spPr>
      </p:pic>
      <p:pic>
        <p:nvPicPr>
          <p:cNvPr id="4" name="Рисунок 3" descr="522433_42466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rcRect l="21555" t="9936" r="60286" b="69429"/>
          <a:stretch>
            <a:fillRect/>
          </a:stretch>
        </p:blipFill>
        <p:spPr>
          <a:xfrm>
            <a:off x="685800" y="4419600"/>
            <a:ext cx="1676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№2.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Англицизмами мы можем заменить многозначительные описательные обороты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Picture 2" descr="http://im0-tub.yandex.net/i?id=50216492-1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29000"/>
            <a:ext cx="1600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3200" i="1" dirty="0" smtClean="0"/>
              <a:t>Заимствованные слова появлялись в русском языке в процессе взаимодействия с другими народами. И каждое крупное историческое политическое и экономическое событие оставляло  свой след в русском языке.</a:t>
            </a:r>
            <a:br>
              <a:rPr lang="ru-RU" sz="3200" i="1" dirty="0" smtClean="0"/>
            </a:br>
            <a:endParaRPr lang="ru-RU" sz="3200" i="1" dirty="0"/>
          </a:p>
        </p:txBody>
      </p:sp>
      <p:pic>
        <p:nvPicPr>
          <p:cNvPr id="5" name="Picture 2" descr="http://im4-tub.yandex.net/i?id=86601630-0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38600"/>
            <a:ext cx="3236811" cy="2438400"/>
          </a:xfrm>
          <a:prstGeom prst="rect">
            <a:avLst/>
          </a:prstGeom>
          <a:noFill/>
        </p:spPr>
      </p:pic>
      <p:pic>
        <p:nvPicPr>
          <p:cNvPr id="4" name="Picture 10" descr="pullcart_library_books_extract_hg_cl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14850"/>
            <a:ext cx="2149475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0"/>
            <a:ext cx="7006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№5.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Подбери англицизм.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71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Устройство, предназначенное для перевода текста или графики на физический носитель.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8862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Устройство, которое, анализируя какой-либо объект, создаёт цифровую копию изображения объекта.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743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ПРИНТЕР</a:t>
            </a:r>
            <a:endParaRPr lang="ru-RU" sz="3600" dirty="0"/>
          </a:p>
        </p:txBody>
      </p:sp>
      <p:pic>
        <p:nvPicPr>
          <p:cNvPr id="112642" name="Picture 2" descr="http://im7-tub.yandex.net/i?id=165606797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438400"/>
            <a:ext cx="1657350" cy="12485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533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СКАНЕР</a:t>
            </a:r>
            <a:endParaRPr lang="ru-RU" sz="4000" dirty="0"/>
          </a:p>
        </p:txBody>
      </p:sp>
      <p:pic>
        <p:nvPicPr>
          <p:cNvPr id="112644" name="Picture 4" descr="http://im2-tub.yandex.net/i?id=155811741-2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972048"/>
            <a:ext cx="2362200" cy="1771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Подбери англицизм.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386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Ограничение входа, выборочный отказ в обслуживании посетителей (клиентов), не удовлетворяющих определённым критериям.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716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Форма одежды, требуемая при посещении определённых мероприятий, организаций, заведений.</a:t>
            </a:r>
            <a:endParaRPr lang="ru-RU" sz="2800" dirty="0"/>
          </a:p>
        </p:txBody>
      </p:sp>
      <p:pic>
        <p:nvPicPr>
          <p:cNvPr id="111618" name="Picture 2" descr="http://im4-tub.yandex.net/i?id=47905793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0"/>
            <a:ext cx="1981200" cy="2803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2971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ДРЕССКОД</a:t>
            </a:r>
            <a:endParaRPr lang="ru-RU" sz="3600" b="1" dirty="0"/>
          </a:p>
        </p:txBody>
      </p:sp>
      <p:pic>
        <p:nvPicPr>
          <p:cNvPr id="111620" name="Picture 4" descr="Картинка 4 из 95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0" r="18894"/>
          <a:stretch>
            <a:fillRect/>
          </a:stretch>
        </p:blipFill>
        <p:spPr bwMode="auto">
          <a:xfrm>
            <a:off x="7223760" y="4114800"/>
            <a:ext cx="1920240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5715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ФЕЙСКОНТРОЛЬ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allAtOnce"/>
      <p:bldP spid="10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85800"/>
            <a:ext cx="8477769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Действительно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многие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предметы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практически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невозможно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описать одним словом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прибегая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 англицизмам.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6ae4526f344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66250" b="81441"/>
          <a:stretch>
            <a:fillRect/>
          </a:stretch>
        </p:blipFill>
        <p:spPr>
          <a:xfrm>
            <a:off x="5410200" y="4114800"/>
            <a:ext cx="2205318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№3.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524000"/>
            <a:ext cx="60198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eaLnBrk="1" hangingPunct="1">
              <a:lnSpc>
                <a:spcPct val="80000"/>
              </a:lnSpc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Пополнение языка более выразительными средствами.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4495800"/>
            <a:ext cx="76127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Wow!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Или    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ух, ты!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0-tub.yandex.net/i?id=52325560-09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5982" y="4419600"/>
            <a:ext cx="1938018" cy="2133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990600"/>
            <a:ext cx="233159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WOW!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HI!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UPS!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BUY!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OK!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3800" y="1066800"/>
            <a:ext cx="301454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ОЙ!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ПРИВЕТ!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ОГО!</a:t>
            </a:r>
          </a:p>
          <a:p>
            <a:pPr algn="ctr"/>
            <a:r>
              <a:rPr lang="ru-RU" sz="6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ПОКА!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1063E-6 L 0.375 2.010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95E-6 L -0.41857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№4.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229600" cy="187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eaLnBrk="1" hangingPunct="1">
              <a:lnSpc>
                <a:spcPct val="80000"/>
              </a:lnSpc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Восприятие иноязычного слова как более престижного.</a:t>
            </a:r>
          </a:p>
        </p:txBody>
      </p:sp>
      <p:pic>
        <p:nvPicPr>
          <p:cNvPr id="4" name="Picture 4" descr="http://im6-tub.yandex.net/i?id=80593981-13-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267200"/>
            <a:ext cx="210932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2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Главная проблема  использования англицизмов в нашей уверенности в том, что иностранное слово звучит более модно или престижно.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2895600"/>
            <a:ext cx="396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ТАК ЛИ ЭТО?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://im6-tub.yandex.net/i?id=215329900-17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0"/>
            <a:ext cx="354026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0"/>
            <a:ext cx="7006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№6.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533400"/>
            <a:ext cx="8169288" cy="48628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ВЫРАЗИТЕ СВОЕ МНЕНИЕ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 ТОМ, ДЕЛАЮТ ЛИ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АНГЛИЦИЗМЫ ВАШУ РЕЧЬ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БОЛЕЕ МОДНОЙ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ПОДБЕРИТЕ ПРИМЕРЫ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12" descr="http://im5-tub.yandex.net/i?id=216427070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724400"/>
            <a:ext cx="252875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3528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Самые первые заимствования из неславянских языков проникали в русский язык еще в VIII-XII вв. Из скандинавских языков (шведского, норвежского) к нам пришли слова, связанные с морским промыслом: </a:t>
            </a:r>
          </a:p>
          <a:p>
            <a:r>
              <a:rPr lang="ru-RU" sz="4000" b="1" i="1" dirty="0" smtClean="0"/>
              <a:t>     ШХЕРЫ ЯКОРЬ КРЮК БАГОР</a:t>
            </a:r>
            <a:endParaRPr lang="ru-RU" sz="4000" b="1" i="1" dirty="0"/>
          </a:p>
        </p:txBody>
      </p:sp>
      <p:pic>
        <p:nvPicPr>
          <p:cNvPr id="7170" name="Picture 2" descr="Картинка 3 из 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72773" cy="2743200"/>
          </a:xfrm>
          <a:prstGeom prst="rect">
            <a:avLst/>
          </a:prstGeom>
          <a:noFill/>
        </p:spPr>
      </p:pic>
      <p:pic>
        <p:nvPicPr>
          <p:cNvPr id="7172" name="Picture 4" descr="http://im4-tub.yandex.net/i?id=48634190-04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4800"/>
            <a:ext cx="3647868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10" descr="pullcart_library_books_extract_hg_clr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257800"/>
            <a:ext cx="991219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im6-tub.yandex.net/i?id=144002577-01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3400"/>
            <a:ext cx="2133600" cy="2390424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609600" y="533400"/>
            <a:ext cx="4800600" cy="22860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«Я за англицизмы. Благодаря им человек выглядит более престижно, модно…»</a:t>
            </a:r>
            <a:endParaRPr lang="ru-RU" sz="2400" i="1" dirty="0"/>
          </a:p>
        </p:txBody>
      </p:sp>
      <p:sp>
        <p:nvSpPr>
          <p:cNvPr id="8" name="Облако 7"/>
          <p:cNvSpPr/>
          <p:nvPr/>
        </p:nvSpPr>
        <p:spPr>
          <a:xfrm>
            <a:off x="990600" y="3048000"/>
            <a:ext cx="4953000" cy="2057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« Мне кажется, что английские выражения украшают нашу речь. Конечно если мы используем их правильно.»  </a:t>
            </a:r>
            <a:endParaRPr lang="ru-RU" sz="2000" i="1" dirty="0"/>
          </a:p>
        </p:txBody>
      </p:sp>
      <p:sp>
        <p:nvSpPr>
          <p:cNvPr id="9" name="Облако 8"/>
          <p:cNvSpPr/>
          <p:nvPr/>
        </p:nvSpPr>
        <p:spPr>
          <a:xfrm>
            <a:off x="3962400" y="4800600"/>
            <a:ext cx="4724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«Я против англицизмов! Они засоряют наш красивый и богатый язык!»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7480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Можем ли мы обойтись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без заимствований?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447800" y="2514600"/>
            <a:ext cx="4800600" cy="36576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33600" y="3200400"/>
            <a:ext cx="322658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Хорошилище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         идет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по гульбищу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из позорища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на ристалище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".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5715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дмирал Шишков, министр народного просвещения  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(1824-1828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гг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большой любитель русской старины,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живший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baseline="0" dirty="0" smtClean="0">
                <a:latin typeface="Arial" pitchFamily="34" charset="0"/>
                <a:cs typeface="Arial" pitchFamily="34" charset="0"/>
              </a:rPr>
              <a:t>одах считал,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что любые заимствования наносят  вред языку</a:t>
            </a:r>
            <a:r>
              <a:rPr lang="ru-RU" sz="3200" baseline="0" dirty="0" smtClean="0">
                <a:latin typeface="Arial" pitchFamily="34" charset="0"/>
                <a:cs typeface="Arial" pitchFamily="34" charset="0"/>
              </a:rPr>
              <a:t>. Он предлагал использовать исконно русские слова.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Александр Семёнович Шишков">
            <a:hlinkClick r:id="rId2" tooltip="Александр Семёнович Шишков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25104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Так появилась фраза:</a:t>
            </a:r>
            <a:endParaRPr lang="ru-RU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447800"/>
            <a:ext cx="655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Хорошилище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идет по гульбищу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из позорища на ристалище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".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 появилась фраза: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447800"/>
            <a:ext cx="655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Хорошилище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идет по гульбищу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из позорища на ристалище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".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4495800"/>
            <a:ext cx="5424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/>
              <a:t>"Франт идет по бульвару</a:t>
            </a:r>
          </a:p>
          <a:p>
            <a:r>
              <a:rPr lang="ru-RU" sz="3600" i="1" dirty="0" smtClean="0"/>
              <a:t> из театра в цирк".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724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Попробуем обойтись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без заимствований!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066800" y="4267200"/>
            <a:ext cx="6934200" cy="2590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04800" y="1905000"/>
            <a:ext cx="8458200" cy="2133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304800"/>
            <a:ext cx="6949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Давайте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поэкспериментируем!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4384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"Кинь мне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месседж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эсэмэской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на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мэйл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!"?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"А где наши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бэджики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ресепшене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остались?"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5-tub.yandex.net/i?id=132415110-15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800225" cy="26736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971800" y="304800"/>
            <a:ext cx="5257800" cy="1752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«Пошли мне сообщение электронным письмом или по почте»</a:t>
            </a:r>
            <a:endParaRPr lang="ru-RU" sz="2400" b="1" i="1" dirty="0"/>
          </a:p>
        </p:txBody>
      </p:sp>
      <p:sp>
        <p:nvSpPr>
          <p:cNvPr id="4" name="Облако 3"/>
          <p:cNvSpPr/>
          <p:nvPr/>
        </p:nvSpPr>
        <p:spPr>
          <a:xfrm>
            <a:off x="3048000" y="2438400"/>
            <a:ext cx="54864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«Пришли мне сообщение </a:t>
            </a:r>
            <a:r>
              <a:rPr lang="ru-RU" sz="2400" b="1" i="1" dirty="0" err="1" smtClean="0"/>
              <a:t>писалкой</a:t>
            </a:r>
            <a:r>
              <a:rPr lang="ru-RU" sz="2400" b="1" i="1" dirty="0" smtClean="0"/>
              <a:t> или на почту»</a:t>
            </a:r>
            <a:endParaRPr lang="ru-RU" sz="2400" b="1" i="1" dirty="0"/>
          </a:p>
        </p:txBody>
      </p:sp>
      <p:sp>
        <p:nvSpPr>
          <p:cNvPr id="5" name="Облако 4"/>
          <p:cNvSpPr/>
          <p:nvPr/>
        </p:nvSpPr>
        <p:spPr>
          <a:xfrm>
            <a:off x="838200" y="4572000"/>
            <a:ext cx="55626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«А где наши карточки с именами? На столе на входе остались.»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858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«Кинь  мне </a:t>
            </a:r>
            <a:r>
              <a:rPr lang="ru-RU" sz="3200" b="1" dirty="0" err="1" smtClean="0">
                <a:solidFill>
                  <a:srgbClr val="C00000"/>
                </a:solidFill>
              </a:rPr>
              <a:t>меседж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r>
              <a:rPr lang="ru-RU" sz="3200" b="1" dirty="0" err="1" smtClean="0">
                <a:solidFill>
                  <a:srgbClr val="C00000"/>
                </a:solidFill>
              </a:rPr>
              <a:t>Эсмэской</a:t>
            </a:r>
            <a:r>
              <a:rPr lang="ru-RU" sz="3200" b="1" dirty="0" smtClean="0">
                <a:solidFill>
                  <a:srgbClr val="C00000"/>
                </a:solidFill>
              </a:rPr>
              <a:t> или на мейл.»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«А где наши </a:t>
            </a:r>
            <a:r>
              <a:rPr lang="ru-RU" sz="3200" b="1" dirty="0" err="1" smtClean="0">
                <a:solidFill>
                  <a:srgbClr val="C00000"/>
                </a:solidFill>
              </a:rPr>
              <a:t>бэйджикии</a:t>
            </a:r>
            <a:r>
              <a:rPr lang="ru-RU" sz="3200" b="1" dirty="0" smtClean="0">
                <a:solidFill>
                  <a:srgbClr val="C00000"/>
                </a:solidFill>
              </a:rPr>
              <a:t>?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На </a:t>
            </a:r>
            <a:r>
              <a:rPr lang="ru-RU" sz="3200" b="1" dirty="0" err="1" smtClean="0">
                <a:solidFill>
                  <a:srgbClr val="C00000"/>
                </a:solidFill>
              </a:rPr>
              <a:t>ресепшене</a:t>
            </a:r>
            <a:r>
              <a:rPr lang="ru-RU" sz="3200" b="1" dirty="0" smtClean="0">
                <a:solidFill>
                  <a:srgbClr val="C00000"/>
                </a:solidFill>
              </a:rPr>
              <a:t> остались?»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0571E-6 L -0.30833 0.310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5325E-6 L 0.2 -4.8532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6466E-6 L 0.37917 0.0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457200"/>
            <a:ext cx="62960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СЛЕДУЕТ ПРИЗНАТЬ,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БЕЗ МНОГИХ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ЗАИМСТВОВАНИЙ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НАМ НЕ ОБОЙТИСЬ!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22" name="Picture 2" descr="http://im3-tub.yandex.net/i?id=20546509-08-24"/>
          <p:cNvPicPr>
            <a:picLocks noChangeAspect="1" noChangeArrowheads="1"/>
          </p:cNvPicPr>
          <p:nvPr/>
        </p:nvPicPr>
        <p:blipFill>
          <a:blip r:embed="rId2"/>
          <a:srcRect r="12111" b="12500"/>
          <a:stretch>
            <a:fillRect/>
          </a:stretch>
        </p:blipFill>
        <p:spPr bwMode="auto">
          <a:xfrm>
            <a:off x="609600" y="3886200"/>
            <a:ext cx="2133600" cy="1600200"/>
          </a:xfrm>
          <a:prstGeom prst="rect">
            <a:avLst/>
          </a:prstGeom>
          <a:noFill/>
        </p:spPr>
      </p:pic>
      <p:pic>
        <p:nvPicPr>
          <p:cNvPr id="30724" name="Picture 4" descr="http://im0-tub.yandex.net/i?id=23865208-15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191000"/>
            <a:ext cx="1181100" cy="1009650"/>
          </a:xfrm>
          <a:prstGeom prst="rect">
            <a:avLst/>
          </a:prstGeom>
          <a:noFill/>
        </p:spPr>
      </p:pic>
      <p:pic>
        <p:nvPicPr>
          <p:cNvPr id="30726" name="Picture 6" descr="http://im4-tub.yandex.net/i?id=101059095-05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181600"/>
            <a:ext cx="1752600" cy="1133348"/>
          </a:xfrm>
          <a:prstGeom prst="rect">
            <a:avLst/>
          </a:prstGeom>
          <a:noFill/>
        </p:spPr>
      </p:pic>
      <p:pic>
        <p:nvPicPr>
          <p:cNvPr id="30728" name="Picture 8" descr="http://im8-tub.yandex.net/i?id=142408732-04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14800"/>
            <a:ext cx="1600200" cy="204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319" y="304800"/>
            <a:ext cx="77224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СТОИТ ЛИ УПОТРЕБЛЯТЬ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АНГЛИЦИЗМЫ ЕСЛИ ЕСТЬ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ПОДХОДЯЩИЕ РУССКИЕ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СЛОВА?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352800"/>
            <a:ext cx="769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КАКОВО ВАШЕ МНЕНИЕ?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276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 </a:t>
            </a:r>
            <a:r>
              <a:rPr lang="ru-RU" sz="3200" dirty="0" smtClean="0"/>
              <a:t>К числу древних заимствований относятся и отдельные слова из </a:t>
            </a:r>
            <a:r>
              <a:rPr lang="ru-RU" sz="2800" b="1" dirty="0" smtClean="0"/>
              <a:t>германских языков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БРОНЯ  МЕЧ  ПАНЦИРЬ  КОТЕЛ  ХОЛМ    БУК     </a:t>
            </a:r>
          </a:p>
          <a:p>
            <a:r>
              <a:rPr lang="ru-RU" sz="2800" b="1" dirty="0" smtClean="0"/>
              <a:t>    КНЯЗЬ БОР СВИНЬЯ ВЕРБЛЮД</a:t>
            </a:r>
            <a:r>
              <a:rPr lang="ru-RU" sz="3200" b="1" i="1" dirty="0" smtClean="0"/>
              <a:t> </a:t>
            </a:r>
            <a:r>
              <a:rPr lang="ru-RU" sz="2800" b="1" i="1" dirty="0" smtClean="0"/>
              <a:t>и другие.</a:t>
            </a:r>
          </a:p>
          <a:p>
            <a:r>
              <a:rPr lang="ru-RU" sz="3200" b="1" i="1" dirty="0" smtClean="0"/>
              <a:t> </a:t>
            </a:r>
            <a:r>
              <a:rPr lang="ru-RU" sz="3200" dirty="0" smtClean="0"/>
              <a:t>О происхождении многих слов спорят но в целом количество заимствований из германских языков от 20 до 200 слов.</a:t>
            </a:r>
            <a:endParaRPr lang="ru-RU" sz="3200" dirty="0"/>
          </a:p>
        </p:txBody>
      </p:sp>
      <p:pic>
        <p:nvPicPr>
          <p:cNvPr id="6146" name="Picture 2" descr="http://im2-tub.yandex.net/i?id=74560883-01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1752600" cy="2665414"/>
          </a:xfrm>
          <a:prstGeom prst="rect">
            <a:avLst/>
          </a:prstGeom>
          <a:noFill/>
        </p:spPr>
      </p:pic>
      <p:pic>
        <p:nvPicPr>
          <p:cNvPr id="6148" name="Picture 4" descr="http://im2-tub.yandex.net/i?id=56598369-2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1981200" cy="277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3800" y="3048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20 января 2011 года </a:t>
            </a:r>
          </a:p>
          <a:p>
            <a:r>
              <a:rPr lang="ru-RU" sz="2000" b="1" dirty="0" smtClean="0"/>
              <a:t>Президент Дмитрий Медведев  сказал, что, развивая русский язык, не нужно отказываться от использования иностранных слов.</a:t>
            </a:r>
          </a:p>
        </p:txBody>
      </p:sp>
      <p:pic>
        <p:nvPicPr>
          <p:cNvPr id="104450" name="Picture 2" descr="http://im0-tub.yandex.net/i?id=32301720-1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2895600" cy="4111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48768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«Наши попытки заменить англицизмы какими-то русскими словами— они не возымеют эффекта,— убежден он.— Нужно быть в этом смысле современными, но не глупыми».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609600"/>
            <a:ext cx="49939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ГЛУПОСТЕЙ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 НАС ХВАТАЕТ!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0" name="Picture 4" descr="http://im6-tub.yandex.net/i?id=326530044-06-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014"/>
          <a:stretch>
            <a:fillRect/>
          </a:stretch>
        </p:blipFill>
        <p:spPr bwMode="auto">
          <a:xfrm>
            <a:off x="3048000" y="3124200"/>
            <a:ext cx="2514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914400"/>
            <a:ext cx="8534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3399"/>
                </a:solidFill>
              </a:rPr>
              <a:t>           ДАВАЙТЕ УЛЫБНЁМСЯ!</a:t>
            </a:r>
          </a:p>
          <a:p>
            <a:endParaRPr lang="ru-RU" b="1" dirty="0" smtClean="0">
              <a:solidFill>
                <a:srgbClr val="FF3399"/>
              </a:solidFill>
            </a:endParaRPr>
          </a:p>
          <a:p>
            <a:r>
              <a:rPr lang="ru-RU" b="1" dirty="0" smtClean="0"/>
              <a:t> </a:t>
            </a:r>
            <a:r>
              <a:rPr lang="ru-RU" sz="2800" b="1" dirty="0" smtClean="0"/>
              <a:t>Анекдот:</a:t>
            </a:r>
            <a:endParaRPr lang="ru-RU" b="1" dirty="0" smtClean="0"/>
          </a:p>
          <a:p>
            <a:r>
              <a:rPr lang="ru-RU" sz="4000" i="1" dirty="0" smtClean="0"/>
              <a:t>Приходит русский эмигрант в русский магазин в Америке. "Отвесьте мне </a:t>
            </a:r>
            <a:r>
              <a:rPr lang="ru-RU" sz="4000" i="1" dirty="0" err="1" smtClean="0"/>
              <a:t>полпаунда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чизу</a:t>
            </a:r>
            <a:r>
              <a:rPr lang="ru-RU" sz="4000" i="1" dirty="0" smtClean="0"/>
              <a:t>". "Вам </a:t>
            </a:r>
            <a:r>
              <a:rPr lang="ru-RU" sz="4000" i="1" dirty="0" err="1" smtClean="0"/>
              <a:t>наслайсать</a:t>
            </a:r>
            <a:r>
              <a:rPr lang="ru-RU" sz="4000" i="1" dirty="0" smtClean="0"/>
              <a:t> или целым </a:t>
            </a:r>
            <a:r>
              <a:rPr lang="ru-RU" sz="4000" i="1" dirty="0" err="1" smtClean="0"/>
              <a:t>писом</a:t>
            </a:r>
            <a:r>
              <a:rPr lang="ru-RU" sz="4000" i="1" dirty="0" smtClean="0"/>
              <a:t>?" </a:t>
            </a:r>
            <a:endParaRPr lang="ru-RU" sz="4000" i="1" dirty="0"/>
          </a:p>
        </p:txBody>
      </p:sp>
      <p:pic>
        <p:nvPicPr>
          <p:cNvPr id="56322" name="Picture 2" descr="http://im2-tub.yandex.net/i?id=184870454-14-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8692" y="533400"/>
            <a:ext cx="2225308" cy="167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4953000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POUND</a:t>
            </a:r>
            <a:endParaRPr lang="ru-RU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5638800"/>
            <a:ext cx="232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CHEESE</a:t>
            </a:r>
            <a:endParaRPr lang="ru-RU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4876800"/>
            <a:ext cx="169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SLICE</a:t>
            </a:r>
            <a:endParaRPr lang="ru-RU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34200" y="5486400"/>
            <a:ext cx="1771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PIECE</a:t>
            </a:r>
            <a:endParaRPr lang="ru-RU" sz="54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04800"/>
            <a:ext cx="7006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Практическое задание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№.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im7-tub.yandex.net/i?id=25110251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42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86" y="381000"/>
            <a:ext cx="807689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НАЙДИТЕ НЕОПРАВДАННОЕ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СМЕШНОЕ ИЛИ НЕПРАВИЛЬНОЕ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УПОТРЕБЛЕНИЕ АНГЛИЙСКИХ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СЛОВ В ЖИЗНИ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0178" name="Picture 2" descr="http://im3-tub.yandex.net/i?id=49815142-09-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86200"/>
            <a:ext cx="1952786" cy="2057400"/>
          </a:xfrm>
          <a:prstGeom prst="rect">
            <a:avLst/>
          </a:prstGeom>
          <a:noFill/>
        </p:spPr>
      </p:pic>
      <p:pic>
        <p:nvPicPr>
          <p:cNvPr id="4" name="Picture 8" descr="http://im8-tub.yandex.net/i?id=140600607-1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429000"/>
            <a:ext cx="333796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я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94000"/>
            <a:ext cx="5715000" cy="4064000"/>
          </a:xfrm>
          <a:prstGeom prst="rect">
            <a:avLst/>
          </a:prstGeom>
        </p:spPr>
      </p:pic>
      <p:pic>
        <p:nvPicPr>
          <p:cNvPr id="2" name="Рисунок 1" descr="post-26-120359232729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8750" cy="3933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1200" y="304800"/>
            <a:ext cx="1992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style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РЕСТОРАН ТУПАРИ?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moscow-trip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2857500" cy="2143125"/>
          </a:xfrm>
          <a:prstGeom prst="rect">
            <a:avLst/>
          </a:prstGeom>
        </p:spPr>
      </p:pic>
      <p:pic>
        <p:nvPicPr>
          <p:cNvPr id="3" name="Рисунок 2" descr="iCAZM5JP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7600"/>
            <a:ext cx="3636236" cy="2739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7200" y="1371600"/>
            <a:ext cx="312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lunch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657600"/>
            <a:ext cx="27438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O.K.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2578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key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2b62.jpg"/>
          <p:cNvPicPr>
            <a:picLocks noChangeAspect="1"/>
          </p:cNvPicPr>
          <p:nvPr/>
        </p:nvPicPr>
        <p:blipFill>
          <a:blip r:embed="rId2"/>
          <a:srcRect t="28222" b="24016"/>
          <a:stretch>
            <a:fillRect/>
          </a:stretch>
        </p:blipFill>
        <p:spPr>
          <a:xfrm>
            <a:off x="304800" y="381000"/>
            <a:ext cx="4679951" cy="1676400"/>
          </a:xfrm>
          <a:prstGeom prst="rect">
            <a:avLst/>
          </a:prstGeom>
        </p:spPr>
      </p:pic>
      <p:pic>
        <p:nvPicPr>
          <p:cNvPr id="4" name="Рисунок 3" descr="1274198193_akrilait_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124200"/>
            <a:ext cx="4449896" cy="3367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6af1d09e6c62826d61d3c888caf5560400088c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762500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5257800"/>
            <a:ext cx="7165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Only for  company. 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86200" cy="2914650"/>
          </a:xfrm>
          <a:prstGeom prst="rect">
            <a:avLst/>
          </a:prstGeom>
        </p:spPr>
      </p:pic>
      <p:pic>
        <p:nvPicPr>
          <p:cNvPr id="4" name="Рисунок 3" descr="Фото01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0" y="762000"/>
            <a:ext cx="3505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CIT</a:t>
            </a:r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4648200"/>
            <a:ext cx="4006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group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8-tub.yandex.net/i?id=28778141-2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1998"/>
            <a:ext cx="2133600" cy="2436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457200" y="3048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Близкое соседство тюркских народностей (половцев, печенегов, хазар), военные столкновения с ними, а затем и монголо-татарское нашествие оставили в русском языке тюркские слова,  : </a:t>
            </a:r>
          </a:p>
          <a:p>
            <a:r>
              <a:rPr lang="ru-RU" sz="3200" dirty="0" smtClean="0"/>
              <a:t>    </a:t>
            </a:r>
            <a:r>
              <a:rPr lang="ru-RU" sz="2800" b="1" dirty="0" smtClean="0"/>
              <a:t>КОЛЧАН   АРКАН   ВЬЮК    ШАЛАШ   БЕШМЕТ КУШАК   КАБЛУК    КИСЕТ   КУМАЧ     СУНДУК КИСТЕНЬ   КАНДАЛЫ    КАБАЛА      КАЗНА</a:t>
            </a:r>
            <a:endParaRPr lang="ru-RU" sz="3600" b="1" dirty="0" smtClean="0"/>
          </a:p>
          <a:p>
            <a:r>
              <a:rPr lang="ru-RU" sz="3600" b="1" dirty="0" smtClean="0"/>
              <a:t>                      караул </a:t>
            </a:r>
            <a:r>
              <a:rPr lang="ru-RU" sz="2800" b="1" i="1" dirty="0" smtClean="0"/>
              <a:t>и др.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3732" name="Picture 4" descr="http://im4-tub.yandex.net/i?id=59078920-13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962400"/>
            <a:ext cx="1600200" cy="2497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0" t="21111" r="5833" b="12222"/>
          <a:stretch>
            <a:fillRect/>
          </a:stretch>
        </p:blipFill>
        <p:spPr>
          <a:xfrm rot="5400000">
            <a:off x="-171893" y="857693"/>
            <a:ext cx="3657600" cy="2551814"/>
          </a:xfrm>
          <a:prstGeom prst="rect">
            <a:avLst/>
          </a:prstGeom>
        </p:spPr>
      </p:pic>
      <p:pic>
        <p:nvPicPr>
          <p:cNvPr id="3" name="Рисунок 2" descr="Фото-0046_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038600"/>
            <a:ext cx="2514600" cy="2514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" y="5181600"/>
            <a:ext cx="4263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Зеленое поле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572000"/>
            <a:ext cx="4263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Зеленоеполе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381000"/>
            <a:ext cx="2977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kitty    cat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1676400"/>
            <a:ext cx="1266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kite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32011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876800" cy="365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3600" y="1371600"/>
            <a:ext cx="22109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00B050"/>
                </a:solidFill>
                <a:effectLst/>
              </a:rPr>
              <a:t>ДАЧА</a:t>
            </a:r>
            <a:endParaRPr lang="ru-RU" sz="66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495723" cy="280076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НЕОПРАВДАННОЕ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АНГЛИЦИЗМОВ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ИЛИ</a:t>
            </a:r>
          </a:p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СПИКАЕМ ПОМАЛЕНЬКУ.</a:t>
            </a:r>
            <a:endParaRPr lang="ru-RU" sz="4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838200"/>
            <a:ext cx="772698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ПОКУПАЕМ ТОВАРЫ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КРАСИВЫМИ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НАЗВАНИЯМИ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НЕЗАДУМЫВАЯСЬ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ОНИ ЗНАЧАТ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.yandex.net/i?id=191767372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2590800" cy="25908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0" y="1905000"/>
            <a:ext cx="137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Картин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685800"/>
            <a:ext cx="942975" cy="1428750"/>
          </a:xfrm>
          <a:prstGeom prst="rect">
            <a:avLst/>
          </a:prstGeom>
          <a:noFill/>
        </p:spPr>
      </p:pic>
      <p:pic>
        <p:nvPicPr>
          <p:cNvPr id="1032" name="Picture 8" descr="http://im5-tub.yandex.net/i?id=94117688-2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971800"/>
            <a:ext cx="2286000" cy="34636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91000" y="5181600"/>
            <a:ext cx="2016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4" name="Picture 10" descr="http://im8-tub.yandex.net/i?id=81691640-03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04799"/>
            <a:ext cx="2971800" cy="24189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1524000"/>
            <a:ext cx="242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Комета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6" descr="http://im5-tub.yandex.net/i?id=59174540-12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505200"/>
            <a:ext cx="3382347" cy="2209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3400" y="5638800"/>
            <a:ext cx="331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Щедрость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2-tub.yandex.net/i?id=101616807-11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133598" cy="213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0400" y="685800"/>
            <a:ext cx="333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Кроссовки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5540" name="Picture 4" descr="Картин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441325"/>
            <a:ext cx="1428750" cy="933450"/>
          </a:xfrm>
          <a:prstGeom prst="rect">
            <a:avLst/>
          </a:prstGeom>
          <a:noFill/>
        </p:spPr>
      </p:pic>
      <p:pic>
        <p:nvPicPr>
          <p:cNvPr id="65544" name="Picture 8" descr="http://im3-tub.yandex.net/i?id=173466899-08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43200"/>
            <a:ext cx="2133600" cy="24467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81400" y="2971800"/>
            <a:ext cx="1879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Кегли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http://im8-tub.yandex.net/i?id=127246778-14-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685800"/>
            <a:ext cx="2162430" cy="1600200"/>
          </a:xfrm>
          <a:prstGeom prst="rect">
            <a:avLst/>
          </a:prstGeom>
          <a:noFill/>
        </p:spPr>
      </p:pic>
      <p:pic>
        <p:nvPicPr>
          <p:cNvPr id="13316" name="Picture 4" descr="http://im6-tub.yandex.net/i?id=51100226-19-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048000"/>
            <a:ext cx="1981200" cy="191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81000"/>
            <a:ext cx="80539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ТОЛЬКО МЫ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ПОРОЙ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НЕПРАВИЛЬНО ИСПОЛЬЗУЕМ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ИНОСТРАННЫЕ СЛОВА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762000"/>
            <a:ext cx="601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Автор «Зазеркалья» английский писатель Льюис Кэрролл, путешествуя по России, записал в своём дневнике английскими буквами новое для него русское слово -</a:t>
            </a:r>
            <a:endParaRPr lang="ru-RU" sz="4000" dirty="0"/>
          </a:p>
        </p:txBody>
      </p:sp>
      <p:pic>
        <p:nvPicPr>
          <p:cNvPr id="2457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7203" y="457200"/>
            <a:ext cx="2336797" cy="1752600"/>
          </a:xfrm>
          <a:prstGeom prst="rect">
            <a:avLst/>
          </a:prstGeom>
          <a:noFill/>
        </p:spPr>
      </p:pic>
      <p:pic>
        <p:nvPicPr>
          <p:cNvPr id="24580" name="Picture 4" descr="http://im4-tub.yandex.net/i?id=73703297-02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1626108" cy="2514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77" y="5105400"/>
            <a:ext cx="5572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"защищающихся" 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68" y="3048000"/>
            <a:ext cx="8675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4400" dirty="0" err="1" smtClean="0">
                <a:solidFill>
                  <a:schemeClr val="accent4">
                    <a:lumMod val="75000"/>
                  </a:schemeClr>
                </a:solidFill>
              </a:rPr>
              <a:t>zаshtshееshtshауоуshtshееkhsуа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». 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4038600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узнали:?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9200" y="304800"/>
            <a:ext cx="62237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Есть в английском языке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много слов русских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1752600"/>
            <a:ext cx="283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Узнаете?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2590800"/>
            <a:ext cx="8382000" cy="31700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4000" b="1" dirty="0" smtClean="0"/>
              <a:t>s</a:t>
            </a:r>
            <a:r>
              <a:rPr lang="ru-RU" sz="4000" b="1" dirty="0" err="1" smtClean="0"/>
              <a:t>huba</a:t>
            </a:r>
            <a:r>
              <a:rPr lang="ru-RU" sz="4000" b="1" dirty="0" smtClean="0"/>
              <a:t>      </a:t>
            </a:r>
            <a:r>
              <a:rPr lang="ru-RU" sz="4000" b="1" dirty="0" err="1" smtClean="0"/>
              <a:t>kvass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morse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koumiss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shchi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borshch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mead</a:t>
            </a:r>
            <a:r>
              <a:rPr lang="ru-RU" sz="4000" b="1" dirty="0" smtClean="0"/>
              <a:t>   </a:t>
            </a:r>
            <a:r>
              <a:rPr lang="ru-RU" sz="4000" b="1" dirty="0" err="1" smtClean="0"/>
              <a:t>calash</a:t>
            </a:r>
            <a:r>
              <a:rPr lang="ru-RU" sz="4000" b="1" dirty="0" smtClean="0"/>
              <a:t>  </a:t>
            </a:r>
            <a:r>
              <a:rPr lang="ru-RU" sz="4000" b="1" i="1" dirty="0" err="1" smtClean="0"/>
              <a:t>troika</a:t>
            </a:r>
            <a:r>
              <a:rPr lang="ru-RU" sz="4000" b="1" i="1" dirty="0" smtClean="0"/>
              <a:t> </a:t>
            </a:r>
            <a:r>
              <a:rPr lang="ru-RU" sz="4000" b="1" dirty="0" smtClean="0"/>
              <a:t> </a:t>
            </a:r>
            <a:r>
              <a:rPr lang="ru-RU" sz="4000" b="1" i="1" dirty="0" err="1" smtClean="0"/>
              <a:t>izba</a:t>
            </a:r>
            <a:r>
              <a:rPr lang="ru-RU" sz="4000" b="1" i="1" dirty="0" smtClean="0"/>
              <a:t> </a:t>
            </a:r>
            <a:r>
              <a:rPr lang="ru-RU" sz="4000" b="1" dirty="0" smtClean="0"/>
              <a:t> </a:t>
            </a:r>
            <a:r>
              <a:rPr lang="ru-RU" sz="4000" b="1" i="1" dirty="0" err="1" smtClean="0"/>
              <a:t>telega</a:t>
            </a:r>
            <a:r>
              <a:rPr lang="ru-RU" sz="4000" b="1" i="1" dirty="0" smtClean="0"/>
              <a:t>    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peach</a:t>
            </a:r>
            <a:r>
              <a:rPr lang="ru-RU" sz="4000" b="1" dirty="0" smtClean="0"/>
              <a:t>     </a:t>
            </a:r>
            <a:r>
              <a:rPr lang="ru-RU" sz="4000" b="1" i="1" dirty="0" err="1" smtClean="0"/>
              <a:t>balalaika</a:t>
            </a:r>
            <a:r>
              <a:rPr lang="ru-RU" sz="4000" b="1" dirty="0" smtClean="0"/>
              <a:t>     </a:t>
            </a:r>
            <a:r>
              <a:rPr lang="ru-RU" sz="4000" b="1" i="1" dirty="0" err="1" smtClean="0"/>
              <a:t>bayan</a:t>
            </a:r>
            <a:r>
              <a:rPr lang="ru-RU" sz="4000" b="1" i="1" dirty="0" smtClean="0"/>
              <a:t> </a:t>
            </a:r>
            <a:r>
              <a:rPr lang="ru-RU" sz="4000" b="1" dirty="0" smtClean="0"/>
              <a:t> </a:t>
            </a:r>
            <a:r>
              <a:rPr lang="ru-RU" sz="4000" b="1" i="1" dirty="0" err="1" smtClean="0"/>
              <a:t>samov</a:t>
            </a:r>
            <a:r>
              <a:rPr lang="en-US" sz="4000" b="1" i="1" dirty="0" err="1" smtClean="0"/>
              <a:t>ar</a:t>
            </a:r>
            <a:r>
              <a:rPr lang="ru-RU" sz="4000" b="1" i="1" dirty="0" smtClean="0"/>
              <a:t>   </a:t>
            </a:r>
            <a:r>
              <a:rPr lang="ru-RU" sz="4000" b="1" dirty="0" smtClean="0"/>
              <a:t> </a:t>
            </a:r>
            <a:r>
              <a:rPr lang="ru-RU" sz="4000" b="1" i="1" dirty="0" smtClean="0"/>
              <a:t> 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kissel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vodka</a:t>
            </a:r>
            <a:r>
              <a:rPr lang="ru-RU" sz="4000" b="1" dirty="0" smtClean="0"/>
              <a:t>    </a:t>
            </a:r>
            <a:r>
              <a:rPr lang="ru-RU" sz="4000" b="1" dirty="0" err="1" smtClean="0"/>
              <a:t>nalivka</a:t>
            </a:r>
            <a:r>
              <a:rPr lang="ru-RU" sz="4000" b="1" dirty="0" smtClean="0"/>
              <a:t>  </a:t>
            </a:r>
            <a:r>
              <a:rPr lang="ru-RU" sz="4000" b="1" dirty="0" err="1" smtClean="0"/>
              <a:t>nastoika</a:t>
            </a:r>
            <a:r>
              <a:rPr lang="ru-RU" sz="4000" b="1" dirty="0" smtClean="0"/>
              <a:t>         </a:t>
            </a:r>
            <a:r>
              <a:rPr lang="ru-RU" sz="4000" b="1" dirty="0" err="1" smtClean="0"/>
              <a:t>bliny</a:t>
            </a:r>
            <a:r>
              <a:rPr lang="ru-RU" sz="4000" b="1" dirty="0" smtClean="0"/>
              <a:t>           </a:t>
            </a:r>
            <a:r>
              <a:rPr lang="ru-RU" sz="4000" b="1" dirty="0" err="1" smtClean="0"/>
              <a:t>oladyi</a:t>
            </a:r>
            <a:r>
              <a:rPr lang="ru-RU" sz="4000" b="1" dirty="0" smtClean="0"/>
              <a:t>   </a:t>
            </a:r>
            <a:endParaRPr lang="ru-RU" sz="4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39000" y="3276600"/>
            <a:ext cx="1447800" cy="1588"/>
          </a:xfrm>
          <a:prstGeom prst="line">
            <a:avLst/>
          </a:prstGeom>
          <a:ln w="146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3400" y="3810000"/>
            <a:ext cx="1752600" cy="1588"/>
          </a:xfrm>
          <a:prstGeom prst="line">
            <a:avLst/>
          </a:prstGeom>
          <a:ln w="146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86000" y="4419600"/>
            <a:ext cx="1447800" cy="1588"/>
          </a:xfrm>
          <a:prstGeom prst="line">
            <a:avLst/>
          </a:prstGeom>
          <a:ln w="146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волна 5"/>
          <p:cNvSpPr/>
          <p:nvPr/>
        </p:nvSpPr>
        <p:spPr>
          <a:xfrm>
            <a:off x="457200" y="3505200"/>
            <a:ext cx="4800600" cy="304800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90800" y="304800"/>
            <a:ext cx="317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ВЫВОДЫ: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ИСПОЛЬЗОВАНИЕ ЗАИМСТВОВАНИЙ НЕИЗБЕЖНО, КАК НЕИЗБЕЖЕН ПРОЦЕСС ВЗАИМОДЕЙСТВИЯ С ИНОСТРАННЫМИ  ГОСУДАРСТВАМИ 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50px-Kiprensky_Pushk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86200"/>
            <a:ext cx="2044700" cy="2380031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38200" y="3962400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Но панталоны, фрак, жилет -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Всех этих слов на русском нет!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вижу я, винюсь пред вами,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Что уж и так мой бедный слог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Пестреть гораздо б меньше мог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Иноплеменными словами.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А. С. Пушкин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Киевская Русь вела оживленную торговлю с Византией. </a:t>
            </a:r>
            <a:r>
              <a:rPr lang="ru-RU" sz="3200" b="1" dirty="0" smtClean="0"/>
              <a:t>Греческими</a:t>
            </a:r>
            <a:r>
              <a:rPr lang="ru-RU" sz="3200" dirty="0" smtClean="0"/>
              <a:t> по происхождению являются многие привычные нам названия:      </a:t>
            </a:r>
          </a:p>
          <a:p>
            <a:r>
              <a:rPr lang="ru-RU" sz="3200" b="1" dirty="0" smtClean="0"/>
              <a:t>       ВИШНЯ ОГУРЕЦ КУКЛА ЛЕНТА ЛОХАНЬ     </a:t>
            </a:r>
          </a:p>
          <a:p>
            <a:r>
              <a:rPr lang="ru-RU" sz="3200" b="1" dirty="0" smtClean="0"/>
              <a:t>           СВЕКЛА ФОНАРЬ СКАМЬЯ БАНЯ</a:t>
            </a:r>
            <a:r>
              <a:rPr lang="ru-RU" sz="2800" b="1" i="1" dirty="0" smtClean="0"/>
              <a:t> </a:t>
            </a:r>
            <a:endParaRPr lang="en-US" sz="2800" b="1" i="1" dirty="0" smtClean="0"/>
          </a:p>
          <a:p>
            <a:r>
              <a:rPr lang="en-US" sz="2800" b="1" i="1" dirty="0" smtClean="0"/>
              <a:t> </a:t>
            </a:r>
            <a:r>
              <a:rPr lang="ru-RU" sz="2800" b="1" i="1" dirty="0" smtClean="0"/>
              <a:t>с наукой, просвещением: </a:t>
            </a:r>
          </a:p>
          <a:p>
            <a:r>
              <a:rPr lang="ru-RU" sz="2800" b="1" i="1" dirty="0" smtClean="0"/>
              <a:t>         </a:t>
            </a:r>
            <a:r>
              <a:rPr lang="ru-RU" sz="2800" b="1" dirty="0" smtClean="0"/>
              <a:t>ГРАММАТИКА    МАТЕМАТИКА      ИСТОРИЯ       </a:t>
            </a:r>
          </a:p>
          <a:p>
            <a:r>
              <a:rPr lang="ru-RU" sz="2800" b="1" dirty="0" smtClean="0"/>
              <a:t>           ФИЛОСОФИЯ  ТЕТРАДЬ  АЛФАВИТ  ДИАЛЕКТ </a:t>
            </a:r>
            <a:endParaRPr lang="ru-RU" sz="2800" b="1" dirty="0"/>
          </a:p>
        </p:txBody>
      </p:sp>
      <p:pic>
        <p:nvPicPr>
          <p:cNvPr id="94210" name="Picture 2" descr="http://im4-tub.yandex.net/i?id=322685015-16-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428750" cy="1066801"/>
          </a:xfrm>
          <a:prstGeom prst="rect">
            <a:avLst/>
          </a:prstGeom>
          <a:noFill/>
        </p:spPr>
      </p:pic>
      <p:pic>
        <p:nvPicPr>
          <p:cNvPr id="94212" name="Picture 4" descr="http://im4-tub.yandex.net/i?id=68688840-09-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448300"/>
            <a:ext cx="1428750" cy="1409700"/>
          </a:xfrm>
          <a:prstGeom prst="rect">
            <a:avLst/>
          </a:prstGeom>
          <a:noFill/>
        </p:spPr>
      </p:pic>
      <p:pic>
        <p:nvPicPr>
          <p:cNvPr id="94214" name="Picture 6" descr="http://im5-tub.yandex.net/i?id=29466578-15-24"/>
          <p:cNvPicPr>
            <a:picLocks noChangeAspect="1" noChangeArrowheads="1"/>
          </p:cNvPicPr>
          <p:nvPr/>
        </p:nvPicPr>
        <p:blipFill>
          <a:blip r:embed="rId4"/>
          <a:srcRect l="30625" r="31944"/>
          <a:stretch>
            <a:fillRect/>
          </a:stretch>
        </p:blipFill>
        <p:spPr bwMode="auto">
          <a:xfrm>
            <a:off x="2590800" y="4191000"/>
            <a:ext cx="838200" cy="1524000"/>
          </a:xfrm>
          <a:prstGeom prst="rect">
            <a:avLst/>
          </a:prstGeom>
          <a:noFill/>
        </p:spPr>
      </p:pic>
      <p:pic>
        <p:nvPicPr>
          <p:cNvPr id="94216" name="Picture 8" descr="http://im0-tub.yandex.net/i?id=138519719-20-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905500"/>
            <a:ext cx="1428750" cy="952500"/>
          </a:xfrm>
          <a:prstGeom prst="rect">
            <a:avLst/>
          </a:prstGeom>
          <a:noFill/>
        </p:spPr>
      </p:pic>
      <p:pic>
        <p:nvPicPr>
          <p:cNvPr id="94218" name="Picture 10" descr="http://im0-tub.yandex.net/i?id=144361672-15-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648200"/>
            <a:ext cx="1428750" cy="1114425"/>
          </a:xfrm>
          <a:prstGeom prst="rect">
            <a:avLst/>
          </a:prstGeom>
          <a:noFill/>
        </p:spPr>
      </p:pic>
      <p:pic>
        <p:nvPicPr>
          <p:cNvPr id="94220" name="Picture 12" descr="http://im3-tub.yandex.net/i?id=46291114-04-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1181100" cy="1428750"/>
          </a:xfrm>
          <a:prstGeom prst="rect">
            <a:avLst/>
          </a:prstGeom>
          <a:noFill/>
        </p:spPr>
      </p:pic>
      <p:pic>
        <p:nvPicPr>
          <p:cNvPr id="94222" name="Picture 14" descr="http://im4-tub.yandex.net/i?id=162692065-13-2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1428750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304800"/>
            <a:ext cx="317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ВЫВОДЫ: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ЧРЕЗМЕРНОЕ УВЛЕЧЕНИЕ ЗАИМСТВОВАНИЯМИ   ВЕДЕТ К УПРОЩЕНИЮ А ЗНАЧИТ К  ПОРЧИ РУССКОЙ РЕЧИ.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5-tub.yandex.net/i?id=229548574-2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733800"/>
            <a:ext cx="2133600" cy="2818703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533400" y="4114800"/>
            <a:ext cx="5638800" cy="23622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Русский язык так богат и гибок, что нам нечего брать у тех, кто беднее нас.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И.С.Тургенев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685800" y="3962400"/>
            <a:ext cx="7848600" cy="25146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90800" y="304800"/>
            <a:ext cx="317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ВЫВОДЫ: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ТОЛЬКО ГРАМОТНОЕ И УМЕСТНОЕ УПОТРЕБЛЕНИЕ ЗАИМСТВОВАННЫХ СЛОВ ВЕДЕТ К РАЗВИТИЮ И МОДЕРНИЗАЦИИ ЯЗЫКА А НЕ К ЕГО ОСКУДЕВАНИЮ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Изучив англо-русский словарь, вы выучите англо-русский язык.</a:t>
            </a:r>
          </a:p>
          <a:p>
            <a:r>
              <a:rPr lang="ru-RU" sz="2800" dirty="0" smtClean="0"/>
              <a:t>                                      Народная мудрость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и использование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иностранных языков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едет к совершенствованию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развитию современного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человека, 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429000"/>
            <a:ext cx="8037521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лишь твердое знание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любовь к родному языку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делает человека современным.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3-tub.yandex.net/i?id=56671240-05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199" y="3505200"/>
            <a:ext cx="2958349" cy="1676400"/>
          </a:xfrm>
          <a:prstGeom prst="rect">
            <a:avLst/>
          </a:prstGeom>
          <a:noFill/>
        </p:spPr>
      </p:pic>
      <p:pic>
        <p:nvPicPr>
          <p:cNvPr id="3" name="Picture 2" descr="http://im5-tub.yandex.net/i?id=211554171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2877763" cy="1905000"/>
          </a:xfrm>
          <a:prstGeom prst="rect">
            <a:avLst/>
          </a:prstGeom>
          <a:noFill/>
        </p:spPr>
      </p:pic>
      <p:pic>
        <p:nvPicPr>
          <p:cNvPr id="4" name="Picture 4" descr="http://im3-tub.yandex.net/i?id=45661561-15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676400"/>
            <a:ext cx="264583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C00000"/>
                </a:solidFill>
              </a:rPr>
              <a:t>История появления англицизмов в русском языке</a:t>
            </a:r>
          </a:p>
        </p:txBody>
      </p:sp>
      <p:sp>
        <p:nvSpPr>
          <p:cNvPr id="7171" name="Содержимое 7"/>
          <p:cNvSpPr>
            <a:spLocks noGrp="1"/>
          </p:cNvSpPr>
          <p:nvPr>
            <p:ph sz="half" idx="4294967295"/>
          </p:nvPr>
        </p:nvSpPr>
        <p:spPr>
          <a:xfrm>
            <a:off x="714375" y="1714500"/>
            <a:ext cx="8429625" cy="4525963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sz="2800" dirty="0" smtClean="0"/>
              <a:t>XVI </a:t>
            </a:r>
            <a:r>
              <a:rPr lang="ru-RU" sz="2800" dirty="0" smtClean="0"/>
              <a:t>век </a:t>
            </a:r>
          </a:p>
          <a:p>
            <a:pPr marL="514350" indent="-514350" eaLnBrk="1" hangingPunct="1">
              <a:buNone/>
            </a:pPr>
            <a:endParaRPr lang="ru-RU" sz="2800" dirty="0" smtClean="0"/>
          </a:p>
          <a:p>
            <a:pPr marL="514350" indent="-514350" eaLnBrk="1" hangingPunct="1">
              <a:buNone/>
            </a:pPr>
            <a:r>
              <a:rPr lang="ru-RU" sz="2800" dirty="0" smtClean="0"/>
              <a:t>Эпоха Петра I – 250 английских заимствований</a:t>
            </a:r>
          </a:p>
          <a:p>
            <a:pPr marL="514350" indent="-514350" eaLnBrk="1" hangingPunct="1">
              <a:buNone/>
            </a:pPr>
            <a:r>
              <a:rPr lang="ru-RU" sz="2800" dirty="0" smtClean="0"/>
              <a:t>XVIII век, XIX век – дальнейшее проникновение англицизмов в язык</a:t>
            </a:r>
          </a:p>
          <a:p>
            <a:pPr marL="514350" indent="-514350" eaLnBrk="1" hangingPunct="1">
              <a:buNone/>
            </a:pPr>
            <a:r>
              <a:rPr lang="ru-RU" sz="2800" dirty="0" smtClean="0"/>
              <a:t>90-е годы XX век- приток большого кол-ва</a:t>
            </a:r>
          </a:p>
          <a:p>
            <a:pPr marL="514350" indent="-514350" eaLnBrk="1" hangingPunct="1">
              <a:buFontTx/>
              <a:buNone/>
            </a:pPr>
            <a:r>
              <a:rPr lang="ru-RU" sz="2800" dirty="0" smtClean="0"/>
              <a:t>англицизмов в рус. язык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14859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8358188" y="5929313"/>
            <a:ext cx="500062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4" name="Picture 3" descr="C:\Documents and Settings\МОУ СОШ №2\Рабочий стол\АНГЛИЦИЗМЫ\картинки\tancpol9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5160949</TotalTime>
  <Words>1851</Words>
  <Application>Microsoft Office PowerPoint</Application>
  <PresentationFormat>Экран (4:3)</PresentationFormat>
  <Paragraphs>415</Paragraphs>
  <Slides>96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АНГЛИЦИЗМЫ?</vt:lpstr>
      <vt:lpstr>ДЛЯ АНГЛИЙСКИХ ЗАИМСТВОВАНИЙ ХАРАКТЕРНО: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Откуда берутся англицизмы?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появления англицизмов в русском языке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Вера</cp:lastModifiedBy>
  <cp:revision>80</cp:revision>
  <dcterms:modified xsi:type="dcterms:W3CDTF">2012-08-15T11:04:42Z</dcterms:modified>
</cp:coreProperties>
</file>