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71" r:id="rId4"/>
    <p:sldId id="277" r:id="rId5"/>
    <p:sldId id="260" r:id="rId6"/>
    <p:sldId id="276" r:id="rId7"/>
    <p:sldId id="263" r:id="rId8"/>
    <p:sldId id="264" r:id="rId9"/>
    <p:sldId id="266" r:id="rId10"/>
    <p:sldId id="272" r:id="rId11"/>
    <p:sldId id="269" r:id="rId12"/>
    <p:sldId id="261" r:id="rId13"/>
    <p:sldId id="273" r:id="rId14"/>
    <p:sldId id="262" r:id="rId15"/>
    <p:sldId id="274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DF59-3168-4442-8DDA-AE0BB4B7380B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F085-5791-43A2-B744-1D95D03B0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A611-FBAA-45F4-A292-3CF87F4A0F39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31E6-AA97-4D56-B322-9393526BF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C85A-F819-4E03-9E65-4A78CF88B542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F06F-A396-49BC-89DA-A1CA16736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3818-1D8C-4041-A948-72790B3F1FEA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79A9-B70E-40E8-A48F-D77957B3F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4B74-5AA5-4C61-AA95-EC5EDFEC91E1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9088-636A-4DC1-9EB2-552EA187B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B983-CB6F-4D95-9613-CBD866BD85EC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E4D1-F781-4CC7-997D-20064B2A4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D415-323F-4BA4-A52C-F252FB6CD4F3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E92B9-C942-46A3-9EE3-10B47CCC1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D5C2-6DF8-496D-B062-C5F10C8A639E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4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1535-723F-4A0E-BF41-6CD8AB752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7710-2286-45F5-8DAD-B2897604F088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D47F-207C-46BA-AAB6-56BA50209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165F-1212-4999-B878-106271665A0E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3CBA-D485-4351-B1FA-04DE75C8A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506D-F994-465E-AD41-87544DF8312E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30E4-53BF-4A42-85C8-555439958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B5DBEA-8E91-4007-AA8D-452892880627}" type="datetimeFigureOut">
              <a:rPr lang="ru-RU"/>
              <a:pPr>
                <a:defRPr/>
              </a:pPr>
              <a:t>23.05.2014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DC748F-7349-439B-87E8-A51083396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6%D0%B8%D1%84%D0%B8%D1%80%D0%BD%D0%B0%D1%8F_%D1%88%D0%BA%D0%BE%D0%BB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/>
              <a:t>Развитие науки, образования, литературы и искусства </a:t>
            </a:r>
            <a:r>
              <a:rPr i="1" smtClean="0"/>
              <a:t>XVIII </a:t>
            </a:r>
            <a:r>
              <a:rPr lang="ru-RU" i="1" smtClean="0"/>
              <a:t>веке в России.</a:t>
            </a:r>
            <a:endParaRPr lang="ru-RU" i="1"/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357563" y="285750"/>
            <a:ext cx="2524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МБОУ «Гимназия №8»</a:t>
            </a: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2357438" y="5857875"/>
            <a:ext cx="4572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г. Рубцовск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4786313"/>
            <a:ext cx="8643937" cy="19288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Создание системы образования потребовало издания множества книг (учебников, справочников, наглядных пособий). Типографии выпускали книги не только на потребу знатных людей, но и с расчетом на горожан и грамотных крестьян. </a:t>
            </a:r>
            <a:endParaRPr lang="ru-RU" dirty="0"/>
          </a:p>
        </p:txBody>
      </p:sp>
      <p:pic>
        <p:nvPicPr>
          <p:cNvPr id="22530" name="Содержимое 6" descr="okmma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14313"/>
            <a:ext cx="5072063" cy="4105275"/>
          </a:xfrm>
        </p:spPr>
      </p:pic>
      <p:sp>
        <p:nvSpPr>
          <p:cNvPr id="8" name="Прямоугольник 7"/>
          <p:cNvSpPr/>
          <p:nvPr/>
        </p:nvSpPr>
        <p:spPr>
          <a:xfrm>
            <a:off x="6215063" y="4214813"/>
            <a:ext cx="3152775" cy="369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«Арифметика» Магницкого.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38" y="0"/>
            <a:ext cx="2143125" cy="1000125"/>
          </a:xfrm>
        </p:spPr>
        <p:txBody>
          <a:bodyPr/>
          <a:lstStyle/>
          <a:p>
            <a:r>
              <a:rPr lang="ru-RU" smtClean="0"/>
              <a:t>Театр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85750" y="855663"/>
            <a:ext cx="31432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В</a:t>
            </a:r>
            <a:r>
              <a:rPr lang="ru-RU" sz="2400" b="1">
                <a:latin typeface="Times New Roman" pitchFamily="18" charset="0"/>
              </a:rPr>
              <a:t> 1704 </a:t>
            </a:r>
            <a:r>
              <a:rPr lang="ru-RU" sz="2400">
                <a:latin typeface="Times New Roman" pitchFamily="18" charset="0"/>
              </a:rPr>
              <a:t>году на Красной</a:t>
            </a:r>
          </a:p>
          <a:p>
            <a:r>
              <a:rPr lang="ru-RU" sz="2400">
                <a:latin typeface="Times New Roman" pitchFamily="18" charset="0"/>
              </a:rPr>
              <a:t>площади в Москве был открыт первый</a:t>
            </a:r>
          </a:p>
          <a:p>
            <a:r>
              <a:rPr lang="ru-RU" sz="2400">
                <a:latin typeface="Times New Roman" pitchFamily="18" charset="0"/>
              </a:rPr>
              <a:t>общедоступный </a:t>
            </a:r>
          </a:p>
          <a:p>
            <a:r>
              <a:rPr lang="ru-RU" sz="2400">
                <a:latin typeface="Times New Roman" pitchFamily="18" charset="0"/>
              </a:rPr>
              <a:t>театр- </a:t>
            </a:r>
          </a:p>
          <a:p>
            <a:r>
              <a:rPr lang="ru-RU" sz="2400" b="1">
                <a:latin typeface="Times New Roman" pitchFamily="18" charset="0"/>
              </a:rPr>
              <a:t>«комедиальная </a:t>
            </a:r>
          </a:p>
          <a:p>
            <a:r>
              <a:rPr lang="ru-RU" sz="2400" b="1">
                <a:latin typeface="Times New Roman" pitchFamily="18" charset="0"/>
              </a:rPr>
              <a:t>храмина». </a:t>
            </a:r>
            <a:r>
              <a:rPr lang="ru-RU" sz="2400" i="1"/>
              <a:t>Ставили пьесы немецких, французских, испанских авторов, появились первые русские пьесы на исторические темы. </a:t>
            </a:r>
          </a:p>
          <a:p>
            <a:endParaRPr lang="ru-RU" sz="2400" b="1">
              <a:latin typeface="Times New Roman" pitchFamily="18" charset="0"/>
            </a:endParaRPr>
          </a:p>
          <a:p>
            <a:endParaRPr lang="ru-RU" sz="2400" b="1">
              <a:latin typeface="Times New Roman" pitchFamily="18" charset="0"/>
            </a:endParaRPr>
          </a:p>
        </p:txBody>
      </p:sp>
      <p:pic>
        <p:nvPicPr>
          <p:cNvPr id="23555" name="Picture 4" descr="C:\Documents and Settings\Женя\Мои документы\Петр 1\Красная площа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643063"/>
            <a:ext cx="5724525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i="1" dirty="0" smtClean="0"/>
              <a:t>Живопись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idx="1"/>
          </p:nvPr>
        </p:nvSpPr>
        <p:spPr>
          <a:xfrm>
            <a:off x="-304800" y="685800"/>
            <a:ext cx="9448800" cy="198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0066"/>
                </a:solidFill>
              </a:rPr>
              <a:t>		    </a:t>
            </a:r>
            <a:r>
              <a:rPr lang="ru-RU" sz="2400" b="1" smtClean="0"/>
              <a:t>Русская живопись </a:t>
            </a:r>
            <a:r>
              <a:rPr lang="en-US" sz="2400" b="1" smtClean="0"/>
              <a:t>I</a:t>
            </a:r>
            <a:r>
              <a:rPr lang="ru-RU" sz="2400" b="1" smtClean="0"/>
              <a:t> четверти </a:t>
            </a:r>
            <a:r>
              <a:rPr lang="en-US" sz="2400" b="1" smtClean="0"/>
              <a:t>XVIII </a:t>
            </a:r>
            <a:r>
              <a:rPr lang="ru-RU" sz="2400" b="1" smtClean="0"/>
              <a:t>века приобретает ярко выраженный светский характер, формируясь под влиянием западноевропейского искусства. Основным жанром живописи становится портрет.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2286000"/>
            <a:ext cx="3505200" cy="3994150"/>
            <a:chOff x="240" y="1440"/>
            <a:chExt cx="2208" cy="2516"/>
          </a:xfrm>
        </p:grpSpPr>
        <p:pic>
          <p:nvPicPr>
            <p:cNvPr id="24583" name="Picture 5" descr="Петр 1 ав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1440"/>
              <a:ext cx="2058" cy="204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240" y="3552"/>
              <a:ext cx="22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И. Никитин. Портрет Петра </a:t>
              </a:r>
              <a:r>
                <a:rPr lang="en-US" b="1"/>
                <a:t>I</a:t>
              </a:r>
              <a:r>
                <a:rPr lang="ru-RU" b="1"/>
                <a:t>. 1721г.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105400" y="2286000"/>
            <a:ext cx="3505200" cy="4070350"/>
            <a:chOff x="3216" y="1440"/>
            <a:chExt cx="2208" cy="2564"/>
          </a:xfrm>
        </p:grpSpPr>
        <p:pic>
          <p:nvPicPr>
            <p:cNvPr id="24581" name="Picture 12" descr="7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1440"/>
              <a:ext cx="1632" cy="211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24582" name="Text Box 13"/>
            <p:cNvSpPr txBox="1">
              <a:spLocks noChangeArrowheads="1"/>
            </p:cNvSpPr>
            <p:nvPr/>
          </p:nvSpPr>
          <p:spPr bwMode="auto">
            <a:xfrm>
              <a:off x="3216" y="3600"/>
              <a:ext cx="22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И. Никитин. Портрет </a:t>
              </a:r>
              <a:br>
                <a:rPr lang="ru-RU" b="1"/>
              </a:br>
              <a:r>
                <a:rPr lang="ru-RU" b="1"/>
                <a:t>графа Г.И. Головкина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642938"/>
            <a:ext cx="4786313" cy="6000750"/>
          </a:xfrm>
        </p:spPr>
        <p:txBody>
          <a:bodyPr/>
          <a:lstStyle/>
          <a:p>
            <a:r>
              <a:rPr lang="ru-RU" sz="2400" smtClean="0"/>
              <a:t>Основоположником русской светской живописи является Иван </a:t>
            </a:r>
            <a:r>
              <a:rPr lang="ru-RU" sz="2400" i="1" smtClean="0"/>
              <a:t>Никитич Никитин</a:t>
            </a:r>
            <a:r>
              <a:rPr lang="ru-RU" sz="2400" smtClean="0"/>
              <a:t>, обучавшийся в Италии. Его кисти принадлежат работы: </a:t>
            </a:r>
            <a:r>
              <a:rPr lang="ru-RU" sz="2400" i="1" smtClean="0"/>
              <a:t>«Напольный гетман», «Петр </a:t>
            </a:r>
            <a:r>
              <a:rPr lang="en-US" sz="2400" i="1" smtClean="0"/>
              <a:t>I</a:t>
            </a:r>
            <a:r>
              <a:rPr lang="ru-RU" sz="2400" i="1" smtClean="0"/>
              <a:t> на смертном ложе».</a:t>
            </a:r>
            <a:r>
              <a:rPr lang="ru-RU" sz="2400" smtClean="0"/>
              <a:t> Ему присуще правдивое изображение героев, интерес к внутреннему миру человека, показ не только индивидуальных внешних черт, но и характера.</a:t>
            </a:r>
          </a:p>
          <a:p>
            <a:endParaRPr lang="ru-RU" sz="2400" smtClean="0"/>
          </a:p>
        </p:txBody>
      </p:sp>
      <p:pic>
        <p:nvPicPr>
          <p:cNvPr id="10" name="Содержимое 4" descr="m19kitin_petr1_na_smer_loz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14313"/>
            <a:ext cx="4029075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75" y="5857875"/>
            <a:ext cx="3303588" cy="3698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</a:rPr>
              <a:t>«Петр </a:t>
            </a:r>
            <a:r>
              <a:rPr lang="en-US" i="1" dirty="0">
                <a:latin typeface="+mn-lt"/>
              </a:rPr>
              <a:t>I</a:t>
            </a:r>
            <a:r>
              <a:rPr lang="ru-RU" i="1" dirty="0">
                <a:latin typeface="+mn-lt"/>
              </a:rPr>
              <a:t> на смертном ложе»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91000" y="685800"/>
            <a:ext cx="4695825" cy="5168900"/>
            <a:chOff x="2688" y="480"/>
            <a:chExt cx="2910" cy="3208"/>
          </a:xfrm>
        </p:grpSpPr>
        <p:pic>
          <p:nvPicPr>
            <p:cNvPr id="26629" name="Picture 3" descr="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8" y="480"/>
              <a:ext cx="2910" cy="257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2784" y="3120"/>
              <a:ext cx="2640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А.М. Матвеев. </a:t>
              </a:r>
            </a:p>
            <a:p>
              <a:pPr algn="ctr"/>
              <a:r>
                <a:rPr lang="ru-RU" b="1"/>
                <a:t>Автопортрет с женой.</a:t>
              </a:r>
            </a:p>
            <a:p>
              <a:pPr algn="ctr"/>
              <a:r>
                <a:rPr lang="ru-RU" b="1"/>
                <a:t>1720-е гг.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685800"/>
            <a:ext cx="3733800" cy="5106988"/>
            <a:chOff x="0" y="432"/>
            <a:chExt cx="2352" cy="3217"/>
          </a:xfrm>
        </p:grpSpPr>
        <p:pic>
          <p:nvPicPr>
            <p:cNvPr id="26627" name="Picture 2" descr="портрет напольного гетман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432"/>
              <a:ext cx="1876" cy="259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26628" name="Text Box 7"/>
            <p:cNvSpPr txBox="1">
              <a:spLocks noChangeArrowheads="1"/>
            </p:cNvSpPr>
            <p:nvPr/>
          </p:nvSpPr>
          <p:spPr bwMode="auto">
            <a:xfrm>
              <a:off x="0" y="3072"/>
              <a:ext cx="235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И. Никитин.</a:t>
              </a:r>
              <a:br>
                <a:rPr lang="ru-RU" b="1"/>
              </a:br>
              <a:r>
                <a:rPr lang="ru-RU" b="1"/>
                <a:t> Портрет напольного гетмана. 1720-е гг.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88925" y="1565275"/>
            <a:ext cx="4362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В </a:t>
            </a:r>
            <a:r>
              <a:rPr lang="ru-RU" sz="2400" b="1">
                <a:latin typeface="Times New Roman" pitchFamily="18" charset="0"/>
              </a:rPr>
              <a:t>результате реформ Петра </a:t>
            </a:r>
            <a:r>
              <a:rPr lang="en-US" sz="2400" b="1">
                <a:latin typeface="Times New Roman" pitchFamily="18" charset="0"/>
              </a:rPr>
              <a:t>I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r>
              <a:rPr lang="ru-RU" sz="2400">
                <a:latin typeface="Times New Roman" pitchFamily="18" charset="0"/>
              </a:rPr>
              <a:t>культурная жизнь страны</a:t>
            </a:r>
          </a:p>
          <a:p>
            <a:r>
              <a:rPr lang="ru-RU" sz="2400">
                <a:latin typeface="Times New Roman" pitchFamily="18" charset="0"/>
              </a:rPr>
              <a:t>кардинально изменилась. </a:t>
            </a:r>
          </a:p>
          <a:p>
            <a:r>
              <a:rPr lang="ru-RU" sz="2400">
                <a:latin typeface="Times New Roman" pitchFamily="18" charset="0"/>
              </a:rPr>
              <a:t>Коренным образом изменилось </a:t>
            </a:r>
          </a:p>
          <a:p>
            <a:r>
              <a:rPr lang="ru-RU" sz="2400">
                <a:latin typeface="Times New Roman" pitchFamily="18" charset="0"/>
              </a:rPr>
              <a:t>отношение к Европе- </a:t>
            </a:r>
          </a:p>
          <a:p>
            <a:r>
              <a:rPr lang="ru-RU" sz="2400">
                <a:latin typeface="Times New Roman" pitchFamily="18" charset="0"/>
              </a:rPr>
              <a:t>в России перешли к </a:t>
            </a:r>
          </a:p>
          <a:p>
            <a:r>
              <a:rPr lang="ru-RU" sz="2400">
                <a:latin typeface="Times New Roman" pitchFamily="18" charset="0"/>
              </a:rPr>
              <a:t>масштабным </a:t>
            </a:r>
          </a:p>
          <a:p>
            <a:r>
              <a:rPr lang="ru-RU" sz="2400">
                <a:latin typeface="Times New Roman" pitchFamily="18" charset="0"/>
              </a:rPr>
              <a:t>заимствованиям </a:t>
            </a:r>
          </a:p>
          <a:p>
            <a:r>
              <a:rPr lang="ru-RU" sz="2400">
                <a:latin typeface="Times New Roman" pitchFamily="18" charset="0"/>
              </a:rPr>
              <a:t>опыта европейских </a:t>
            </a:r>
          </a:p>
          <a:p>
            <a:r>
              <a:rPr lang="ru-RU" sz="2400">
                <a:latin typeface="Times New Roman" pitchFamily="18" charset="0"/>
              </a:rPr>
              <a:t>государств.</a:t>
            </a:r>
          </a:p>
        </p:txBody>
      </p:sp>
      <p:pic>
        <p:nvPicPr>
          <p:cNvPr id="26627" name="Picture 3" descr="C:\Documents and Settings\Женя\Мои документы\Петр 1\2Peter_I_1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33400"/>
            <a:ext cx="3200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nts and Settings\Женя\Мои документы\Петр 1\Медный всад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429000"/>
            <a:ext cx="22685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500306"/>
            <a:ext cx="685804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внимание!!</a:t>
            </a:r>
            <a:endParaRPr lang="ru-RU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5572125" cy="6000750"/>
          </a:xfrm>
        </p:spPr>
        <p:txBody>
          <a:bodyPr>
            <a:normAutofit fontScale="5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500" dirty="0" smtClean="0"/>
              <a:t>В 1701 в Москве открылась </a:t>
            </a:r>
            <a:r>
              <a:rPr lang="ru-RU" sz="4500" dirty="0" err="1" smtClean="0"/>
              <a:t>Навигацкая</a:t>
            </a:r>
            <a:r>
              <a:rPr lang="ru-RU" sz="4500" dirty="0" smtClean="0"/>
              <a:t> школа, где учителями были англичане.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45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500" dirty="0" smtClean="0"/>
              <a:t>Учеников брали на полное содержание, за прогулы наказывали большими штрафами и жестокими наказаниями, а побег карался - смертной казнью.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45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500" dirty="0" smtClean="0"/>
              <a:t> В </a:t>
            </a:r>
            <a:r>
              <a:rPr lang="ru-RU" sz="4500" u="sng" dirty="0" smtClean="0"/>
              <a:t>изучаемые предметы </a:t>
            </a:r>
            <a:r>
              <a:rPr lang="ru-RU" sz="4500" dirty="0" smtClean="0"/>
              <a:t>входили: арифметика, геометрия, навигация, морская астрономия, основы географии. За хорошее овладение наук давали кормовые деньги.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3600" dirty="0"/>
          </a:p>
        </p:txBody>
      </p:sp>
      <p:pic>
        <p:nvPicPr>
          <p:cNvPr id="2050" name="Picture 2" descr="C:\Documents and Settings\User\Рабочий стол\Новая папка (4)\Suharev_Tower_in_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428736"/>
            <a:ext cx="3056004" cy="458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286500" y="6072188"/>
            <a:ext cx="2286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Сухарева башня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3000375" y="0"/>
            <a:ext cx="3092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42875" y="0"/>
            <a:ext cx="75009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Возникли горные школы и школы переводчиков, расширялось обучение в Славяно-греко-латинской академии и открытых на её базе школах. Впервые появились технические учебные заведения</a:t>
            </a:r>
            <a:r>
              <a:rPr lang="en-US" sz="2400"/>
              <a:t>:</a:t>
            </a:r>
            <a:r>
              <a:rPr lang="ru-RU" sz="2400"/>
              <a:t> навигацкие школы в Москве, Новгороде, Нарве и других городах</a:t>
            </a:r>
            <a:r>
              <a:rPr lang="en-US" sz="2400"/>
              <a:t>;</a:t>
            </a:r>
            <a:r>
              <a:rPr lang="ru-RU" sz="2400"/>
              <a:t> Морская  академия в Петербурге</a:t>
            </a:r>
            <a:r>
              <a:rPr lang="en-US" sz="2400"/>
              <a:t>;</a:t>
            </a:r>
            <a:r>
              <a:rPr lang="ru-RU" sz="2400"/>
              <a:t> инженерные школы и первые медецинские  училища в Москве и Петербурге. </a:t>
            </a:r>
          </a:p>
        </p:txBody>
      </p:sp>
      <p:pic>
        <p:nvPicPr>
          <p:cNvPr id="15362" name="Содержимое 4" descr="FDA4146455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071813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4294967295"/>
          </p:nvPr>
        </p:nvSpPr>
        <p:spPr>
          <a:xfrm>
            <a:off x="285750" y="214313"/>
            <a:ext cx="3857625" cy="4857750"/>
          </a:xfrm>
        </p:spPr>
        <p:txBody>
          <a:bodyPr/>
          <a:lstStyle/>
          <a:p>
            <a:endParaRPr lang="ru-RU" sz="2800" smtClean="0"/>
          </a:p>
          <a:p>
            <a:r>
              <a:rPr lang="ru-RU" sz="2800" smtClean="0"/>
              <a:t>В 1703 в Москве  была основана гимназия Глюка. 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   В школе </a:t>
            </a:r>
            <a:r>
              <a:rPr lang="ru-RU" sz="2800" u="sng" smtClean="0"/>
              <a:t>преподают</a:t>
            </a:r>
            <a:r>
              <a:rPr lang="ru-RU" sz="2800" smtClean="0"/>
              <a:t>: грамматику, арифметику, историю, философию, различным языкам обучают танцам, верховой езде.</a:t>
            </a:r>
          </a:p>
        </p:txBody>
      </p:sp>
      <p:pic>
        <p:nvPicPr>
          <p:cNvPr id="5122" name="Picture 2" descr="C:\Documents and Settings\User\Рабочий стол\Новая папка (4)\p4_1_vyipusk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85860"/>
            <a:ext cx="5201441" cy="343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5000625" y="5357813"/>
            <a:ext cx="30892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/>
              <a:t>Гимназия пастора Глюка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Для массового образования в 1714 года открыты  </a:t>
            </a:r>
            <a:r>
              <a:rPr lang="ru-RU" dirty="0" smtClean="0">
                <a:hlinkClick r:id="rId2" tooltip="Цифирная школа"/>
              </a:rPr>
              <a:t>цифирные школы</a:t>
            </a:r>
            <a:r>
              <a:rPr lang="ru-RU" dirty="0" smtClean="0"/>
              <a:t>,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призванные «</a:t>
            </a:r>
            <a:r>
              <a:rPr lang="ru-RU" i="1" dirty="0" smtClean="0"/>
              <a:t>детей всякого чина учить грамоте, цифири и геометрии</a:t>
            </a:r>
            <a:r>
              <a:rPr lang="ru-RU" dirty="0" smtClean="0"/>
              <a:t>».     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Отдельные школы создавались для детей солдат и матросов.             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Для подготовки священников создана сеть епархиальных школ 1721.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 время правления Петра несколько тысяч россиян были отправлены учиться за границу.  Указами Петра было введено обязательное обучение дворян и духовенства.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5872162" cy="1143000"/>
          </a:xfrm>
        </p:spPr>
        <p:txBody>
          <a:bodyPr/>
          <a:lstStyle/>
          <a:p>
            <a:r>
              <a:rPr lang="ru-RU" smtClean="0"/>
              <a:t>Академия наук</a:t>
            </a:r>
          </a:p>
        </p:txBody>
      </p:sp>
      <p:pic>
        <p:nvPicPr>
          <p:cNvPr id="18434" name="Picture 3" descr="C:\Documents and Settings\Женя\Мои документы\Петр 1\Академия на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52578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562600" y="1981200"/>
            <a:ext cx="3276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Открыта после смерти Петра в1725г.</a:t>
            </a:r>
          </a:p>
          <a:p>
            <a:r>
              <a:rPr lang="ru-RU" sz="2400">
                <a:latin typeface="Times New Roman" pitchFamily="18" charset="0"/>
              </a:rPr>
              <a:t>Русская наука</a:t>
            </a:r>
          </a:p>
          <a:p>
            <a:r>
              <a:rPr lang="ru-RU" sz="2400">
                <a:latin typeface="Times New Roman" pitchFamily="18" charset="0"/>
              </a:rPr>
              <a:t>к этому времени</a:t>
            </a:r>
          </a:p>
          <a:p>
            <a:r>
              <a:rPr lang="ru-RU" sz="2400">
                <a:latin typeface="Times New Roman" pitchFamily="18" charset="0"/>
              </a:rPr>
              <a:t>достигла больших успехов.</a:t>
            </a:r>
          </a:p>
          <a:p>
            <a:endParaRPr lang="ru-RU" sz="2400">
              <a:latin typeface="Times New Roman" pitchFamily="18" charset="0"/>
            </a:endParaRPr>
          </a:p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572000" y="304800"/>
            <a:ext cx="4572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Высший научный центр в России</a:t>
            </a:r>
          </a:p>
        </p:txBody>
      </p:sp>
      <p:pic>
        <p:nvPicPr>
          <p:cNvPr id="18437" name="Picture 7" descr="C:\Documents and Settings\Женя\Мои документы\Петр 1\Нарт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267200"/>
            <a:ext cx="17795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6537325" y="4689475"/>
            <a:ext cx="2476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А.К.Нартов-</a:t>
            </a:r>
          </a:p>
          <a:p>
            <a:r>
              <a:rPr lang="ru-RU" sz="2400">
                <a:latin typeface="Times New Roman" pitchFamily="18" charset="0"/>
              </a:rPr>
              <a:t>русский механик.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Кунсткамера  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856662" cy="4757737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400" smtClean="0"/>
              <a:t>    Крупным научным учреждением стала основанная Петром в Петербурге в 1714 году Кунсткамера. В ней хранились собрания минералов, медицинских препаратов, древних монет, находились зоологический кабинет, этнографическая коллекция. Это был </a:t>
            </a:r>
            <a:r>
              <a:rPr lang="ru-RU" sz="2400" b="1" i="1" smtClean="0"/>
              <a:t>первый русский музей</a:t>
            </a:r>
            <a:r>
              <a:rPr lang="ru-RU" sz="2400" smtClean="0"/>
              <a:t>. 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600450"/>
            <a:ext cx="415131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Коллекция Кунсткамеры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051050"/>
            <a:ext cx="25971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650" y="1628775"/>
            <a:ext cx="30797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727200"/>
            <a:ext cx="27336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0150" y="4038600"/>
            <a:ext cx="41338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38" y="4546600"/>
            <a:ext cx="29670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 и искусство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75" cy="3971925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Новым явлением в литературе стала </a:t>
            </a:r>
            <a:r>
              <a:rPr lang="ru-RU" i="1" dirty="0" smtClean="0"/>
              <a:t>публицистика</a:t>
            </a:r>
            <a:r>
              <a:rPr lang="ru-RU" dirty="0" smtClean="0"/>
              <a:t> – произведения созданные сподвижниками Петра и прославлявшие деяния царя-реформатора. Такими были, например творения </a:t>
            </a:r>
            <a:r>
              <a:rPr lang="ru-RU" i="1" dirty="0" smtClean="0"/>
              <a:t>Феофана Прокоповича. В </a:t>
            </a:r>
            <a:r>
              <a:rPr lang="en-US" i="1" dirty="0" smtClean="0"/>
              <a:t>“</a:t>
            </a:r>
            <a:r>
              <a:rPr lang="ru-RU" i="1" dirty="0" smtClean="0"/>
              <a:t>Слове  о власти и чести царской</a:t>
            </a:r>
            <a:r>
              <a:rPr lang="en-US" i="1" dirty="0" smtClean="0"/>
              <a:t>”</a:t>
            </a:r>
            <a:r>
              <a:rPr lang="ru-RU" i="1" dirty="0" smtClean="0"/>
              <a:t> и </a:t>
            </a:r>
            <a:r>
              <a:rPr lang="en-US" i="1" dirty="0" smtClean="0"/>
              <a:t>“</a:t>
            </a:r>
            <a:r>
              <a:rPr lang="ru-RU" i="1" dirty="0" smtClean="0"/>
              <a:t>Правде воли монаршей</a:t>
            </a:r>
            <a:r>
              <a:rPr lang="en-US" i="1" dirty="0" smtClean="0"/>
              <a:t>”</a:t>
            </a:r>
            <a:r>
              <a:rPr lang="ru-RU" i="1" dirty="0" smtClean="0"/>
              <a:t> он прославлял Петра </a:t>
            </a:r>
            <a:r>
              <a:rPr lang="en-US" i="1" dirty="0" smtClean="0"/>
              <a:t>I</a:t>
            </a:r>
            <a:r>
              <a:rPr lang="ru-RU" i="1" dirty="0" smtClean="0"/>
              <a:t>, его преобразования, рассуждал о его праве на передачу престола по собственному усмотрению .</a:t>
            </a:r>
            <a:endParaRPr lang="ru-RU" i="1" dirty="0"/>
          </a:p>
        </p:txBody>
      </p:sp>
      <p:pic>
        <p:nvPicPr>
          <p:cNvPr id="21507" name="Picture 2" descr="Феофан Прокоп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571625"/>
            <a:ext cx="2667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6143625" y="5000625"/>
            <a:ext cx="221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Феофан Прокопович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468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33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Академия наук</vt:lpstr>
      <vt:lpstr> Кунсткамера  </vt:lpstr>
      <vt:lpstr>Коллекция Кунсткамеры </vt:lpstr>
      <vt:lpstr>Литература и искусство</vt:lpstr>
      <vt:lpstr>Слайд 10</vt:lpstr>
      <vt:lpstr>Театр</vt:lpstr>
      <vt:lpstr>Живопись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User</cp:lastModifiedBy>
  <cp:revision>27</cp:revision>
  <dcterms:created xsi:type="dcterms:W3CDTF">2014-02-16T08:36:25Z</dcterms:created>
  <dcterms:modified xsi:type="dcterms:W3CDTF">2014-05-23T05:00:37Z</dcterms:modified>
</cp:coreProperties>
</file>