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44" r:id="rId2"/>
    <p:sldMasterId id="2147483756" r:id="rId3"/>
    <p:sldMasterId id="2147483768" r:id="rId4"/>
    <p:sldMasterId id="2147483780" r:id="rId5"/>
  </p:sldMasterIdLst>
  <p:notesMasterIdLst>
    <p:notesMasterId r:id="rId20"/>
  </p:notesMasterIdLst>
  <p:sldIdLst>
    <p:sldId id="314" r:id="rId6"/>
    <p:sldId id="343" r:id="rId7"/>
    <p:sldId id="316" r:id="rId8"/>
    <p:sldId id="320" r:id="rId9"/>
    <p:sldId id="344" r:id="rId10"/>
    <p:sldId id="345" r:id="rId11"/>
    <p:sldId id="347" r:id="rId12"/>
    <p:sldId id="348" r:id="rId13"/>
    <p:sldId id="349" r:id="rId14"/>
    <p:sldId id="274" r:id="rId15"/>
    <p:sldId id="350" r:id="rId16"/>
    <p:sldId id="351" r:id="rId17"/>
    <p:sldId id="293" r:id="rId18"/>
    <p:sldId id="35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B5CEED"/>
    <a:srgbClr val="FF0066"/>
    <a:srgbClr val="33CCFF"/>
    <a:srgbClr val="9999FF"/>
    <a:srgbClr val="9966FF"/>
    <a:srgbClr val="9A8ECE"/>
    <a:srgbClr val="FF66CC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>
        <p:scale>
          <a:sx n="57" d="100"/>
          <a:sy n="57" d="100"/>
        </p:scale>
        <p:origin x="-13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1987-72EC-4DCF-A46E-09231DC4F838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B41FC-54B9-4DDB-AD87-BAC3F1F9C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800" b="1">
                <a:solidFill>
                  <a:schemeClr val="accent2"/>
                </a:solidFill>
                <a:latin typeface="Garamond" pitchFamily="18" charset="0"/>
              </a:defRPr>
            </a:lvl1pPr>
            <a:lvl2pPr marL="742950" indent="-285750">
              <a:defRPr kumimoji="1" sz="4800" b="1">
                <a:solidFill>
                  <a:schemeClr val="accent2"/>
                </a:solidFill>
                <a:latin typeface="Garamond" pitchFamily="18" charset="0"/>
              </a:defRPr>
            </a:lvl2pPr>
            <a:lvl3pPr marL="1143000" indent="-228600">
              <a:defRPr kumimoji="1" sz="4800" b="1">
                <a:solidFill>
                  <a:schemeClr val="accent2"/>
                </a:solidFill>
                <a:latin typeface="Garamond" pitchFamily="18" charset="0"/>
              </a:defRPr>
            </a:lvl3pPr>
            <a:lvl4pPr marL="1600200" indent="-228600">
              <a:defRPr kumimoji="1" sz="4800" b="1">
                <a:solidFill>
                  <a:schemeClr val="accent2"/>
                </a:solidFill>
                <a:latin typeface="Garamond" pitchFamily="18" charset="0"/>
              </a:defRPr>
            </a:lvl4pPr>
            <a:lvl5pPr marL="2057400" indent="-228600">
              <a:defRPr kumimoji="1" sz="4800" b="1">
                <a:solidFill>
                  <a:schemeClr val="accent2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4800" b="1">
                <a:solidFill>
                  <a:schemeClr val="accent2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4800" b="1">
                <a:solidFill>
                  <a:schemeClr val="accent2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4800" b="1">
                <a:solidFill>
                  <a:schemeClr val="accent2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kumimoji="1" sz="4800" b="1">
                <a:solidFill>
                  <a:schemeClr val="accent2"/>
                </a:solidFill>
                <a:latin typeface="Garamond" pitchFamily="18" charset="0"/>
              </a:defRPr>
            </a:lvl9pPr>
          </a:lstStyle>
          <a:p>
            <a:fld id="{1B66E6DD-6ED7-4CF8-9CBA-DE25017DBFCD}" type="slidenum">
              <a:rPr kumimoji="0" lang="ru-RU" sz="1200" b="0">
                <a:solidFill>
                  <a:srgbClr val="C0504D"/>
                </a:solidFill>
              </a:rPr>
              <a:pPr/>
              <a:t>1</a:t>
            </a:fld>
            <a:endParaRPr kumimoji="0" lang="ru-RU" sz="1200" b="0">
              <a:solidFill>
                <a:srgbClr val="C0504D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42C9BF-B286-4AC6-A2FE-93C6C29BF30C}" type="datetime1">
              <a:rPr lang="ru-RU" smtClean="0"/>
              <a:t>10.04.2014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B821-A264-44F0-A083-C92B2F851D36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CBFC-0F42-4216-8D3E-6815446B064E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0E1-CD32-4A12-90DC-980415C9E14E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2F8F-2E74-4E07-8837-016C229645EB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F07E-9065-495F-BECD-3A9F4B51CE63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D5F-1DED-4FBF-BBF4-F347FCBF538D}" type="datetime1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A58-957D-4B85-A26C-750F17C43EC3}" type="datetime1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816-6ED0-4823-BDFD-44282B315E62}" type="datetime1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073-5B85-4CAC-B468-5BB0233176D2}" type="datetime1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A78-BB04-40FD-8697-320F8D97CFD1}" type="datetime1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DE5E59-EA5C-4650-A949-A508C723B92D}" type="datetime1">
              <a:rPr lang="ru-RU" smtClean="0"/>
              <a:t>10.04.2014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F345-A175-4CE7-A70F-6B63297EF87E}" type="datetime1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361-FE4F-4618-93F5-90137C7290B9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BFE1-D8E7-4FF8-AB00-B97E553D98C2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0E1-CD32-4A12-90DC-980415C9E14E}" type="datetime1">
              <a:rPr lang="ru-RU" smtClean="0"/>
              <a:t>10.04.2014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2F8F-2E74-4E07-8837-016C229645EB}" type="datetime1">
              <a:rPr lang="ru-RU" smtClean="0"/>
              <a:t>10.04.2014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F07E-9065-495F-BECD-3A9F4B51CE63}" type="datetime1">
              <a:rPr lang="ru-RU" smtClean="0"/>
              <a:t>10.04.2014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D5F-1DED-4FBF-BBF4-F347FCBF538D}" type="datetime1">
              <a:rPr lang="ru-RU" smtClean="0"/>
              <a:t>10.04.2014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A58-957D-4B85-A26C-750F17C43EC3}" type="datetime1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816-6ED0-4823-BDFD-44282B315E62}" type="datetime1">
              <a:rPr lang="ru-RU" smtClean="0"/>
              <a:t>10.04.2014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073-5B85-4CAC-B468-5BB0233176D2}" type="datetime1">
              <a:rPr lang="ru-RU" smtClean="0"/>
              <a:t>10.04.2014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355663-5D2B-4934-A175-7FCD4C9FCBC9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A78-BB04-40FD-8697-320F8D97CFD1}" type="datetime1">
              <a:rPr lang="ru-RU" smtClean="0"/>
              <a:t>10.04.2014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F345-A175-4CE7-A70F-6B63297EF87E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361-FE4F-4618-93F5-90137C7290B9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BFE1-D8E7-4FF8-AB00-B97E553D98C2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3C0E1-CD32-4A12-90DC-980415C9E14E}" type="datetime1">
              <a:rPr lang="ru-RU" smtClean="0"/>
              <a:t>10.04.2014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82F8F-2E74-4E07-8837-016C229645EB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FF07E-9065-495F-BECD-3A9F4B51CE63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602D5F-1DED-4FBF-BBF4-F347FCBF538D}" type="datetime1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275A58-957D-4B85-A26C-750F17C43EC3}" type="datetime1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BF816-6ED0-4823-BDFD-44282B315E62}" type="datetime1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7E71-47A4-4A6C-BC16-B3F709A50EC3}" type="datetime1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04073-5B85-4CAC-B468-5BB0233176D2}" type="datetime1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820A78-BB04-40FD-8697-320F8D97CFD1}" type="datetime1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7F345-A175-4CE7-A70F-6B63297EF87E}" type="datetime1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F6361-FE4F-4618-93F5-90137C7290B9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9BFE1-D8E7-4FF8-AB00-B97E553D98C2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C0E1-CD32-4A12-90DC-980415C9E14E}" type="datetime1">
              <a:rPr lang="ru-RU" smtClean="0"/>
              <a:t>10.04.2014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2F8F-2E74-4E07-8837-016C229645EB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F07E-9065-495F-BECD-3A9F4B51CE63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2D5F-1DED-4FBF-BBF4-F347FCBF538D}" type="datetime1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5A58-957D-4B85-A26C-750F17C43EC3}" type="datetime1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5E0A-8C8C-42DF-9073-7A1F1A7BBCF0}" type="datetime1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F816-6ED0-4823-BDFD-44282B315E62}" type="datetime1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073-5B85-4CAC-B468-5BB0233176D2}" type="datetime1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0A78-BB04-40FD-8697-320F8D97CFD1}" type="datetime1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F345-A175-4CE7-A70F-6B63297EF87E}" type="datetime1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361-FE4F-4618-93F5-90137C7290B9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BFE1-D8E7-4FF8-AB00-B97E553D98C2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27B53D-9C0A-4F4A-B813-486E779EA55D}" type="datetime1">
              <a:rPr lang="ru-RU" smtClean="0"/>
              <a:t>10.04.2014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0256-4A7E-426F-91EE-D83AA821BA49}" type="datetime1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FAC831-0B08-474E-9BFF-A5B24644C3AB}" type="datetime1">
              <a:rPr lang="ru-RU" smtClean="0"/>
              <a:t>10.04.2014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8F5D9D-1092-411C-80A9-1AC3EA16515F}" type="datetime1">
              <a:rPr lang="ru-RU" smtClean="0"/>
              <a:t>10.04.2014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DB8073-F7C1-4910-8F0D-C29884B4A1AA}" type="datetime1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8073-F7C1-4910-8F0D-C29884B4A1AA}" type="datetime1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DB8073-F7C1-4910-8F0D-C29884B4A1AA}" type="datetime1">
              <a:rPr lang="ru-RU" smtClean="0"/>
              <a:t>10.04.2014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DB8073-F7C1-4910-8F0D-C29884B4A1AA}" type="datetime1">
              <a:rPr lang="ru-RU" smtClean="0"/>
              <a:t>10.04.2014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DB8073-F7C1-4910-8F0D-C29884B4A1AA}" type="datetime1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F21104F-282C-41F7-98A1-DC6D4E753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6215074" y="3357562"/>
            <a:ext cx="3214678" cy="2855906"/>
          </a:xfrm>
          <a:prstGeom prst="diamond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mtClean="0">
              <a:solidFill>
                <a:srgbClr val="FF9966"/>
              </a:solidFill>
              <a:latin typeface="Garamond" pitchFamily="18" charset="0"/>
            </a:endParaRPr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357158" y="271582"/>
            <a:ext cx="6858016" cy="65864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МКОУ «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Зубутли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Миатлинская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СОШ» с.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Зубутли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Миатли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Кизилюртовского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района Республики Дагестан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Авторский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медиапродукт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Среда 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Microsoft Office PowerPoint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2010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Вид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медиапродукта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презентация для сопровождения уроков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Тема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80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spc="50" dirty="0" smtClean="0">
                <a:solidFill>
                  <a:srgbClr val="0000FF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«История России 18 </a:t>
            </a:r>
            <a:r>
              <a:rPr lang="ru-RU" sz="3600" b="1" spc="50" dirty="0" smtClean="0">
                <a:solidFill>
                  <a:srgbClr val="0000FF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-</a:t>
            </a:r>
            <a:r>
              <a:rPr lang="ru-RU" sz="3600" b="1" spc="50" dirty="0" smtClean="0">
                <a:solidFill>
                  <a:srgbClr val="0000FF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19 </a:t>
            </a:r>
            <a:r>
              <a:rPr lang="ru-RU" sz="3600" b="1" spc="50" dirty="0" smtClean="0">
                <a:solidFill>
                  <a:srgbClr val="0000FF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век».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 класс.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Автор:Умарова</a:t>
            </a:r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Пари </a:t>
            </a:r>
            <a:r>
              <a:rPr lang="ru-RU" sz="2000" b="1" dirty="0" err="1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2000" b="1" dirty="0" err="1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асрудиновна</a:t>
            </a:r>
            <a:endParaRPr lang="ru-RU" sz="2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Зубутли</a:t>
            </a:r>
            <a:r>
              <a:rPr lang="ru-RU" sz="2000" b="1" dirty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sz="2000" b="1" dirty="0" err="1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Миатлинской</a:t>
            </a:r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СОШ»</a:t>
            </a:r>
            <a:endParaRPr lang="ru-RU" sz="2000" b="1" dirty="0" smtClean="0">
              <a:solidFill>
                <a:srgbClr val="FF006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2014г</a:t>
            </a:r>
            <a:endParaRPr lang="ru-RU" sz="2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457200" lvl="0" algn="ctr"/>
            <a:endParaRPr lang="ru-RU" sz="1200" dirty="0">
              <a:solidFill>
                <a:srgbClr val="FF3300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68BD9-76B5-44C5-80E9-B4C601CA411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оле 1"/>
          <p:cNvSpPr txBox="1"/>
          <p:nvPr/>
        </p:nvSpPr>
        <p:spPr>
          <a:xfrm>
            <a:off x="1080135" y="3144520"/>
            <a:ext cx="429895" cy="6794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Times New Roman"/>
                <a:ea typeface="Times New Roman"/>
              </a:rPr>
              <a:t> 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8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ABDB77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000" i="1" dirty="0" smtClean="0">
                <a:ea typeface="Calibri"/>
                <a:cs typeface="Times New Roman"/>
              </a:rPr>
              <a:t/>
            </a:r>
            <a:br>
              <a:rPr lang="ru-RU" sz="4000" i="1" dirty="0" smtClean="0">
                <a:ea typeface="Calibri"/>
                <a:cs typeface="Times New Roman"/>
              </a:rPr>
            </a:br>
            <a:r>
              <a:rPr lang="ru-RU" sz="4000" i="1" dirty="0" smtClean="0">
                <a:ea typeface="Calibri"/>
                <a:cs typeface="Times New Roman"/>
              </a:rPr>
              <a:t>6.</a:t>
            </a:r>
            <a:r>
              <a:rPr lang="ru-RU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Исправьте </a:t>
            </a:r>
            <a:r>
              <a:rPr lang="ru-RU" sz="4000" b="1" dirty="0">
                <a:solidFill>
                  <a:srgbClr val="FF0000"/>
                </a:solidFill>
                <a:ea typeface="Calibri"/>
                <a:cs typeface="Times New Roman"/>
              </a:rPr>
              <a:t>в тексте не менее девяти ошибок.</a:t>
            </a:r>
            <a:br>
              <a:rPr lang="ru-RU" sz="4000" b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428736"/>
            <a:ext cx="5143504" cy="5429264"/>
          </a:xfrm>
          <a:solidFill>
            <a:srgbClr val="00FFCC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>
                <a:ea typeface="Calibri"/>
                <a:cs typeface="Times New Roman"/>
              </a:rPr>
              <a:t>Война началась с осады шведами крепостей. Король Дании осадил крепость Нарву, Пётр </a:t>
            </a:r>
            <a:r>
              <a:rPr lang="en-US" sz="2400" b="1" i="1" dirty="0">
                <a:ea typeface="Calibri"/>
                <a:cs typeface="Times New Roman"/>
              </a:rPr>
              <a:t>I</a:t>
            </a:r>
            <a:r>
              <a:rPr lang="ru-RU" sz="2400" b="1" i="1" dirty="0">
                <a:ea typeface="Calibri"/>
                <a:cs typeface="Times New Roman"/>
              </a:rPr>
              <a:t> – Ригу, а Август </a:t>
            </a:r>
            <a:r>
              <a:rPr lang="en-US" sz="2400" b="1" i="1" dirty="0">
                <a:ea typeface="Calibri"/>
                <a:cs typeface="Times New Roman"/>
              </a:rPr>
              <a:t>II</a:t>
            </a:r>
            <a:r>
              <a:rPr lang="ru-RU" sz="2400" b="1" i="1" dirty="0">
                <a:ea typeface="Calibri"/>
                <a:cs typeface="Times New Roman"/>
              </a:rPr>
              <a:t> – крепость в Северной Германии. Но король Карл Густав последовательными ударами разбил своих врагов: вначале он осадил столицу Августа </a:t>
            </a:r>
            <a:r>
              <a:rPr lang="en-US" sz="2400" b="1" i="1" dirty="0">
                <a:ea typeface="Calibri"/>
                <a:cs typeface="Times New Roman"/>
              </a:rPr>
              <a:t>II</a:t>
            </a:r>
            <a:r>
              <a:rPr lang="ru-RU" sz="2400" b="1" i="1" dirty="0">
                <a:ea typeface="Calibri"/>
                <a:cs typeface="Times New Roman"/>
              </a:rPr>
              <a:t> Варшаву и заставил его выйти из войны, затем разбил датчан под Нарвой и, наконец, обратил оружие против Петра </a:t>
            </a:r>
            <a:r>
              <a:rPr lang="en-US" sz="2400" b="1" i="1" dirty="0">
                <a:ea typeface="Calibri"/>
                <a:cs typeface="Times New Roman"/>
              </a:rPr>
              <a:t>I</a:t>
            </a:r>
            <a:r>
              <a:rPr lang="ru-RU" sz="2400" b="1" i="1" dirty="0">
                <a:ea typeface="Calibri"/>
                <a:cs typeface="Times New Roman"/>
              </a:rPr>
              <a:t>, нанеся ему поражения под Ригой</a:t>
            </a:r>
            <a:r>
              <a:rPr lang="ru-RU" sz="2400" i="1" dirty="0"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>
              <a:buNone/>
            </a:pP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z="2800" smtClean="0">
                <a:solidFill>
                  <a:srgbClr val="FF0066"/>
                </a:solidFill>
              </a:rPr>
              <a:pPr/>
              <a:t>10</a:t>
            </a:fld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4996" name="Picture 4" descr="http://history-gymn9.ucoz.ru/_ph/16/2/8513618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661980" cy="4476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z="2400" smtClean="0">
                <a:solidFill>
                  <a:srgbClr val="CC00FF"/>
                </a:solidFill>
              </a:rPr>
              <a:pPr/>
              <a:t>11</a:t>
            </a:fld>
            <a:endParaRPr lang="ru-RU" sz="2400" dirty="0">
              <a:solidFill>
                <a:srgbClr val="CC00FF"/>
              </a:solidFill>
            </a:endParaRPr>
          </a:p>
        </p:txBody>
      </p:sp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0" y="214291"/>
            <a:ext cx="9144000" cy="651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7.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отрывок из указа Петра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ответьте на вопросы.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Многие купецкие люди компаниями, и особенно многие возымели к приращению государственной пользы заводить вновь разные заводы, а именно:  серебряные, медные, железные, игольные и прочие сим подобные, к тому же и шелковые, и полотняные, и шерстяные фабрики, из которых многие уже и в действо произошли. Того ради позволяется… для размножения таких заводов, как шляхетству, так и купецким людям, к тем заводам деревни покупать невозбранно… Тех деревень, особо без заводов, отнюдь никому не продавать, и не закладывать, и никакими вымыслами ни за кем не крепить».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за указ и в каком году он принят?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Почему купцы часто создавали заводы компаниями, а не в одиночку?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в петровское время называли заводом, а что – фабрикой?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Почему купленные к заводам деревни запрещалась продавать отдельно от заводов?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72396" y="6143644"/>
            <a:ext cx="814390" cy="4762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12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8929718" cy="706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2000" b="1" i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     </a:t>
            </a:r>
            <a:r>
              <a:rPr lang="ru-RU" sz="20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8.Прочитайте </a:t>
            </a:r>
            <a:r>
              <a:rPr lang="ru-RU" sz="20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отрывок из указа, написанного Петром </a:t>
            </a:r>
            <a:r>
              <a:rPr lang="en-US" sz="20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I</a:t>
            </a:r>
            <a:r>
              <a:rPr lang="ru-RU" sz="20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Сенату вскоре после его учреждения, и распределите указания царя по двум колонкам: в первой – конкретные дела, которые надо решать во время отъезда Петра, а во второй – долговременные задачи Сената. В таблицу номера пунктов указа. </a:t>
            </a:r>
            <a:endParaRPr lang="ru-RU" sz="2000" b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2000" b="1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Указ, что по отбытии </a:t>
            </a: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нашим </a:t>
            </a: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делать.</a:t>
            </a:r>
            <a:endParaRPr lang="ru-RU" sz="2000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Суд иметь нелицемерный и неправедных судей наказывать…, то и ябедникам…</a:t>
            </a:r>
            <a:endParaRPr lang="ru-RU" sz="2000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Смотреть во всём государстве расходов и ненужные, а особливо напрасные снять.</a:t>
            </a:r>
            <a:endParaRPr lang="ru-RU" sz="2000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Деньги, как возможно, забирать, понеже деньги суть артерии войны.</a:t>
            </a:r>
            <a:endParaRPr lang="ru-RU" sz="2000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Дворян собрать молодых…</a:t>
            </a:r>
            <a:endParaRPr lang="ru-RU" sz="2000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err="1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Вексели</a:t>
            </a: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исправить и держать в одном месте.</a:t>
            </a:r>
            <a:endParaRPr lang="ru-RU" sz="2000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Товары, которые… по канцеляриям… осмотреть </a:t>
            </a:r>
            <a:r>
              <a:rPr lang="ru-RU" sz="2000" b="1" i="1" dirty="0" err="1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посвидетельствовать</a:t>
            </a: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. </a:t>
            </a:r>
            <a:endParaRPr lang="ru-RU" sz="2000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err="1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Осели</a:t>
            </a: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стараться отдать на откуп…</a:t>
            </a:r>
            <a:endParaRPr lang="ru-RU" sz="2000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Торг китайский, сделав компанию добрую, отдать.</a:t>
            </a:r>
            <a:endParaRPr lang="ru-RU" sz="2000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Персидский торг умножить…</a:t>
            </a:r>
            <a:endParaRPr lang="ru-RU" sz="2000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                         </a:t>
            </a:r>
            <a:endParaRPr lang="ru-RU" sz="2000" b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latin typeface="Calibri"/>
                <a:ea typeface="Calibri"/>
                <a:cs typeface="Times New Roman"/>
              </a:rPr>
              <a:t>                            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8868"/>
          </a:xfrm>
          <a:solidFill>
            <a:srgbClr val="00CC5C"/>
          </a:solidFill>
        </p:spPr>
        <p:txBody>
          <a:bodyPr>
            <a:normAutofit fontScale="90000"/>
          </a:bodyPr>
          <a:lstStyle/>
          <a:p>
            <a:pPr lvl="0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9.Переход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на летоисчисление от Рождества Христова произошёл в 7208 г. эры от сотворения мира. Сосчитайте, сколько лет нужно вычитать из дат от сотворения мира, чтобы перевести в привычные нам даты эры от Рождества Христова.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CC00FF"/>
                </a:solidFill>
              </a:rPr>
              <a:t>13</a:t>
            </a:r>
            <a:endParaRPr lang="ru-RU" sz="2000" b="1" dirty="0">
              <a:solidFill>
                <a:srgbClr val="CC00FF"/>
              </a:solidFill>
            </a:endParaRPr>
          </a:p>
        </p:txBody>
      </p:sp>
      <p:pic>
        <p:nvPicPr>
          <p:cNvPr id="83970" name="Picture 2" descr="http://www.bible.com.ua/answers/images/88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728667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10.Напишите</a:t>
            </a:r>
            <a:r>
              <a:rPr lang="ru-RU" b="1" i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, о ком и почему А. С. Пушкин писал: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00486" cy="4572000"/>
          </a:xfrm>
        </p:spPr>
        <p:txBody>
          <a:bodyPr>
            <a:normAutofit/>
          </a:bodyPr>
          <a:lstStyle/>
          <a:p>
            <a:pPr marL="68580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И счастья баловень безродный,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      </a:t>
            </a:r>
            <a:r>
              <a:rPr lang="ru-RU" sz="2800" b="1" i="1" dirty="0" err="1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Полудержавный</a:t>
            </a:r>
            <a:r>
              <a:rPr lang="ru-RU" sz="28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  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        властелин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  <p:pic>
        <p:nvPicPr>
          <p:cNvPr id="168962" name="Picture 2" descr="http://900igr.net/datai/literatura/Kostromskie-Pushkiny/0001-002-A.S.-Pushkin-i-Kostromskoj-kra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57364"/>
            <a:ext cx="3214710" cy="4060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37573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18 век.</a:t>
            </a:r>
            <a:r>
              <a:rPr lang="ru-RU" sz="4400" b="1" i="1" dirty="0" smtClean="0">
                <a:solidFill>
                  <a:srgbClr val="FF0000"/>
                </a:solidFill>
              </a:rPr>
              <a:t> Конспект урока </a:t>
            </a:r>
          </a:p>
          <a:p>
            <a:endParaRPr lang="ru-RU" sz="4400" b="1" i="1" dirty="0" smtClean="0">
              <a:solidFill>
                <a:srgbClr val="FF000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«Петр </a:t>
            </a:r>
            <a:r>
              <a:rPr lang="en-US" sz="4400" b="1" i="1" dirty="0" smtClean="0">
                <a:solidFill>
                  <a:srgbClr val="FF0000"/>
                </a:solidFill>
              </a:rPr>
              <a:t>I</a:t>
            </a:r>
            <a:r>
              <a:rPr lang="ru-RU" sz="4400" b="1" i="1" dirty="0" smtClean="0">
                <a:solidFill>
                  <a:srgbClr val="FF0000"/>
                </a:solidFill>
              </a:rPr>
              <a:t> и его время».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             10 класс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86678" y="5715016"/>
            <a:ext cx="1357322" cy="695346"/>
          </a:xfrm>
        </p:spPr>
        <p:txBody>
          <a:bodyPr/>
          <a:lstStyle/>
          <a:p>
            <a:r>
              <a:rPr lang="en-US" sz="2000" dirty="0" smtClean="0"/>
              <a:t>2</a:t>
            </a:r>
            <a:endParaRPr lang="ru-RU" sz="2000" dirty="0"/>
          </a:p>
        </p:txBody>
      </p:sp>
      <p:pic>
        <p:nvPicPr>
          <p:cNvPr id="14338" name="Picture 2" descr="http://img-fotki.yandex.ru/get/6504/127863950.c0/0_97704_6742e2f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00438"/>
            <a:ext cx="5657899" cy="3000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857232"/>
            <a:ext cx="4429156" cy="2768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2"/>
              </a:buBlip>
            </a:pPr>
            <a:endParaRPr lang="ru-RU" b="1" i="1" dirty="0" smtClean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Начало правления Петра Великого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Личность Петра </a:t>
            </a:r>
            <a:r>
              <a:rPr lang="en-US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I</a:t>
            </a:r>
            <a:endParaRPr lang="ru-RU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Внешняя политика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Петра</a:t>
            </a:r>
            <a:r>
              <a:rPr lang="en-US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I</a:t>
            </a:r>
            <a:endParaRPr lang="ru-RU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 </a:t>
            </a:r>
            <a:endParaRPr lang="ru-RU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    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Внутренняя политика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Петра</a:t>
            </a:r>
            <a:r>
              <a:rPr lang="en-US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I</a:t>
            </a:r>
            <a:endParaRPr lang="ru-RU" b="1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 Итоги правления Петра </a:t>
            </a:r>
            <a:r>
              <a:rPr lang="en-US" dirty="0" smtClean="0">
                <a:effectLst/>
                <a:latin typeface="Calibri"/>
                <a:ea typeface="Calibri"/>
                <a:cs typeface="Times New Roman"/>
              </a:rPr>
              <a:t>I</a:t>
            </a:r>
            <a:endParaRPr lang="ru-RU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764704"/>
            <a:ext cx="696024" cy="516462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z="2400" smtClean="0"/>
              <a:pPr/>
              <a:t>3</a:t>
            </a:fld>
            <a:endParaRPr lang="ru-RU" sz="2400" dirty="0"/>
          </a:p>
        </p:txBody>
      </p:sp>
      <p:pic>
        <p:nvPicPr>
          <p:cNvPr id="89090" name="Picture 2" descr="http://i31.fastpic.ru/big/2011/0908/f3/6d3f7b67e0753ce317e25e696f308bf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85794"/>
            <a:ext cx="2344723" cy="2930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9583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  <a:ln/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Задачи урока: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- уметь составлять личностно – ориентированный девиз   знать исторические факты , касающиеся русского государства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–знать , что такое личность ; 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- ориентироваться в творческих заданиях.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Цели урока: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1. Побудить учащихся к проведению поисковой работы с </a:t>
            </a:r>
            <a:r>
              <a:rPr lang="ru-RU" sz="2800" b="1" dirty="0" err="1" smtClean="0">
                <a:solidFill>
                  <a:srgbClr val="FF0000"/>
                </a:solidFill>
              </a:rPr>
              <a:t>историко</a:t>
            </a:r>
            <a:r>
              <a:rPr lang="ru-RU" sz="2800" b="1" dirty="0" smtClean="0">
                <a:solidFill>
                  <a:srgbClr val="FF0000"/>
                </a:solidFill>
              </a:rPr>
              <a:t> –  художественной литературой  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Об эпохе Петра Великого.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 2.  Сформулировать устойчивый интерес к изучению новых фактов и сведений из жизни великой исторической личности русского государства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E84B1-21B0-46B5-8CFC-786A9C62F85C}" type="slidenum">
              <a:rPr lang="ru-RU" sz="2400" smtClean="0">
                <a:solidFill>
                  <a:srgbClr val="CC00FF"/>
                </a:solidFill>
              </a:rPr>
              <a:pPr>
                <a:defRPr/>
              </a:pPr>
              <a:t>4</a:t>
            </a:fld>
            <a:endParaRPr lang="ru-RU" sz="2400" dirty="0">
              <a:solidFill>
                <a:srgbClr val="CC00FF"/>
              </a:solidFill>
            </a:endParaRPr>
          </a:p>
        </p:txBody>
      </p:sp>
      <p:pic>
        <p:nvPicPr>
          <p:cNvPr id="114695" name="Picture 7" descr="j0428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1428736"/>
            <a:ext cx="1571636" cy="15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Рисунок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572008"/>
            <a:ext cx="1357322" cy="206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202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4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II.</a:t>
            </a:r>
            <a:r>
              <a:rPr lang="ru-RU" b="1" dirty="0" smtClean="0"/>
              <a:t> Творческие задания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1.</a:t>
            </a:r>
            <a:r>
              <a:rPr lang="ru-RU" sz="4000" i="1" dirty="0" smtClean="0">
                <a:solidFill>
                  <a:srgbClr val="FF0000"/>
                </a:solidFill>
              </a:rPr>
              <a:t>Соотносите </a:t>
            </a:r>
            <a:r>
              <a:rPr lang="ru-RU" sz="4000" i="1" dirty="0" smtClean="0">
                <a:solidFill>
                  <a:srgbClr val="FF0000"/>
                </a:solidFill>
              </a:rPr>
              <a:t>события и даты.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i="1" dirty="0" smtClean="0">
                <a:solidFill>
                  <a:srgbClr val="0000FF"/>
                </a:solidFill>
              </a:rPr>
              <a:t>Начало правления Петра </a:t>
            </a:r>
            <a:r>
              <a:rPr lang="en-US" sz="11200" b="1" i="1" dirty="0" smtClean="0">
                <a:solidFill>
                  <a:srgbClr val="0000FF"/>
                </a:solidFill>
              </a:rPr>
              <a:t>I</a:t>
            </a:r>
            <a:r>
              <a:rPr lang="ru-RU" sz="11200" b="1" i="1" dirty="0" smtClean="0">
                <a:solidFill>
                  <a:srgbClr val="0000FF"/>
                </a:solidFill>
              </a:rPr>
              <a:t>                        1698</a:t>
            </a:r>
            <a:endParaRPr lang="ru-RU" sz="11200" b="1" dirty="0" smtClean="0">
              <a:solidFill>
                <a:srgbClr val="0000FF"/>
              </a:solidFill>
            </a:endParaRPr>
          </a:p>
          <a:p>
            <a:r>
              <a:rPr lang="ru-RU" sz="11200" b="1" i="1" dirty="0" smtClean="0">
                <a:solidFill>
                  <a:srgbClr val="0000FF"/>
                </a:solidFill>
              </a:rPr>
              <a:t>Восстание стрельцов на западной </a:t>
            </a:r>
            <a:endParaRPr lang="ru-RU" sz="11200" b="1" i="1" dirty="0" smtClean="0">
              <a:solidFill>
                <a:srgbClr val="0000FF"/>
              </a:solidFill>
            </a:endParaRPr>
          </a:p>
          <a:p>
            <a:endParaRPr lang="ru-RU" sz="11200" b="1" i="1" dirty="0" smtClean="0">
              <a:solidFill>
                <a:srgbClr val="0000FF"/>
              </a:solidFill>
            </a:endParaRPr>
          </a:p>
          <a:p>
            <a:r>
              <a:rPr lang="ru-RU" sz="11200" b="1" i="1" dirty="0" smtClean="0">
                <a:solidFill>
                  <a:srgbClr val="0000FF"/>
                </a:solidFill>
              </a:rPr>
              <a:t>границе России                                             1682</a:t>
            </a:r>
          </a:p>
          <a:p>
            <a:endParaRPr lang="ru-RU" sz="11200" b="1" i="1" dirty="0" smtClean="0">
              <a:solidFill>
                <a:srgbClr val="0000FF"/>
              </a:solidFill>
            </a:endParaRPr>
          </a:p>
          <a:p>
            <a:r>
              <a:rPr lang="ru-RU" sz="11200" b="1" i="1" dirty="0" smtClean="0">
                <a:solidFill>
                  <a:srgbClr val="0000FF"/>
                </a:solidFill>
              </a:rPr>
              <a:t>Взятие Азова                                                </a:t>
            </a:r>
            <a:r>
              <a:rPr lang="ru-RU" sz="11200" b="1" i="1" dirty="0" smtClean="0">
                <a:solidFill>
                  <a:srgbClr val="0000FF"/>
                </a:solidFill>
              </a:rPr>
              <a:t>1695</a:t>
            </a:r>
          </a:p>
          <a:p>
            <a:endParaRPr lang="ru-RU" sz="11200" b="1" dirty="0" smtClean="0">
              <a:solidFill>
                <a:srgbClr val="0000FF"/>
              </a:solidFill>
            </a:endParaRPr>
          </a:p>
          <a:p>
            <a:r>
              <a:rPr lang="ru-RU" sz="11200" b="1" i="1" dirty="0" smtClean="0">
                <a:solidFill>
                  <a:srgbClr val="0000FF"/>
                </a:solidFill>
              </a:rPr>
              <a:t>Начало Великого посольства                  </a:t>
            </a:r>
            <a:r>
              <a:rPr lang="ru-RU" sz="11200" b="1" i="1" dirty="0" smtClean="0">
                <a:solidFill>
                  <a:srgbClr val="0000FF"/>
                </a:solidFill>
                <a:ea typeface="Calibri"/>
                <a:cs typeface="Times New Roman"/>
              </a:rPr>
              <a:t>1696</a:t>
            </a:r>
          </a:p>
          <a:p>
            <a:endParaRPr lang="ru-RU" sz="11200" b="1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r>
              <a:rPr lang="ru-RU" sz="11200" b="1" i="1" dirty="0" smtClean="0">
                <a:solidFill>
                  <a:srgbClr val="0000FF"/>
                </a:solidFill>
              </a:rPr>
              <a:t>Первый Азовский поход                             1697</a:t>
            </a:r>
            <a:endParaRPr lang="ru-RU" sz="11200" b="1" dirty="0" smtClean="0">
              <a:solidFill>
                <a:srgbClr val="0000FF"/>
              </a:solidFill>
            </a:endParaRPr>
          </a:p>
          <a:p>
            <a:endParaRPr lang="ru-RU" sz="3500" b="1" dirty="0" smtClean="0">
              <a:solidFill>
                <a:srgbClr val="0000FF"/>
              </a:solidFill>
            </a:endParaRPr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104F-282C-41F7-98A1-DC6D4E753CC5}" type="slidenum">
              <a:rPr lang="ru-RU" sz="3200" smtClean="0"/>
              <a:pPr/>
              <a:t>5</a:t>
            </a:fld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58196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i="1" dirty="0" smtClean="0">
                <a:ea typeface="Calibri"/>
                <a:cs typeface="Times New Roman"/>
              </a:rPr>
              <a:t/>
            </a:r>
            <a:br>
              <a:rPr lang="ru-RU" i="1" dirty="0" smtClean="0">
                <a:ea typeface="Calibri"/>
                <a:cs typeface="Times New Roman"/>
              </a:rPr>
            </a:br>
            <a:r>
              <a:rPr lang="ru-RU" i="1" dirty="0" smtClean="0">
                <a:ea typeface="Calibri"/>
                <a:cs typeface="Times New Roman"/>
              </a:rPr>
              <a:t/>
            </a:r>
            <a:br>
              <a:rPr lang="ru-RU" i="1" dirty="0" smtClean="0"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FF0000"/>
                </a:solidFill>
                <a:ea typeface="Calibri"/>
                <a:cs typeface="Times New Roman"/>
              </a:rPr>
              <a:t>2.Напишите </a:t>
            </a:r>
            <a:r>
              <a:rPr lang="ru-RU" b="1" i="1" dirty="0">
                <a:solidFill>
                  <a:srgbClr val="FF0000"/>
                </a:solidFill>
                <a:ea typeface="Calibri"/>
                <a:cs typeface="Times New Roman"/>
              </a:rPr>
              <a:t>определения понятий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r>
              <a:rPr lang="ru-RU" i="1" dirty="0">
                <a:ea typeface="Calibri"/>
                <a:cs typeface="Times New Roman"/>
              </a:rPr>
              <a:t>   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>
                <a:ea typeface="Calibri"/>
                <a:cs typeface="Times New Roman"/>
              </a:rPr>
              <a:t>Регулярная армия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>
                <a:ea typeface="Calibri"/>
                <a:cs typeface="Times New Roman"/>
              </a:rPr>
              <a:t>Гвардия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4400" b="1" i="1" dirty="0">
                <a:ea typeface="Calibri"/>
                <a:cs typeface="Times New Roman"/>
              </a:rPr>
              <a:t>Великое посольство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40" y="6143644"/>
            <a:ext cx="2133600" cy="365125"/>
          </a:xfrm>
        </p:spPr>
        <p:txBody>
          <a:bodyPr/>
          <a:lstStyle/>
          <a:p>
            <a:fld id="{EF21104F-282C-41F7-98A1-DC6D4E753CC5}" type="slidenum">
              <a:rPr lang="ru-RU" sz="2000" b="1" smtClean="0">
                <a:solidFill>
                  <a:srgbClr val="7030A0"/>
                </a:solidFill>
              </a:rPr>
              <a:pPr/>
              <a:t>6</a:t>
            </a:fld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5474" name="Picture 2" descr="http://topwar.ru/uploads/images/2013/322/rpjg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256"/>
            <a:ext cx="3571652" cy="2357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www.torgprice.ru/post/1000/38/images/image009_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428604"/>
            <a:ext cx="7904170" cy="57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7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642918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Вставьте в текст пропущенные имена  и даты.</a:t>
            </a:r>
            <a:r>
              <a:rPr lang="ru-RU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642910" y="1643050"/>
            <a:ext cx="792961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После смерти в ____  году царя _________ новыми правителями стали малолетние  __________ и _________ . Однако фактически власть оказалась в руках их сестры _______. В ____ году царевна _________ была свергнута. ____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 скончался в ____ году, и _______ стал единоличным правителем. Первым самостоятельным деянием _______ стал поход в ____ году на Азов.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72462" y="6357958"/>
            <a:ext cx="762000" cy="244475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8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7" y="714357"/>
            <a:ext cx="77867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C00000"/>
                </a:solidFill>
              </a:rPr>
              <a:t>Из приведённого списка  составьте пары. Одно  явление может быть в одном случае причиной, а в другом – следствием.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    Отсутствие флота, отставание России от передовых европейских стран, затруднённость торгового и культурного обмена между Россией и другими странами, отсутствие выхода к морю, слабое развитие промышленности.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 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 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/>
              <a:t>Причина                                                         Следствие</a:t>
            </a:r>
            <a:endParaRPr lang="ru-RU" sz="2400" b="1" dirty="0" smtClean="0"/>
          </a:p>
          <a:p>
            <a:r>
              <a:rPr lang="ru-RU" sz="2400" b="1" i="1" dirty="0" smtClean="0"/>
              <a:t>_________                                                        ____________</a:t>
            </a:r>
            <a:endParaRPr lang="ru-RU" sz="2400" b="1" dirty="0" smtClean="0"/>
          </a:p>
          <a:p>
            <a:r>
              <a:rPr lang="ru-RU" sz="2400" b="1" i="1" dirty="0" smtClean="0"/>
              <a:t>__________                                                     _____________</a:t>
            </a:r>
            <a:endParaRPr lang="ru-RU" sz="2400" b="1" dirty="0" smtClean="0"/>
          </a:p>
          <a:p>
            <a:r>
              <a:rPr lang="ru-RU" sz="2400" b="1" i="1" dirty="0" smtClean="0"/>
              <a:t>__________                                                     _____________</a:t>
            </a:r>
            <a:endParaRPr lang="ru-RU" sz="2400" b="1" dirty="0"/>
          </a:p>
        </p:txBody>
      </p:sp>
      <p:pic>
        <p:nvPicPr>
          <p:cNvPr id="126978" name="Picture 2" descr="http://www.zgrad.net/images/umor/images/1089980818247219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00504"/>
            <a:ext cx="3201979" cy="2472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929586" y="6215082"/>
            <a:ext cx="762000" cy="244475"/>
          </a:xfrm>
        </p:spPr>
        <p:txBody>
          <a:bodyPr/>
          <a:lstStyle/>
          <a:p>
            <a:r>
              <a:rPr lang="ru-RU" sz="3200" dirty="0" smtClean="0">
                <a:solidFill>
                  <a:srgbClr val="FF0066"/>
                </a:solidFill>
              </a:rPr>
              <a:t>9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143932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ru-RU" sz="3200" i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5.Вычеркните </a:t>
            </a:r>
            <a:r>
              <a:rPr lang="ru-RU" sz="3200" i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событие, выпадающие из общей логики.</a:t>
            </a:r>
            <a:endParaRPr lang="ru-RU" sz="32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 smtClean="0"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7072362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Введение рекрутских наборов, строительство города в устье Невы, разработка военных уставов, заключение мирного договора с Турцией, подготовка офицеров, перенос мощей Александра Невского, внимание к боевой подготовке войск.</a:t>
            </a:r>
            <a:endParaRPr lang="ru-RU" sz="3200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723</Words>
  <Application>Microsoft Office PowerPoint</Application>
  <PresentationFormat>Экран (4:3)</PresentationFormat>
  <Paragraphs>114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Эркер</vt:lpstr>
      <vt:lpstr>Тема Office</vt:lpstr>
      <vt:lpstr>Трек</vt:lpstr>
      <vt:lpstr>Солнцестояние</vt:lpstr>
      <vt:lpstr>Справедливость</vt:lpstr>
      <vt:lpstr>Слайд 1</vt:lpstr>
      <vt:lpstr>Слайд 2</vt:lpstr>
      <vt:lpstr>Слайд 3</vt:lpstr>
      <vt:lpstr>Слайд 4</vt:lpstr>
      <vt:lpstr> II. Творческие задания 1.Соотносите события и даты.  </vt:lpstr>
      <vt:lpstr>  2.Напишите определения понятий     </vt:lpstr>
      <vt:lpstr>Слайд 7</vt:lpstr>
      <vt:lpstr>Слайд 8</vt:lpstr>
      <vt:lpstr>Слайд 9</vt:lpstr>
      <vt:lpstr> 6.Исправьте в тексте не менее девяти ошибок. </vt:lpstr>
      <vt:lpstr>Слайд 11</vt:lpstr>
      <vt:lpstr>Слайд 12</vt:lpstr>
      <vt:lpstr>9.Переход на летоисчисление от Рождества Христова произошёл в 7208 г. эры от сотворения мира. Сосчитайте, сколько лет нужно вычитать из дат от сотворения мира, чтобы перевести в привычные нам даты эры от Рождества Христова. </vt:lpstr>
      <vt:lpstr>10.Напишите, о ком и почему А. С. Пушкин писал: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128</cp:revision>
  <dcterms:created xsi:type="dcterms:W3CDTF">2013-03-02T18:42:30Z</dcterms:created>
  <dcterms:modified xsi:type="dcterms:W3CDTF">2014-04-09T21:23:24Z</dcterms:modified>
</cp:coreProperties>
</file>