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35349-340B-476C-8F77-63E50E4C6586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3BBCE-A0FD-45BE-8746-21AA6C495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0FF0AE-4C90-4921-BF18-D79483CF10F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142984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FF0000"/>
                </a:solidFill>
              </a:rPr>
              <a:t>КАСАТЕЛЬНАЯ К </a:t>
            </a:r>
            <a:r>
              <a:rPr lang="ru-RU" sz="4800" b="1" i="1" dirty="0" smtClean="0">
                <a:solidFill>
                  <a:srgbClr val="FF0000"/>
                </a:solidFill>
              </a:rPr>
              <a:t>ОКРУЖНОСТИ </a:t>
            </a:r>
            <a:endParaRPr lang="ru-RU" sz="4800" b="1" i="1" dirty="0" smtClean="0">
              <a:solidFill>
                <a:srgbClr val="FF0000"/>
              </a:solidFill>
            </a:endParaRPr>
          </a:p>
          <a:p>
            <a:pPr algn="ctr"/>
            <a:endParaRPr lang="ru-RU" sz="48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4800" b="1" i="1" dirty="0" smtClean="0">
                <a:solidFill>
                  <a:srgbClr val="FF0000"/>
                </a:solidFill>
              </a:rPr>
              <a:t>РЕШЕНИЕ ЗАДАЧ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357166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Самостоятельная работа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785794"/>
            <a:ext cx="871540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 ВАРИАНТ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Прямая КЕ касается окружности в точке О, К – точка касания. Найдите ОЕ, если  КЕ=8см, а радиус окружности равен 6 см.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В треугольнике АВС АВ=4см, ВС=3см, АС=5см. Докажите, что АВ - отрезок касательной, проведенной из точки А к окружности с центром в точке С и радиусом, равным 3см.</a:t>
            </a:r>
          </a:p>
          <a:p>
            <a:pPr marL="342900" indent="-342900"/>
            <a:endParaRPr lang="ru-RU" b="1" dirty="0" smtClean="0"/>
          </a:p>
          <a:p>
            <a:pPr marL="342900" indent="-342900"/>
            <a:r>
              <a:rPr lang="ru-RU" b="1" dirty="0" smtClean="0">
                <a:solidFill>
                  <a:srgbClr val="FF0000"/>
                </a:solidFill>
              </a:rPr>
              <a:t>2 ВАРИАНТ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Прямая </a:t>
            </a:r>
            <a:r>
              <a:rPr lang="en-US" sz="2400" b="1" dirty="0" smtClean="0"/>
              <a:t>MN</a:t>
            </a:r>
            <a:r>
              <a:rPr lang="ru-RU" sz="2400" b="1" dirty="0" smtClean="0"/>
              <a:t> касается окружности в точке О, М – точка касания,  угол </a:t>
            </a:r>
            <a:r>
              <a:rPr lang="en-US" sz="2400" b="1" dirty="0" smtClean="0"/>
              <a:t>MNO </a:t>
            </a:r>
            <a:r>
              <a:rPr lang="ru-RU" sz="2400" b="1" dirty="0" smtClean="0"/>
              <a:t>равен  30</a:t>
            </a:r>
            <a:r>
              <a:rPr lang="ru-RU" sz="2400" b="1" baseline="30000" dirty="0" smtClean="0"/>
              <a:t>о</a:t>
            </a:r>
            <a:r>
              <a:rPr lang="ru-RU" sz="2400" b="1" dirty="0" smtClean="0"/>
              <a:t>, а радиус окружности 5 см. Найти </a:t>
            </a:r>
            <a:r>
              <a:rPr lang="en-US" sz="2400" b="1" dirty="0" smtClean="0"/>
              <a:t>NO</a:t>
            </a:r>
            <a:r>
              <a:rPr lang="ru-RU" sz="2400" b="1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В треугольнике </a:t>
            </a:r>
            <a:r>
              <a:rPr lang="en-US" sz="2400" b="1" dirty="0" smtClean="0"/>
              <a:t>MNK MN</a:t>
            </a:r>
            <a:r>
              <a:rPr lang="ru-RU" sz="2400" b="1" dirty="0" smtClean="0"/>
              <a:t>=6см, МК=8см, </a:t>
            </a:r>
            <a:r>
              <a:rPr lang="en-US" sz="2400" b="1" dirty="0" smtClean="0"/>
              <a:t>NK</a:t>
            </a:r>
            <a:r>
              <a:rPr lang="ru-RU" sz="2400" b="1" dirty="0" smtClean="0"/>
              <a:t> </a:t>
            </a:r>
            <a:r>
              <a:rPr lang="en-US" sz="2400" b="1" dirty="0" smtClean="0"/>
              <a:t>=10</a:t>
            </a:r>
            <a:r>
              <a:rPr lang="ru-RU" sz="2400" b="1" dirty="0" smtClean="0"/>
              <a:t>см. Докажите, что МК – отрезок касательной, проведенной из точки К  </a:t>
            </a:r>
            <a:r>
              <a:rPr lang="ru-RU" sz="2400" b="1" dirty="0" err="1" smtClean="0"/>
              <a:t>к</a:t>
            </a:r>
            <a:r>
              <a:rPr lang="ru-RU" sz="2400" b="1" dirty="0" smtClean="0"/>
              <a:t> окружности с центром в точке </a:t>
            </a:r>
            <a:r>
              <a:rPr lang="en-US" sz="2400" b="1" dirty="0" smtClean="0"/>
              <a:t>N </a:t>
            </a:r>
            <a:r>
              <a:rPr lang="ru-RU" sz="2400" b="1" dirty="0" smtClean="0"/>
              <a:t>и радиусом, равным 6 см.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ПРОВЕРКА  ДОМАШНЕЙ  ЗАДАЧИ № 639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500694" y="3500438"/>
            <a:ext cx="2286016" cy="2286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643570" y="4071942"/>
            <a:ext cx="1071570" cy="5715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6200000" flipV="1">
            <a:off x="5429256" y="3357562"/>
            <a:ext cx="2428892" cy="1428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715008" y="3857628"/>
            <a:ext cx="285752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3504" y="364331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В</a:t>
            </a:r>
            <a:endParaRPr lang="ru-RU" sz="36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4214810" y="3000372"/>
            <a:ext cx="3143272" cy="15716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822165" y="4036223"/>
            <a:ext cx="214314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43702" y="178592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29388" y="450057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О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72132" y="442913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12 СМ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215074" y="407194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60</a:t>
            </a:r>
            <a:r>
              <a:rPr lang="ru-RU" b="1" baseline="30000" dirty="0" smtClean="0"/>
              <a:t>О</a:t>
            </a:r>
            <a:endParaRPr lang="ru-RU" b="1" baseline="30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8" y="285749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?</a:t>
            </a:r>
            <a:endParaRPr lang="ru-R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85786" y="1428736"/>
            <a:ext cx="3286148" cy="239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tgO</a:t>
            </a:r>
            <a:r>
              <a:rPr lang="en-US" sz="3200" b="1" dirty="0" smtClean="0"/>
              <a:t>=</a:t>
            </a:r>
            <a:r>
              <a:rPr lang="ru-RU" sz="3200" b="1" dirty="0" smtClean="0"/>
              <a:t>АВ/ОВ</a:t>
            </a:r>
          </a:p>
          <a:p>
            <a:r>
              <a:rPr lang="ru-RU" sz="3200" b="1" dirty="0" smtClean="0"/>
              <a:t>АВ=ОВ </a:t>
            </a:r>
            <a:r>
              <a:rPr lang="en-US" sz="3200" b="1" dirty="0" err="1" smtClean="0"/>
              <a:t>tg</a:t>
            </a:r>
            <a:r>
              <a:rPr lang="ru-RU" sz="3200" b="1" dirty="0" smtClean="0"/>
              <a:t>О</a:t>
            </a:r>
          </a:p>
          <a:p>
            <a:r>
              <a:rPr lang="ru-RU" sz="3200" b="1" dirty="0" smtClean="0"/>
              <a:t>АВ=12*</a:t>
            </a:r>
            <a:r>
              <a:rPr lang="en-US" sz="3200" b="1" dirty="0" smtClean="0"/>
              <a:t>tg60</a:t>
            </a:r>
            <a:r>
              <a:rPr lang="ru-RU" sz="3200" b="1" baseline="30000" dirty="0" smtClean="0"/>
              <a:t>о</a:t>
            </a:r>
          </a:p>
          <a:p>
            <a:r>
              <a:rPr lang="ru-RU" sz="3200" b="1" dirty="0" smtClean="0"/>
              <a:t>АВ=12</a:t>
            </a:r>
          </a:p>
          <a:p>
            <a:endParaRPr lang="ru-RU" sz="3200" b="1" baseline="30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928934"/>
            <a:ext cx="447675" cy="5429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3042" y="342900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или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00034" y="3929066"/>
            <a:ext cx="392909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Угол А=30</a:t>
            </a:r>
            <a:r>
              <a:rPr lang="ru-RU" sz="2800" b="1" baseline="30000" dirty="0" smtClean="0"/>
              <a:t>о</a:t>
            </a:r>
            <a:r>
              <a:rPr lang="ru-RU" sz="2800" b="1" dirty="0" smtClean="0"/>
              <a:t> =&gt; АО=24 см</a:t>
            </a:r>
          </a:p>
          <a:p>
            <a:r>
              <a:rPr lang="ru-RU" sz="2800" b="1" dirty="0" smtClean="0"/>
              <a:t>По теореме Пифагора</a:t>
            </a:r>
          </a:p>
          <a:p>
            <a:pPr lvl="0"/>
            <a:endParaRPr lang="ru-RU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АВ=</a:t>
            </a:r>
          </a:p>
          <a:p>
            <a:pPr lvl="0"/>
            <a:r>
              <a:rPr lang="ru-RU" sz="3200" b="1" dirty="0" smtClean="0">
                <a:latin typeface="Calibri" pitchFamily="34" charset="0"/>
                <a:cs typeface="Times New Roman" pitchFamily="18" charset="0"/>
              </a:rPr>
              <a:t>АВ=12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5072074"/>
            <a:ext cx="1885950" cy="55245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572140"/>
            <a:ext cx="447675" cy="542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РЕШИТЬ  УСТНО</a:t>
            </a:r>
            <a:br>
              <a:rPr lang="ru-RU" sz="3200" b="1" dirty="0" smtClean="0"/>
            </a:br>
            <a:endParaRPr lang="ru-RU" sz="3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57158" y="1142984"/>
            <a:ext cx="3829048" cy="3911609"/>
          </a:xfrm>
        </p:spPr>
        <p:txBody>
          <a:bodyPr/>
          <a:lstStyle/>
          <a:p>
            <a:pPr>
              <a:buNone/>
            </a:pPr>
            <a:r>
              <a:rPr lang="ru-RU" b="1" u="sng" dirty="0" smtClean="0"/>
              <a:t>1. Дано</a:t>
            </a:r>
            <a:r>
              <a:rPr lang="ru-RU" b="1" dirty="0" smtClean="0"/>
              <a:t>:</a:t>
            </a:r>
            <a:r>
              <a:rPr lang="en-US" b="1" dirty="0" smtClean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окр</a:t>
            </a:r>
            <a:r>
              <a:rPr lang="ru-RU" b="1" dirty="0" smtClean="0"/>
              <a:t>(О;</a:t>
            </a:r>
            <a:r>
              <a:rPr lang="en-US" b="1" dirty="0" smtClean="0"/>
              <a:t>R)</a:t>
            </a:r>
            <a:r>
              <a:rPr lang="ru-RU" b="1" dirty="0" smtClean="0"/>
              <a:t>;</a:t>
            </a:r>
          </a:p>
          <a:p>
            <a:pPr>
              <a:buNone/>
            </a:pPr>
            <a:r>
              <a:rPr lang="ru-RU" b="1" dirty="0" smtClean="0"/>
              <a:t>АВ, АС – касательные;</a:t>
            </a:r>
          </a:p>
          <a:p>
            <a:pPr>
              <a:buNone/>
            </a:pPr>
            <a:r>
              <a:rPr lang="ru-RU" b="1" dirty="0" smtClean="0"/>
              <a:t>ВО=2см; АО=4см</a:t>
            </a:r>
          </a:p>
          <a:p>
            <a:pPr>
              <a:buNone/>
            </a:pPr>
            <a:r>
              <a:rPr lang="ru-RU" b="1" u="sng" dirty="0" smtClean="0"/>
              <a:t>Найти</a:t>
            </a:r>
            <a:r>
              <a:rPr lang="ru-RU" b="1" dirty="0" smtClean="0"/>
              <a:t>: угол ВОС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357686" y="2285992"/>
            <a:ext cx="4329114" cy="384017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500694" y="3500438"/>
            <a:ext cx="2286016" cy="2286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4214810" y="3000372"/>
            <a:ext cx="3143272" cy="15716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5857884" y="2928934"/>
            <a:ext cx="3286148" cy="18573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43570" y="4071942"/>
            <a:ext cx="1071570" cy="5715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6715140" y="4000504"/>
            <a:ext cx="857256" cy="64294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V="1">
            <a:off x="5429256" y="3357562"/>
            <a:ext cx="2428892" cy="1428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715008" y="3857628"/>
            <a:ext cx="285752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822165" y="4036223"/>
            <a:ext cx="214314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7215206" y="3786190"/>
            <a:ext cx="214314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7215206" y="4000504"/>
            <a:ext cx="142876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43504" y="364331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В</a:t>
            </a:r>
            <a:endParaRPr lang="ru-RU" sz="3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643702" y="178592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</a:t>
            </a:r>
            <a:endParaRPr lang="ru-RU" sz="3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572396" y="3500438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С</a:t>
            </a:r>
            <a:endParaRPr lang="ru-RU" sz="3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429388" y="450057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О</a:t>
            </a:r>
            <a:endParaRPr lang="ru-RU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8" y="442913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 см</a:t>
            </a:r>
            <a:endParaRPr lang="ru-RU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72264" y="314324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4 см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Box 14"/>
          <p:cNvSpPr txBox="1">
            <a:spLocks noChangeArrowheads="1"/>
          </p:cNvSpPr>
          <p:nvPr/>
        </p:nvSpPr>
        <p:spPr bwMode="auto">
          <a:xfrm>
            <a:off x="3892550" y="342900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17413" name="TextBox 14"/>
          <p:cNvSpPr txBox="1">
            <a:spLocks noChangeArrowheads="1"/>
          </p:cNvSpPr>
          <p:nvPr/>
        </p:nvSpPr>
        <p:spPr bwMode="auto">
          <a:xfrm>
            <a:off x="6657975" y="4087813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17414" name="TextBox 14"/>
          <p:cNvSpPr txBox="1">
            <a:spLocks noChangeArrowheads="1"/>
          </p:cNvSpPr>
          <p:nvPr/>
        </p:nvSpPr>
        <p:spPr bwMode="auto">
          <a:xfrm>
            <a:off x="2924175" y="4081463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7415" name="Freeform 143"/>
          <p:cNvSpPr>
            <a:spLocks/>
          </p:cNvSpPr>
          <p:nvPr/>
        </p:nvSpPr>
        <p:spPr bwMode="auto">
          <a:xfrm>
            <a:off x="3057525" y="769938"/>
            <a:ext cx="3671888" cy="3311525"/>
          </a:xfrm>
          <a:custGeom>
            <a:avLst/>
            <a:gdLst>
              <a:gd name="T0" fmla="*/ 1079500 w 2313"/>
              <a:gd name="T1" fmla="*/ 0 h 1451"/>
              <a:gd name="T2" fmla="*/ 3671888 w 2313"/>
              <a:gd name="T3" fmla="*/ 3311525 h 1451"/>
              <a:gd name="T4" fmla="*/ 0 w 2313"/>
              <a:gd name="T5" fmla="*/ 3311525 h 1451"/>
              <a:gd name="T6" fmla="*/ 1079500 w 2313"/>
              <a:gd name="T7" fmla="*/ 0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2313"/>
              <a:gd name="T13" fmla="*/ 0 h 1451"/>
              <a:gd name="T14" fmla="*/ 2313 w 2313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13" h="1451">
                <a:moveTo>
                  <a:pt x="680" y="0"/>
                </a:moveTo>
                <a:lnTo>
                  <a:pt x="2313" y="1451"/>
                </a:lnTo>
                <a:lnTo>
                  <a:pt x="0" y="1451"/>
                </a:lnTo>
                <a:lnTo>
                  <a:pt x="68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TextBox 14"/>
          <p:cNvSpPr txBox="1">
            <a:spLocks noChangeArrowheads="1"/>
          </p:cNvSpPr>
          <p:nvPr/>
        </p:nvSpPr>
        <p:spPr bwMode="auto">
          <a:xfrm>
            <a:off x="4498975" y="2497138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О</a:t>
            </a:r>
          </a:p>
        </p:txBody>
      </p:sp>
      <p:sp>
        <p:nvSpPr>
          <p:cNvPr id="17417" name="Oval 154"/>
          <p:cNvSpPr>
            <a:spLocks noChangeArrowheads="1"/>
          </p:cNvSpPr>
          <p:nvPr/>
        </p:nvSpPr>
        <p:spPr bwMode="auto">
          <a:xfrm>
            <a:off x="4532313" y="2919413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Oval 144"/>
          <p:cNvSpPr>
            <a:spLocks noChangeAspect="1" noChangeArrowheads="1"/>
          </p:cNvSpPr>
          <p:nvPr/>
        </p:nvSpPr>
        <p:spPr bwMode="auto">
          <a:xfrm>
            <a:off x="3489325" y="1965325"/>
            <a:ext cx="2098675" cy="209867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9" name="Oval 154"/>
          <p:cNvSpPr>
            <a:spLocks noChangeArrowheads="1"/>
          </p:cNvSpPr>
          <p:nvPr/>
        </p:nvSpPr>
        <p:spPr bwMode="auto">
          <a:xfrm>
            <a:off x="3489325" y="2611438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0" name="Oval 154"/>
          <p:cNvSpPr>
            <a:spLocks noChangeArrowheads="1"/>
          </p:cNvSpPr>
          <p:nvPr/>
        </p:nvSpPr>
        <p:spPr bwMode="auto">
          <a:xfrm>
            <a:off x="4533900" y="4046538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1" name="Oval 154"/>
          <p:cNvSpPr>
            <a:spLocks noChangeArrowheads="1"/>
          </p:cNvSpPr>
          <p:nvPr/>
        </p:nvSpPr>
        <p:spPr bwMode="auto">
          <a:xfrm>
            <a:off x="5326063" y="2319338"/>
            <a:ext cx="69850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14282" y="714356"/>
            <a:ext cx="314327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2. </a:t>
            </a:r>
            <a:r>
              <a:rPr lang="ru-RU" sz="3200" b="1" u="sng" dirty="0" smtClean="0"/>
              <a:t>Дано</a:t>
            </a:r>
            <a:r>
              <a:rPr lang="ru-RU" sz="3200" b="1" dirty="0" smtClean="0"/>
              <a:t>:</a:t>
            </a:r>
            <a:r>
              <a:rPr lang="en-US" sz="3200" b="1" dirty="0" smtClean="0"/>
              <a:t> 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окр</a:t>
            </a:r>
            <a:r>
              <a:rPr lang="ru-RU" sz="3200" b="1" dirty="0" smtClean="0"/>
              <a:t>(О;</a:t>
            </a:r>
            <a:r>
              <a:rPr lang="en-US" sz="3200" b="1" dirty="0" smtClean="0"/>
              <a:t>R)</a:t>
            </a:r>
            <a:r>
              <a:rPr lang="ru-RU" sz="3200" b="1" dirty="0" smtClean="0"/>
              <a:t>;  </a:t>
            </a:r>
          </a:p>
          <a:p>
            <a:r>
              <a:rPr lang="ru-RU" sz="3200" b="1" dirty="0" smtClean="0"/>
              <a:t>М, </a:t>
            </a:r>
            <a:r>
              <a:rPr lang="en-US" sz="3200" b="1" dirty="0" smtClean="0"/>
              <a:t>N, K –</a:t>
            </a:r>
            <a:r>
              <a:rPr lang="ru-RU" sz="3200" b="1" dirty="0" smtClean="0"/>
              <a:t>точки касания;</a:t>
            </a:r>
          </a:p>
          <a:p>
            <a:r>
              <a:rPr lang="ru-RU" sz="3200" b="1" dirty="0" smtClean="0"/>
              <a:t>Найти: Р</a:t>
            </a:r>
            <a:r>
              <a:rPr lang="ru-RU" sz="3200" b="1" baseline="-25000" dirty="0" smtClean="0"/>
              <a:t>АВС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428992" y="128586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4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500430" y="407194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5 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86446" y="250030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8</a:t>
            </a:r>
            <a:endParaRPr lang="ru-RU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00364" y="221455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М</a:t>
            </a:r>
            <a:endParaRPr lang="ru-RU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429124" y="414338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357818" y="1928802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№ 641</a:t>
            </a:r>
            <a:br>
              <a:rPr lang="ru-RU" sz="3200" b="1" dirty="0" smtClean="0"/>
            </a:br>
            <a:endParaRPr lang="ru-RU" sz="3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57158" y="1142985"/>
            <a:ext cx="3829048" cy="2214578"/>
          </a:xfrm>
        </p:spPr>
        <p:txBody>
          <a:bodyPr/>
          <a:lstStyle/>
          <a:p>
            <a:pPr>
              <a:buNone/>
            </a:pPr>
            <a:r>
              <a:rPr lang="ru-RU" b="1" u="sng" dirty="0" smtClean="0"/>
              <a:t>1. Дано</a:t>
            </a:r>
            <a:r>
              <a:rPr lang="ru-RU" b="1" dirty="0" smtClean="0"/>
              <a:t>:</a:t>
            </a:r>
            <a:r>
              <a:rPr lang="en-US" b="1" dirty="0" smtClean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окр</a:t>
            </a:r>
            <a:r>
              <a:rPr lang="ru-RU" b="1" dirty="0" smtClean="0"/>
              <a:t>(О;</a:t>
            </a:r>
            <a:r>
              <a:rPr lang="en-US" b="1" dirty="0" smtClean="0"/>
              <a:t>R)</a:t>
            </a:r>
            <a:r>
              <a:rPr lang="ru-RU" b="1" dirty="0" smtClean="0"/>
              <a:t>;</a:t>
            </a:r>
          </a:p>
          <a:p>
            <a:pPr>
              <a:buNone/>
            </a:pPr>
            <a:r>
              <a:rPr lang="ru-RU" b="1" dirty="0" smtClean="0"/>
              <a:t>АВ, АС – касательные;</a:t>
            </a:r>
          </a:p>
          <a:p>
            <a:pPr>
              <a:buNone/>
            </a:pPr>
            <a:r>
              <a:rPr lang="ru-RU" b="1" dirty="0" smtClean="0"/>
              <a:t>АЕ=ЕО</a:t>
            </a:r>
          </a:p>
          <a:p>
            <a:pPr>
              <a:buNone/>
            </a:pPr>
            <a:r>
              <a:rPr lang="ru-RU" b="1" u="sng" dirty="0" smtClean="0"/>
              <a:t>Найти</a:t>
            </a:r>
            <a:r>
              <a:rPr lang="ru-RU" b="1" dirty="0" smtClean="0"/>
              <a:t>: угол ВАС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357686" y="2285992"/>
            <a:ext cx="4329114" cy="384017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500694" y="3500438"/>
            <a:ext cx="2286016" cy="2286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4214810" y="3000372"/>
            <a:ext cx="3143272" cy="15716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5857884" y="2928934"/>
            <a:ext cx="3286148" cy="18573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43570" y="4071942"/>
            <a:ext cx="1071570" cy="5715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6715140" y="4000504"/>
            <a:ext cx="857256" cy="64294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V="1">
            <a:off x="5429256" y="3357562"/>
            <a:ext cx="2428892" cy="1428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715008" y="3857628"/>
            <a:ext cx="285752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822165" y="4036223"/>
            <a:ext cx="214314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7215206" y="3786190"/>
            <a:ext cx="214314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7215206" y="4000504"/>
            <a:ext cx="142876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43504" y="364331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В</a:t>
            </a:r>
            <a:endParaRPr lang="ru-RU" sz="3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643702" y="178592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</a:t>
            </a:r>
            <a:endParaRPr lang="ru-RU" sz="3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572396" y="3500438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С</a:t>
            </a:r>
            <a:endParaRPr lang="ru-RU" sz="3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429388" y="450057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О</a:t>
            </a:r>
            <a:endParaRPr lang="ru-RU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72264" y="2928934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Е</a:t>
            </a:r>
            <a:endParaRPr lang="ru-RU" sz="3200" b="1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6429388" y="3071810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500826" y="3929066"/>
            <a:ext cx="35719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7158" y="3429000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Решение:</a:t>
            </a:r>
            <a:endParaRPr lang="ru-RU" sz="2800" b="1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143380"/>
            <a:ext cx="50720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Т.к. ОС=1/2АС , то угол ОАС=30</a:t>
            </a:r>
            <a:r>
              <a:rPr lang="ru-RU" sz="2800" b="1" baseline="30000" dirty="0" smtClean="0"/>
              <a:t>о</a:t>
            </a:r>
          </a:p>
          <a:p>
            <a:r>
              <a:rPr lang="ru-RU" sz="2800" b="1" dirty="0" smtClean="0"/>
              <a:t>Тогда угол ВАС равен 30</a:t>
            </a:r>
            <a:r>
              <a:rPr lang="ru-RU" sz="2800" b="1" baseline="30000" dirty="0" smtClean="0"/>
              <a:t>о</a:t>
            </a:r>
            <a:r>
              <a:rPr lang="ru-RU" sz="2800" b="1" dirty="0" smtClean="0"/>
              <a:t>*2=60</a:t>
            </a:r>
            <a:r>
              <a:rPr lang="ru-RU" sz="2800" b="1" baseline="30000" dirty="0" smtClean="0"/>
              <a:t>о</a:t>
            </a:r>
            <a:endParaRPr lang="ru-RU" sz="28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allAtOnce"/>
      <p:bldP spid="3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14612" y="214290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№ 647 (а)</a:t>
            </a:r>
            <a:endParaRPr lang="ru-RU" sz="3200" b="1" dirty="0"/>
          </a:p>
        </p:txBody>
      </p:sp>
      <p:sp>
        <p:nvSpPr>
          <p:cNvPr id="6" name="Овал 5"/>
          <p:cNvSpPr/>
          <p:nvPr/>
        </p:nvSpPr>
        <p:spPr>
          <a:xfrm>
            <a:off x="4357686" y="1000108"/>
            <a:ext cx="2714644" cy="27146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5715008" y="1000108"/>
            <a:ext cx="135732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7072330" y="1000108"/>
            <a:ext cx="135732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715008" y="2357430"/>
            <a:ext cx="2714644" cy="15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6929454" y="1142984"/>
            <a:ext cx="214314" cy="214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7143768" y="1214422"/>
            <a:ext cx="142876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29256" y="235743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643702" y="57148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358214" y="228599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000100" y="928670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R=3 </a:t>
            </a:r>
            <a:r>
              <a:rPr lang="ru-RU" sz="3200" b="1" dirty="0" smtClean="0"/>
              <a:t>см</a:t>
            </a:r>
          </a:p>
          <a:p>
            <a:r>
              <a:rPr lang="ru-RU" sz="3200" b="1" dirty="0" smtClean="0"/>
              <a:t>АО=5 см</a:t>
            </a:r>
          </a:p>
          <a:p>
            <a:r>
              <a:rPr lang="ru-RU" sz="3200" b="1" dirty="0" smtClean="0"/>
              <a:t>АН=4 см</a:t>
            </a:r>
            <a:endParaRPr lang="ru-RU" sz="3200" b="1" dirty="0"/>
          </a:p>
        </p:txBody>
      </p:sp>
      <p:sp>
        <p:nvSpPr>
          <p:cNvPr id="29" name="Овал 28"/>
          <p:cNvSpPr/>
          <p:nvPr/>
        </p:nvSpPr>
        <p:spPr>
          <a:xfrm>
            <a:off x="571472" y="3714752"/>
            <a:ext cx="2714644" cy="27146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>
            <a:endCxn id="29" idx="7"/>
          </p:cNvCxnSpPr>
          <p:nvPr/>
        </p:nvCxnSpPr>
        <p:spPr>
          <a:xfrm rot="5400000" flipH="1" flipV="1">
            <a:off x="1928793" y="4112303"/>
            <a:ext cx="959773" cy="9597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2928926" y="4143380"/>
            <a:ext cx="928694" cy="9286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928794" y="5072074"/>
            <a:ext cx="192882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2714612" y="4214818"/>
            <a:ext cx="285752" cy="2857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3000364" y="4357694"/>
            <a:ext cx="142876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43042" y="507207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714612" y="342900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85762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643438" y="4500570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ОН=                    =3 см</a:t>
            </a:r>
          </a:p>
          <a:p>
            <a:r>
              <a:rPr lang="ru-RU" sz="2800" b="1" dirty="0" smtClean="0"/>
              <a:t>ОН=</a:t>
            </a:r>
            <a:r>
              <a:rPr lang="en-US" sz="2800" b="1" dirty="0" smtClean="0"/>
              <a:t>R =&gt; </a:t>
            </a:r>
            <a:r>
              <a:rPr lang="ru-RU" sz="2800" b="1" dirty="0" smtClean="0"/>
              <a:t>АН касательная</a:t>
            </a:r>
            <a:endParaRPr lang="ru-RU" sz="2800" b="1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500570"/>
            <a:ext cx="1514475" cy="466725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5" grpId="0"/>
      <p:bldP spid="36" grpId="0"/>
      <p:bldP spid="37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14612" y="214290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№ 647 (б)</a:t>
            </a:r>
            <a:endParaRPr lang="ru-RU" sz="3200" b="1" dirty="0"/>
          </a:p>
        </p:txBody>
      </p:sp>
      <p:sp>
        <p:nvSpPr>
          <p:cNvPr id="6" name="Овал 5"/>
          <p:cNvSpPr/>
          <p:nvPr/>
        </p:nvSpPr>
        <p:spPr>
          <a:xfrm>
            <a:off x="4357686" y="1000108"/>
            <a:ext cx="2714644" cy="27146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5715008" y="1000108"/>
            <a:ext cx="135732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7072330" y="1000108"/>
            <a:ext cx="135732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715008" y="2357430"/>
            <a:ext cx="2714644" cy="15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6929454" y="1142984"/>
            <a:ext cx="214314" cy="214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7143768" y="1214422"/>
            <a:ext cx="142876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29256" y="235743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643702" y="57148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358214" y="228599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000100" y="928670"/>
            <a:ext cx="2928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R=3 </a:t>
            </a:r>
            <a:r>
              <a:rPr lang="ru-RU" sz="3200" b="1" dirty="0" smtClean="0"/>
              <a:t>см</a:t>
            </a:r>
          </a:p>
          <a:p>
            <a:r>
              <a:rPr lang="ru-RU" sz="3200" b="1" dirty="0" smtClean="0"/>
              <a:t>ОА=4 см</a:t>
            </a:r>
          </a:p>
          <a:p>
            <a:r>
              <a:rPr lang="ru-RU" sz="3200" b="1" dirty="0" smtClean="0"/>
              <a:t>Угол НАО=45</a:t>
            </a:r>
            <a:r>
              <a:rPr lang="ru-RU" sz="3200" b="1" baseline="30000" dirty="0" smtClean="0"/>
              <a:t>о</a:t>
            </a:r>
            <a:endParaRPr lang="ru-RU" sz="3200" b="1" baseline="30000" dirty="0"/>
          </a:p>
        </p:txBody>
      </p:sp>
      <p:sp>
        <p:nvSpPr>
          <p:cNvPr id="29" name="Овал 28"/>
          <p:cNvSpPr/>
          <p:nvPr/>
        </p:nvSpPr>
        <p:spPr>
          <a:xfrm>
            <a:off x="571472" y="3714752"/>
            <a:ext cx="2714644" cy="27146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>
            <a:endCxn id="29" idx="7"/>
          </p:cNvCxnSpPr>
          <p:nvPr/>
        </p:nvCxnSpPr>
        <p:spPr>
          <a:xfrm rot="5400000" flipH="1" flipV="1">
            <a:off x="1928793" y="4112303"/>
            <a:ext cx="959773" cy="9597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2643174" y="4357694"/>
            <a:ext cx="714380" cy="7143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29" idx="6"/>
          </p:cNvCxnSpPr>
          <p:nvPr/>
        </p:nvCxnSpPr>
        <p:spPr>
          <a:xfrm>
            <a:off x="1928794" y="5072074"/>
            <a:ext cx="135732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2500298" y="4500570"/>
            <a:ext cx="285752" cy="2857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2786050" y="4643446"/>
            <a:ext cx="142876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43042" y="507207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143108" y="3857628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286116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357686" y="3929066"/>
            <a:ext cx="4143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ОН= </a:t>
            </a:r>
            <a:r>
              <a:rPr lang="ru-RU" sz="2800" b="1" dirty="0" err="1" smtClean="0"/>
              <a:t>АН=х</a:t>
            </a:r>
            <a:r>
              <a:rPr lang="ru-RU" sz="2800" b="1" dirty="0" smtClean="0"/>
              <a:t> </a:t>
            </a:r>
          </a:p>
          <a:p>
            <a:r>
              <a:rPr lang="ru-RU" sz="2800" b="1" dirty="0" smtClean="0"/>
              <a:t>х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+х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=ОА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  </a:t>
            </a:r>
          </a:p>
          <a:p>
            <a:r>
              <a:rPr lang="ru-RU" sz="2800" b="1" dirty="0" smtClean="0"/>
              <a:t>2х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=16  =&gt;  </a:t>
            </a:r>
            <a:r>
              <a:rPr lang="ru-RU" sz="2800" b="1" dirty="0" err="1" smtClean="0"/>
              <a:t>х=</a:t>
            </a:r>
            <a:r>
              <a:rPr lang="ru-RU" sz="2800" b="1" dirty="0" smtClean="0"/>
              <a:t> 2</a:t>
            </a:r>
            <a:endParaRPr lang="ru-RU" sz="2800" dirty="0" smtClean="0"/>
          </a:p>
          <a:p>
            <a:r>
              <a:rPr lang="ru-RU" sz="2800" b="1" dirty="0" smtClean="0"/>
              <a:t>  ОН ≈ 2,8 см    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43834" y="20002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45</a:t>
            </a:r>
            <a:r>
              <a:rPr lang="ru-RU" b="1" baseline="30000" dirty="0" smtClean="0"/>
              <a:t>о</a:t>
            </a:r>
            <a:endParaRPr lang="ru-RU" b="1" baseline="300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4857760"/>
            <a:ext cx="342900" cy="428625"/>
          </a:xfrm>
          <a:prstGeom prst="rect">
            <a:avLst/>
          </a:prstGeom>
          <a:noFill/>
        </p:spPr>
      </p:pic>
      <p:sp>
        <p:nvSpPr>
          <p:cNvPr id="63" name="TextBox 62"/>
          <p:cNvSpPr txBox="1"/>
          <p:nvPr/>
        </p:nvSpPr>
        <p:spPr>
          <a:xfrm>
            <a:off x="4429124" y="5786454"/>
            <a:ext cx="3861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ОН&lt;</a:t>
            </a:r>
            <a:r>
              <a:rPr lang="en-US" sz="3200" b="1" dirty="0" smtClean="0"/>
              <a:t>R =&gt; </a:t>
            </a:r>
            <a:r>
              <a:rPr lang="ru-RU" sz="3200" b="1" dirty="0" smtClean="0"/>
              <a:t>АН секущая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5" grpId="0"/>
      <p:bldP spid="36" grpId="0"/>
      <p:bldP spid="37" grpId="0"/>
      <p:bldP spid="44" grpId="0"/>
      <p:bldP spid="6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14612" y="214290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№ 647 (в)</a:t>
            </a:r>
            <a:endParaRPr lang="ru-RU" sz="3200" b="1" dirty="0"/>
          </a:p>
        </p:txBody>
      </p:sp>
      <p:sp>
        <p:nvSpPr>
          <p:cNvPr id="6" name="Овал 5"/>
          <p:cNvSpPr/>
          <p:nvPr/>
        </p:nvSpPr>
        <p:spPr>
          <a:xfrm>
            <a:off x="4357686" y="1000108"/>
            <a:ext cx="2714644" cy="27146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5715008" y="1000108"/>
            <a:ext cx="135732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7072330" y="1000108"/>
            <a:ext cx="135732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715008" y="2357430"/>
            <a:ext cx="2714644" cy="15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6929454" y="1142984"/>
            <a:ext cx="214314" cy="214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7143768" y="1214422"/>
            <a:ext cx="142876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29256" y="235743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643702" y="57148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358214" y="228599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000100" y="928670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R=3 </a:t>
            </a:r>
            <a:r>
              <a:rPr lang="ru-RU" sz="3200" b="1" dirty="0" smtClean="0"/>
              <a:t>см</a:t>
            </a:r>
          </a:p>
          <a:p>
            <a:r>
              <a:rPr lang="ru-RU" sz="3200" b="1" dirty="0" smtClean="0"/>
              <a:t>АО=6 см</a:t>
            </a:r>
          </a:p>
          <a:p>
            <a:r>
              <a:rPr lang="ru-RU" sz="3200" b="1" dirty="0" smtClean="0"/>
              <a:t>Угол НАО=30</a:t>
            </a:r>
            <a:r>
              <a:rPr lang="ru-RU" sz="3200" b="1" baseline="30000" dirty="0" smtClean="0"/>
              <a:t>о</a:t>
            </a:r>
            <a:endParaRPr lang="ru-RU" sz="3200" b="1" baseline="30000" dirty="0"/>
          </a:p>
        </p:txBody>
      </p:sp>
      <p:sp>
        <p:nvSpPr>
          <p:cNvPr id="29" name="Овал 28"/>
          <p:cNvSpPr/>
          <p:nvPr/>
        </p:nvSpPr>
        <p:spPr>
          <a:xfrm>
            <a:off x="571472" y="3714752"/>
            <a:ext cx="2714644" cy="27146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>
            <a:endCxn id="29" idx="7"/>
          </p:cNvCxnSpPr>
          <p:nvPr/>
        </p:nvCxnSpPr>
        <p:spPr>
          <a:xfrm rot="5400000" flipH="1" flipV="1">
            <a:off x="1928793" y="4112303"/>
            <a:ext cx="959773" cy="9597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2928926" y="4143380"/>
            <a:ext cx="928694" cy="9286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928794" y="5072074"/>
            <a:ext cx="192882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2714612" y="4214818"/>
            <a:ext cx="285752" cy="2857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3000364" y="4357694"/>
            <a:ext cx="142876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43042" y="507207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714612" y="342900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85762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429124" y="4500570"/>
            <a:ext cx="45720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ОН=1/2ОА как катет, лежащий напротив угла 30</a:t>
            </a:r>
            <a:r>
              <a:rPr lang="ru-RU" sz="2800" b="1" baseline="30000" dirty="0" smtClean="0"/>
              <a:t>о</a:t>
            </a:r>
          </a:p>
          <a:p>
            <a:r>
              <a:rPr lang="ru-RU" sz="2800" b="1" dirty="0" smtClean="0"/>
              <a:t>ОН= 3см</a:t>
            </a:r>
          </a:p>
          <a:p>
            <a:r>
              <a:rPr lang="ru-RU" sz="2800" b="1" dirty="0" smtClean="0"/>
              <a:t>ОН=</a:t>
            </a:r>
            <a:r>
              <a:rPr lang="en-US" sz="2800" b="1" dirty="0" smtClean="0"/>
              <a:t>R =&gt; </a:t>
            </a:r>
            <a:r>
              <a:rPr lang="ru-RU" sz="2800" b="1" dirty="0" smtClean="0"/>
              <a:t>АН касательная</a:t>
            </a:r>
            <a:endParaRPr lang="ru-RU" sz="2800" b="1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43834" y="200024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30</a:t>
            </a:r>
            <a:r>
              <a:rPr lang="ru-RU" b="1" baseline="30000" dirty="0" smtClean="0"/>
              <a:t>о</a:t>
            </a:r>
            <a:endParaRPr lang="ru-RU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5" grpId="0"/>
      <p:bldP spid="36" grpId="0"/>
      <p:bldP spid="37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500042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Домашнее  задание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1500174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№ 643; 645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377</Words>
  <PresentationFormat>Экран (4:3)</PresentationFormat>
  <Paragraphs>110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РЕШИТЬ  УСТНО </vt:lpstr>
      <vt:lpstr>Слайд 4</vt:lpstr>
      <vt:lpstr>№ 641 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Катя</cp:lastModifiedBy>
  <cp:revision>28</cp:revision>
  <dcterms:created xsi:type="dcterms:W3CDTF">2014-04-05T15:45:46Z</dcterms:created>
  <dcterms:modified xsi:type="dcterms:W3CDTF">2014-04-06T14:10:10Z</dcterms:modified>
</cp:coreProperties>
</file>