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60" r:id="rId7"/>
    <p:sldId id="262" r:id="rId8"/>
    <p:sldId id="265" r:id="rId9"/>
    <p:sldId id="267" r:id="rId10"/>
    <p:sldId id="270" r:id="rId11"/>
    <p:sldId id="269" r:id="rId12"/>
    <p:sldId id="274" r:id="rId13"/>
    <p:sldId id="275" r:id="rId14"/>
    <p:sldId id="276" r:id="rId15"/>
    <p:sldId id="277" r:id="rId16"/>
    <p:sldId id="278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4" autoAdjust="0"/>
    <p:restoredTop sz="93120" autoAdjust="0"/>
  </p:normalViewPr>
  <p:slideViewPr>
    <p:cSldViewPr>
      <p:cViewPr>
        <p:scale>
          <a:sx n="96" d="100"/>
          <a:sy n="96" d="100"/>
        </p:scale>
        <p:origin x="-7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DD5B4-661A-4500-B159-B0E4E6264C9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8E6FB-7A36-48FF-9211-250A54CFE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E6FB-7A36-48FF-9211-250A54CFE29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8258204" cy="133290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Сферы, описанные около многогранников.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" y="-71462"/>
            <a:ext cx="8472518" cy="1143000"/>
          </a:xfrm>
        </p:spPr>
        <p:txBody>
          <a:bodyPr/>
          <a:lstStyle/>
          <a:p>
            <a:r>
              <a:rPr lang="ru-RU" dirty="0" smtClean="0"/>
              <a:t>Следствия.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86874" cy="578645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1)Около  треугольной пирамиду всегда</a:t>
            </a:r>
          </a:p>
          <a:p>
            <a:pPr lvl="0">
              <a:buNone/>
            </a:pPr>
            <a:r>
              <a:rPr lang="ru-RU" sz="2400" dirty="0" smtClean="0"/>
              <a:t> можно описать сферу, так как около </a:t>
            </a:r>
          </a:p>
          <a:p>
            <a:pPr lvl="0">
              <a:buNone/>
            </a:pPr>
            <a:r>
              <a:rPr lang="ru-RU" sz="2400" dirty="0" smtClean="0"/>
              <a:t>треугольника всегда можно описать </a:t>
            </a:r>
          </a:p>
          <a:p>
            <a:pPr lvl="0">
              <a:buNone/>
            </a:pPr>
            <a:r>
              <a:rPr lang="ru-RU" sz="2400" dirty="0" smtClean="0"/>
              <a:t>окружность.</a:t>
            </a:r>
          </a:p>
          <a:p>
            <a:pPr lvl="0">
              <a:buNone/>
            </a:pPr>
            <a:r>
              <a:rPr lang="ru-RU" sz="2400" dirty="0" smtClean="0"/>
              <a:t>2)Около правильной пирамиды всегда можно описать сферу.</a:t>
            </a:r>
          </a:p>
          <a:p>
            <a:pPr lvl="0">
              <a:buNone/>
            </a:pPr>
            <a:r>
              <a:rPr lang="ru-RU" sz="2400" dirty="0" smtClean="0"/>
              <a:t>3)Если боковые ребра пирамиды равны</a:t>
            </a:r>
          </a:p>
          <a:p>
            <a:pPr lvl="0">
              <a:buNone/>
            </a:pPr>
            <a:r>
              <a:rPr lang="ru-RU" sz="2400" dirty="0" smtClean="0"/>
              <a:t>(одинаково наклонены к основанию), </a:t>
            </a:r>
          </a:p>
          <a:p>
            <a:pPr lvl="0">
              <a:buNone/>
            </a:pPr>
            <a:r>
              <a:rPr lang="ru-RU" sz="2400" dirty="0" smtClean="0"/>
              <a:t>то около такой пирамиды всегда можно </a:t>
            </a:r>
          </a:p>
          <a:p>
            <a:pPr lvl="0">
              <a:buNone/>
            </a:pPr>
            <a:r>
              <a:rPr lang="ru-RU" sz="2400" dirty="0" smtClean="0"/>
              <a:t>описать сферу.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*В последних двух случаях центр сферы лежит на прямой, содержащей высоту пирамиды.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72264" y="857232"/>
            <a:ext cx="1857388" cy="18573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48477" y="2126787"/>
            <a:ext cx="1500198" cy="35719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568501" y="1785926"/>
            <a:ext cx="1857388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0457" y="1643050"/>
            <a:ext cx="142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</a:t>
            </a:r>
            <a:endParaRPr lang="ru-RU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7393358" y="15001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6572264" y="3429000"/>
            <a:ext cx="1857388" cy="18573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753241" y="3648757"/>
            <a:ext cx="1500198" cy="35719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748477" y="4698555"/>
            <a:ext cx="1500198" cy="35719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10800000" flipH="1">
            <a:off x="6753241" y="4868646"/>
            <a:ext cx="150019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 flipH="1" flipV="1">
            <a:off x="6753240" y="4868646"/>
            <a:ext cx="962031" cy="173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7715272" y="4868646"/>
            <a:ext cx="538167" cy="173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H="1">
            <a:off x="6568501" y="4357694"/>
            <a:ext cx="1857388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310457" y="4214818"/>
            <a:ext cx="142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</a:t>
            </a:r>
            <a:endParaRPr lang="ru-RU" sz="1050" dirty="0"/>
          </a:p>
        </p:txBody>
      </p:sp>
      <p:sp>
        <p:nvSpPr>
          <p:cNvPr id="67" name="TextBox 66"/>
          <p:cNvSpPr txBox="1"/>
          <p:nvPr/>
        </p:nvSpPr>
        <p:spPr>
          <a:xfrm>
            <a:off x="7393358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78" name="Прямая соединительная линия 77"/>
          <p:cNvCxnSpPr>
            <a:stCxn id="7" idx="2"/>
            <a:endCxn id="7" idx="0"/>
          </p:cNvCxnSpPr>
          <p:nvPr/>
        </p:nvCxnSpPr>
        <p:spPr>
          <a:xfrm rot="10800000" flipH="1">
            <a:off x="6748476" y="2126788"/>
            <a:ext cx="750099" cy="17859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7" idx="2"/>
            <a:endCxn id="7" idx="4"/>
          </p:cNvCxnSpPr>
          <p:nvPr/>
        </p:nvCxnSpPr>
        <p:spPr>
          <a:xfrm rot="10800000" flipH="1" flipV="1">
            <a:off x="6748476" y="2305381"/>
            <a:ext cx="750099" cy="1785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7" idx="0"/>
            <a:endCxn id="7" idx="4"/>
          </p:cNvCxnSpPr>
          <p:nvPr/>
        </p:nvCxnSpPr>
        <p:spPr>
          <a:xfrm rot="16200000" flipH="1">
            <a:off x="7319981" y="2305382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7" idx="2"/>
          </p:cNvCxnSpPr>
          <p:nvPr/>
        </p:nvCxnSpPr>
        <p:spPr>
          <a:xfrm rot="10800000">
            <a:off x="6715141" y="1285860"/>
            <a:ext cx="33337" cy="10195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endCxn id="7" idx="4"/>
          </p:cNvCxnSpPr>
          <p:nvPr/>
        </p:nvCxnSpPr>
        <p:spPr>
          <a:xfrm rot="16200000" flipH="1">
            <a:off x="6507800" y="1493200"/>
            <a:ext cx="1198117" cy="783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endCxn id="7" idx="0"/>
          </p:cNvCxnSpPr>
          <p:nvPr/>
        </p:nvCxnSpPr>
        <p:spPr>
          <a:xfrm rot="16200000" flipH="1">
            <a:off x="6686395" y="1314605"/>
            <a:ext cx="840927" cy="783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V="1">
            <a:off x="6786578" y="4131023"/>
            <a:ext cx="1643074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55" idx="6"/>
            <a:endCxn id="53" idx="0"/>
          </p:cNvCxnSpPr>
          <p:nvPr/>
        </p:nvCxnSpPr>
        <p:spPr>
          <a:xfrm flipH="1" flipV="1">
            <a:off x="7500958" y="3429000"/>
            <a:ext cx="747717" cy="14481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55" idx="2"/>
            <a:endCxn id="53" idx="0"/>
          </p:cNvCxnSpPr>
          <p:nvPr/>
        </p:nvCxnSpPr>
        <p:spPr>
          <a:xfrm rot="10800000" flipH="1">
            <a:off x="6748476" y="3429000"/>
            <a:ext cx="752481" cy="14481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(сфера, описанная около пирамиды).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Около пирамиды </a:t>
            </a:r>
            <a:r>
              <a:rPr lang="en-US" sz="2000" dirty="0" smtClean="0"/>
              <a:t>PABC</a:t>
            </a:r>
            <a:r>
              <a:rPr lang="ru-RU" sz="2000" dirty="0" smtClean="0"/>
              <a:t>, основание которой – правильный треугольник</a:t>
            </a:r>
          </a:p>
          <a:p>
            <a:pPr>
              <a:buNone/>
            </a:pPr>
            <a:r>
              <a:rPr lang="en-US" sz="2000" dirty="0" smtClean="0"/>
              <a:t>ABC</a:t>
            </a:r>
            <a:r>
              <a:rPr lang="ru-RU" sz="2000" dirty="0" smtClean="0"/>
              <a:t> со стороной  4√3, описан шар. Боковое ребро </a:t>
            </a:r>
            <a:r>
              <a:rPr lang="en-US" sz="2000" dirty="0" smtClean="0"/>
              <a:t>PA</a:t>
            </a:r>
            <a:r>
              <a:rPr lang="ru-RU" sz="2000" dirty="0" smtClean="0"/>
              <a:t> перпендикулярно</a:t>
            </a:r>
          </a:p>
          <a:p>
            <a:pPr>
              <a:buNone/>
            </a:pPr>
            <a:r>
              <a:rPr lang="ru-RU" sz="2000" dirty="0" smtClean="0"/>
              <a:t>плоскости основания пирамиды и равно 6. Найти радиус шара.</a:t>
            </a:r>
            <a:endParaRPr lang="en-US" sz="2000" dirty="0" smtClean="0"/>
          </a:p>
          <a:p>
            <a:pPr algn="r">
              <a:buNone/>
            </a:pPr>
            <a:r>
              <a:rPr lang="en-US" sz="2000" dirty="0" smtClean="0"/>
              <a:t>					</a:t>
            </a:r>
            <a:r>
              <a:rPr lang="ru-RU" sz="2000" dirty="0" smtClean="0"/>
              <a:t>Дано</a:t>
            </a:r>
            <a:r>
              <a:rPr lang="en-US" sz="2000" dirty="0" smtClean="0"/>
              <a:t>: AB=BC=AC=4</a:t>
            </a:r>
            <a:r>
              <a:rPr lang="ru-RU" sz="2000" dirty="0" smtClean="0"/>
              <a:t>√3</a:t>
            </a:r>
            <a:r>
              <a:rPr lang="en-US" sz="2000" dirty="0" smtClean="0"/>
              <a:t>; PA</a:t>
            </a:r>
            <a:r>
              <a:rPr lang="en-US" sz="2000" dirty="0" smtClean="0">
                <a:cs typeface="Times New Roman"/>
              </a:rPr>
              <a:t>┴(ABC); PA=6.</a:t>
            </a:r>
          </a:p>
          <a:p>
            <a:pPr algn="r">
              <a:buNone/>
            </a:pPr>
            <a:r>
              <a:rPr lang="en-US" sz="2000" dirty="0" smtClean="0">
                <a:cs typeface="Times New Roman"/>
              </a:rPr>
              <a:t>					</a:t>
            </a:r>
            <a:r>
              <a:rPr lang="ru-RU" sz="2000" dirty="0" smtClean="0">
                <a:cs typeface="Times New Roman"/>
              </a:rPr>
              <a:t>Найти</a:t>
            </a:r>
            <a:r>
              <a:rPr lang="en-US" sz="2000" dirty="0" smtClean="0"/>
              <a:t>: R</a:t>
            </a:r>
            <a:r>
              <a:rPr lang="ru-RU" sz="2000" baseline="-25000" dirty="0" err="1" smtClean="0"/>
              <a:t>ш</a:t>
            </a:r>
            <a:r>
              <a:rPr lang="ru-RU" sz="2000" dirty="0" err="1" smtClean="0"/>
              <a:t>=</a:t>
            </a:r>
            <a:r>
              <a:rPr lang="ru-RU" sz="2000" dirty="0" smtClean="0"/>
              <a:t>?</a:t>
            </a:r>
          </a:p>
          <a:p>
            <a:pPr algn="r">
              <a:buNone/>
            </a:pPr>
            <a:r>
              <a:rPr lang="ru-RU" sz="2000" dirty="0" smtClean="0"/>
              <a:t>Решение</a:t>
            </a:r>
            <a:r>
              <a:rPr lang="en-US" sz="2000" dirty="0" smtClean="0"/>
              <a:t>:</a:t>
            </a:r>
          </a:p>
          <a:p>
            <a:pPr algn="r">
              <a:buNone/>
            </a:pPr>
            <a:r>
              <a:rPr lang="en-US" sz="2000" dirty="0" smtClean="0"/>
              <a:t>1)</a:t>
            </a:r>
            <a:r>
              <a:rPr lang="ru-RU" sz="2000" dirty="0" smtClean="0"/>
              <a:t> </a:t>
            </a:r>
            <a:r>
              <a:rPr lang="en-US" sz="2000" dirty="0" smtClean="0"/>
              <a:t>OO</a:t>
            </a:r>
            <a:r>
              <a:rPr lang="ru-RU" sz="2000" baseline="-25000" dirty="0" smtClean="0"/>
              <a:t>СФ</a:t>
            </a:r>
            <a:r>
              <a:rPr lang="en-US" sz="2000" dirty="0" smtClean="0">
                <a:cs typeface="Times New Roman"/>
              </a:rPr>
              <a:t> ┴(ABC); O – </a:t>
            </a:r>
            <a:r>
              <a:rPr lang="ru-RU" sz="2000" dirty="0" smtClean="0">
                <a:cs typeface="Times New Roman"/>
              </a:rPr>
              <a:t>центр описанной около</a:t>
            </a:r>
            <a:endParaRPr lang="en-US" sz="2000" dirty="0" smtClean="0">
              <a:cs typeface="Times New Roman"/>
            </a:endParaRPr>
          </a:p>
          <a:p>
            <a:pPr algn="r">
              <a:buNone/>
            </a:pPr>
            <a:r>
              <a:rPr lang="en-US" sz="2000" dirty="0" smtClean="0">
                <a:cs typeface="Times New Roman"/>
              </a:rPr>
              <a:t>∆ABC</a:t>
            </a:r>
            <a:r>
              <a:rPr lang="ru-RU" sz="2000" dirty="0" smtClean="0">
                <a:cs typeface="Times New Roman"/>
              </a:rPr>
              <a:t> окружности</a:t>
            </a:r>
            <a:r>
              <a:rPr lang="en-US" sz="2000" dirty="0" smtClean="0">
                <a:cs typeface="Times New Roman"/>
              </a:rPr>
              <a:t>; K</a:t>
            </a:r>
            <a:r>
              <a:rPr lang="en-US" sz="2000" dirty="0" smtClean="0"/>
              <a:t>O</a:t>
            </a:r>
            <a:r>
              <a:rPr lang="ru-RU" sz="2000" baseline="-25000" dirty="0" smtClean="0"/>
              <a:t>СФ</a:t>
            </a:r>
            <a:r>
              <a:rPr lang="en-US" sz="2000" dirty="0" smtClean="0">
                <a:cs typeface="Times New Roman"/>
              </a:rPr>
              <a:t> ┴</a:t>
            </a:r>
            <a:r>
              <a:rPr lang="en-US" sz="2000" dirty="0" smtClean="0"/>
              <a:t> PA; KP=AK (KO</a:t>
            </a:r>
            <a:r>
              <a:rPr lang="ru-RU" sz="2000" baseline="-25000" dirty="0" smtClean="0"/>
              <a:t>СФ</a:t>
            </a:r>
            <a:r>
              <a:rPr lang="en-US" sz="2000" dirty="0" smtClean="0">
                <a:cs typeface="Times New Roman"/>
              </a:rPr>
              <a:t>  </a:t>
            </a:r>
          </a:p>
          <a:p>
            <a:pPr algn="r">
              <a:buNone/>
            </a:pPr>
            <a:r>
              <a:rPr lang="ru-RU" sz="2000" dirty="0" smtClean="0">
                <a:cs typeface="Times New Roman"/>
              </a:rPr>
              <a:t>Один из серединных перпендикуляров к боковому</a:t>
            </a:r>
            <a:endParaRPr lang="en-US" sz="2000" dirty="0" smtClean="0">
              <a:cs typeface="Times New Roman"/>
            </a:endParaRPr>
          </a:p>
          <a:p>
            <a:pPr algn="r">
              <a:buNone/>
            </a:pPr>
            <a:r>
              <a:rPr lang="ru-RU" sz="2000" dirty="0" smtClean="0">
                <a:cs typeface="Times New Roman"/>
              </a:rPr>
              <a:t>ребру </a:t>
            </a:r>
            <a:r>
              <a:rPr lang="en-US" sz="2000" dirty="0" smtClean="0">
                <a:cs typeface="Times New Roman"/>
              </a:rPr>
              <a:t>PA</a:t>
            </a:r>
            <a:r>
              <a:rPr lang="en-US" sz="2000" dirty="0" smtClean="0"/>
              <a:t>); O</a:t>
            </a:r>
            <a:r>
              <a:rPr lang="ru-RU" sz="2000" baseline="-25000" dirty="0" smtClean="0"/>
              <a:t>СФ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– </a:t>
            </a:r>
            <a:r>
              <a:rPr lang="ru-RU" sz="2000" dirty="0" smtClean="0"/>
              <a:t>центр описанного шара.</a:t>
            </a:r>
          </a:p>
          <a:p>
            <a:pPr algn="r">
              <a:buNone/>
            </a:pPr>
            <a:r>
              <a:rPr lang="ru-RU" sz="2000" dirty="0" smtClean="0">
                <a:cs typeface="Times New Roman"/>
              </a:rPr>
              <a:t>2)</a:t>
            </a:r>
            <a:r>
              <a:rPr lang="en-US" sz="2000" dirty="0" smtClean="0"/>
              <a:t> OO</a:t>
            </a:r>
            <a:r>
              <a:rPr lang="ru-RU" sz="2000" baseline="-25000" dirty="0" smtClean="0"/>
              <a:t>СФ</a:t>
            </a:r>
            <a:r>
              <a:rPr lang="en-US" sz="2000" dirty="0" smtClean="0">
                <a:cs typeface="Times New Roman"/>
              </a:rPr>
              <a:t> ┴(ABC);</a:t>
            </a:r>
            <a:r>
              <a:rPr lang="en-US" sz="2000" dirty="0" smtClean="0"/>
              <a:t> OO</a:t>
            </a:r>
            <a:r>
              <a:rPr lang="ru-RU" sz="2000" baseline="-25000" dirty="0" smtClean="0"/>
              <a:t>СФ</a:t>
            </a:r>
            <a:r>
              <a:rPr lang="ru-RU" sz="2000" dirty="0" smtClean="0"/>
              <a:t> принадлежит (</a:t>
            </a:r>
            <a:r>
              <a:rPr lang="en-US" sz="2000" dirty="0" smtClean="0"/>
              <a:t>AKO</a:t>
            </a:r>
            <a:r>
              <a:rPr lang="ru-RU" sz="2000" dirty="0" smtClean="0"/>
              <a:t>)</a:t>
            </a:r>
            <a:r>
              <a:rPr lang="en-US" sz="2000" dirty="0" smtClean="0"/>
              <a:t>;</a:t>
            </a:r>
          </a:p>
          <a:p>
            <a:pPr algn="r">
              <a:buNone/>
            </a:pPr>
            <a:r>
              <a:rPr lang="en-US" sz="2000" dirty="0" smtClean="0"/>
              <a:t>PA</a:t>
            </a:r>
            <a:r>
              <a:rPr lang="en-US" sz="2000" dirty="0" smtClean="0">
                <a:cs typeface="Times New Roman"/>
              </a:rPr>
              <a:t>┴(ABC); AK</a:t>
            </a:r>
            <a:r>
              <a:rPr lang="ru-RU" sz="2000" dirty="0" smtClean="0"/>
              <a:t> принадлежит (</a:t>
            </a:r>
            <a:r>
              <a:rPr lang="en-US" sz="2000" dirty="0" smtClean="0"/>
              <a:t>AKO</a:t>
            </a:r>
            <a:r>
              <a:rPr lang="ru-RU" sz="2000" dirty="0" smtClean="0"/>
              <a:t>)</a:t>
            </a:r>
            <a:r>
              <a:rPr lang="en-US" sz="2000" dirty="0" smtClean="0"/>
              <a:t>;</a:t>
            </a:r>
          </a:p>
          <a:p>
            <a:pPr algn="r">
              <a:buNone/>
            </a:pPr>
            <a:r>
              <a:rPr lang="ru-RU" sz="2000" dirty="0" smtClean="0">
                <a:cs typeface="Times New Roman"/>
              </a:rPr>
              <a:t>значит </a:t>
            </a:r>
            <a:r>
              <a:rPr lang="en-US" sz="2000" dirty="0" smtClean="0">
                <a:cs typeface="Times New Roman"/>
              </a:rPr>
              <a:t>KA||</a:t>
            </a:r>
            <a:r>
              <a:rPr lang="en-US" sz="2000" dirty="0" smtClean="0"/>
              <a:t>OO</a:t>
            </a:r>
            <a:r>
              <a:rPr lang="ru-RU" sz="2000" baseline="-25000" dirty="0" smtClean="0"/>
              <a:t>СФ</a:t>
            </a:r>
            <a:r>
              <a:rPr lang="en-US" sz="2000" dirty="0" smtClean="0"/>
              <a:t>;</a:t>
            </a:r>
          </a:p>
          <a:p>
            <a:pPr algn="r"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cs typeface="Times New Roman"/>
              </a:rPr>
              <a:t>   </a:t>
            </a:r>
            <a:r>
              <a:rPr lang="en-US" sz="2000" dirty="0" smtClean="0">
                <a:cs typeface="Times New Roman"/>
              </a:rPr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cs typeface="Times New Roman"/>
              </a:rPr>
              <a:t> </a:t>
            </a:r>
            <a:endParaRPr lang="ru-RU" sz="2000" dirty="0" smtClean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857224" y="3929066"/>
            <a:ext cx="20717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1928795" y="3929066"/>
            <a:ext cx="1000132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857224" y="3929066"/>
            <a:ext cx="1071570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14282" y="3286124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500034" y="3000372"/>
            <a:ext cx="1785950" cy="107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57224" y="2643182"/>
            <a:ext cx="2071702" cy="1285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57224" y="3929066"/>
            <a:ext cx="1643074" cy="21431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357290" y="3929066"/>
            <a:ext cx="1500198" cy="21431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27539" y="311122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r>
              <a:rPr lang="ru-RU" baseline="-25000" dirty="0" smtClean="0"/>
              <a:t>СФ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798143" y="3714752"/>
            <a:ext cx="2286016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32642" y="381090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857224" y="3357562"/>
            <a:ext cx="107157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48715" y="3025086"/>
            <a:ext cx="21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51419" y="3643314"/>
            <a:ext cx="21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8932" y="3108881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K.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624897" y="23971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586819" y="36680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1648450" y="4323327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2798407" y="368733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2" grpId="0"/>
      <p:bldP spid="71" grpId="0"/>
      <p:bldP spid="72" grpId="0"/>
      <p:bldP spid="73" grpId="0"/>
      <p:bldP spid="77" grpId="0"/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(сфера, описанная около пирамиды).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3) </a:t>
            </a:r>
            <a:r>
              <a:rPr lang="en-US" sz="2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KO</a:t>
            </a:r>
            <a:r>
              <a:rPr lang="en-US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c</a:t>
            </a:r>
            <a:r>
              <a:rPr lang="ru-RU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ф</a:t>
            </a:r>
            <a:r>
              <a:rPr lang="en-US" sz="2000" baseline="-25000" dirty="0" smtClean="0">
                <a:latin typeface="Cambria" pitchFamily="18" charset="0"/>
                <a:ea typeface="Cambria Math" pitchFamily="18" charset="0"/>
                <a:cs typeface="Times New Roman"/>
              </a:rPr>
              <a:t> </a:t>
            </a:r>
            <a:r>
              <a:rPr lang="en-US" sz="2000" dirty="0" smtClean="0">
                <a:latin typeface="Cambria" pitchFamily="18" charset="0"/>
                <a:cs typeface="Times New Roman"/>
              </a:rPr>
              <a:t>┴AP; </a:t>
            </a:r>
            <a:r>
              <a:rPr lang="en-US" sz="2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KO</a:t>
            </a:r>
            <a:r>
              <a:rPr lang="en-US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c</a:t>
            </a:r>
            <a:r>
              <a:rPr lang="ru-RU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ф</a:t>
            </a:r>
            <a:r>
              <a:rPr lang="en-US" sz="2000" baseline="-25000" dirty="0" smtClean="0">
                <a:latin typeface="Cambria" pitchFamily="18" charset="0"/>
                <a:ea typeface="Cambria Math" pitchFamily="18" charset="0"/>
                <a:cs typeface="Times New Roman"/>
              </a:rPr>
              <a:t> </a:t>
            </a: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принадлежит 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(AOK);</a:t>
            </a:r>
          </a:p>
          <a:p>
            <a:pPr algn="just">
              <a:buNone/>
            </a:pP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	AO</a:t>
            </a:r>
            <a:r>
              <a:rPr lang="en-US" sz="2000" dirty="0" smtClean="0">
                <a:latin typeface="Cambria" pitchFamily="18" charset="0"/>
                <a:cs typeface="Times New Roman"/>
              </a:rPr>
              <a:t> ┴AP; AO </a:t>
            </a:r>
            <a:r>
              <a:rPr lang="ru-RU" sz="2000" dirty="0" smtClean="0">
                <a:latin typeface="Cambria" pitchFamily="18" charset="0"/>
                <a:cs typeface="Times New Roman"/>
              </a:rPr>
              <a:t>принадлежит (</a:t>
            </a:r>
            <a:r>
              <a:rPr lang="en-US" sz="2000" dirty="0" smtClean="0">
                <a:latin typeface="Cambria" pitchFamily="18" charset="0"/>
                <a:cs typeface="Times New Roman"/>
              </a:rPr>
              <a:t>AOK</a:t>
            </a:r>
            <a:r>
              <a:rPr lang="ru-RU" sz="2000" dirty="0" smtClean="0">
                <a:latin typeface="Cambria" pitchFamily="18" charset="0"/>
                <a:cs typeface="Times New Roman"/>
              </a:rPr>
              <a:t>)</a:t>
            </a:r>
            <a:r>
              <a:rPr lang="en-US" sz="2000" dirty="0" smtClean="0">
                <a:latin typeface="Cambria" pitchFamily="18" charset="0"/>
                <a:cs typeface="Times New Roman"/>
              </a:rPr>
              <a:t>; </a:t>
            </a:r>
            <a:r>
              <a:rPr lang="ru-RU" sz="2000" dirty="0" smtClean="0">
                <a:latin typeface="Cambria" pitchFamily="18" charset="0"/>
                <a:cs typeface="Times New Roman"/>
              </a:rPr>
              <a:t>значит </a:t>
            </a:r>
            <a:r>
              <a:rPr lang="en-US" sz="2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KO</a:t>
            </a:r>
            <a:r>
              <a:rPr lang="en-US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c</a:t>
            </a:r>
            <a:r>
              <a:rPr lang="ru-RU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ф</a:t>
            </a: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 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|| AO;</a:t>
            </a:r>
          </a:p>
          <a:p>
            <a:pPr marL="457200" indent="-457200" algn="just">
              <a:buNone/>
            </a:pP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4) </a:t>
            </a: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Из (2) и (3)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: </a:t>
            </a:r>
            <a:r>
              <a:rPr lang="en-US" sz="2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AOO</a:t>
            </a:r>
            <a:r>
              <a:rPr lang="en-US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c</a:t>
            </a:r>
            <a:r>
              <a:rPr lang="ru-RU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ф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K- </a:t>
            </a: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прямоугольник, 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 AK=PA/2=3;</a:t>
            </a:r>
          </a:p>
          <a:p>
            <a:pPr marL="457200" indent="-457200" algn="just">
              <a:buNone/>
            </a:pPr>
            <a:r>
              <a:rPr lang="en-US" sz="2000" dirty="0" smtClean="0">
                <a:latin typeface="Cambria" pitchFamily="18" charset="0"/>
                <a:ea typeface="Cambria Math" pitchFamily="18" charset="0"/>
              </a:rPr>
              <a:t>5) AO=AB/</a:t>
            </a:r>
            <a:r>
              <a:rPr lang="ru-RU" sz="2000" dirty="0" smtClean="0">
                <a:latin typeface="Cambria" pitchFamily="18" charset="0"/>
              </a:rPr>
              <a:t>√3</a:t>
            </a:r>
            <a:r>
              <a:rPr lang="en-US" sz="2000" dirty="0" smtClean="0">
                <a:latin typeface="Cambria" pitchFamily="18" charset="0"/>
              </a:rPr>
              <a:t>=4;</a:t>
            </a:r>
          </a:p>
          <a:p>
            <a:pPr marL="457200" indent="-457200" algn="just">
              <a:buNone/>
            </a:pPr>
            <a:r>
              <a:rPr lang="en-US" sz="2000" dirty="0" smtClean="0">
                <a:latin typeface="Cambria" pitchFamily="18" charset="0"/>
                <a:ea typeface="Cambria Math" pitchFamily="18" charset="0"/>
              </a:rPr>
              <a:t>6) </a:t>
            </a:r>
            <a:r>
              <a:rPr lang="en-US" sz="2000" dirty="0" smtClean="0">
                <a:latin typeface="Cambria" pitchFamily="18" charset="0"/>
                <a:cs typeface="Times New Roman"/>
              </a:rPr>
              <a:t>∆</a:t>
            </a:r>
            <a:r>
              <a:rPr lang="en-US" sz="2000" dirty="0" err="1" smtClean="0">
                <a:latin typeface="Cambria" pitchFamily="18" charset="0"/>
                <a:cs typeface="Times New Roman"/>
              </a:rPr>
              <a:t>AO</a:t>
            </a:r>
            <a:r>
              <a:rPr lang="en-US" sz="2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O</a:t>
            </a:r>
            <a:r>
              <a:rPr lang="en-US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c</a:t>
            </a:r>
            <a:r>
              <a:rPr lang="ru-RU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ф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: </a:t>
            </a:r>
            <a:r>
              <a:rPr lang="en-US" sz="2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AO</a:t>
            </a:r>
            <a:r>
              <a:rPr lang="en-US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c</a:t>
            </a:r>
            <a:r>
              <a:rPr lang="ru-RU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ф</a:t>
            </a: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 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= R</a:t>
            </a:r>
            <a:r>
              <a:rPr lang="ru-RU" sz="2000" baseline="-25000" dirty="0" err="1" smtClean="0">
                <a:latin typeface="Cambria" pitchFamily="18" charset="0"/>
                <a:ea typeface="Cambria Math" pitchFamily="18" charset="0"/>
                <a:cs typeface="Times New Roman"/>
              </a:rPr>
              <a:t>ш</a:t>
            </a: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 =5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Ответ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: 5</a:t>
            </a:r>
            <a:endParaRPr lang="ru-RU" sz="2000" dirty="0" smtClean="0">
              <a:latin typeface="Cambria" pitchFamily="18" charset="0"/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ru-RU" sz="2000" dirty="0" smtClean="0">
              <a:latin typeface="Cambria" pitchFamily="18" charset="0"/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ru-RU" sz="2000" dirty="0" smtClean="0">
              <a:latin typeface="Cambria" pitchFamily="18" charset="0"/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en-US" sz="2000" dirty="0" smtClean="0"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ru-RU" sz="2000" dirty="0" smtClean="0"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(сфера, описанная около пирамиды).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871543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правильной четырехугольной пирамиде боковое ребро наклонено к</a:t>
            </a:r>
          </a:p>
          <a:p>
            <a:pPr>
              <a:buNone/>
            </a:pPr>
            <a:r>
              <a:rPr lang="ru-RU" sz="2000" dirty="0" smtClean="0"/>
              <a:t>основанию под углом 45</a:t>
            </a:r>
            <a:r>
              <a:rPr lang="en-US" sz="2000" dirty="0" smtClean="0">
                <a:latin typeface="Times New Roman"/>
                <a:cs typeface="Times New Roman"/>
              </a:rPr>
              <a:t> ˚</a:t>
            </a:r>
            <a:r>
              <a:rPr lang="ru-RU" sz="2000" dirty="0" smtClean="0"/>
              <a:t>. Высота пирамиды равна </a:t>
            </a:r>
            <a:r>
              <a:rPr lang="en-US" sz="2000" dirty="0" smtClean="0"/>
              <a:t>h</a:t>
            </a:r>
            <a:r>
              <a:rPr lang="ru-RU" sz="2000" dirty="0" smtClean="0"/>
              <a:t>. Найдите радиус</a:t>
            </a:r>
          </a:p>
          <a:p>
            <a:pPr>
              <a:buNone/>
            </a:pPr>
            <a:r>
              <a:rPr lang="ru-RU" sz="2000" dirty="0" smtClean="0"/>
              <a:t>описанной сферы.</a:t>
            </a:r>
          </a:p>
          <a:p>
            <a:pPr algn="r">
              <a:buNone/>
            </a:pPr>
            <a:r>
              <a:rPr lang="ru-RU" sz="2000" dirty="0" smtClean="0"/>
              <a:t>Дано</a:t>
            </a:r>
            <a:r>
              <a:rPr lang="en-US" sz="2000" dirty="0" smtClean="0"/>
              <a:t>: PABCD – </a:t>
            </a:r>
            <a:r>
              <a:rPr lang="ru-RU" sz="2000" dirty="0" smtClean="0"/>
              <a:t>правильная пирамида</a:t>
            </a:r>
            <a:r>
              <a:rPr lang="en-US" sz="2000" dirty="0" smtClean="0"/>
              <a:t>;</a:t>
            </a:r>
          </a:p>
          <a:p>
            <a:pPr algn="r">
              <a:buNone/>
            </a:pPr>
            <a:r>
              <a:rPr lang="en-US" sz="2000" dirty="0" smtClean="0"/>
              <a:t>(AP^(ABC))=45</a:t>
            </a:r>
            <a:r>
              <a:rPr lang="en-US" sz="2000" dirty="0" smtClean="0">
                <a:latin typeface="Times New Roman"/>
                <a:cs typeface="Times New Roman"/>
              </a:rPr>
              <a:t>˚; PO=h</a:t>
            </a:r>
            <a:r>
              <a:rPr lang="ru-RU" sz="2000" dirty="0" smtClean="0">
                <a:latin typeface="Times New Roman"/>
                <a:cs typeface="Times New Roman"/>
              </a:rPr>
              <a:t>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algn="r">
              <a:buNone/>
            </a:pPr>
            <a:r>
              <a:rPr lang="ru-RU" sz="2000" dirty="0" smtClean="0">
                <a:latin typeface="Times New Roman"/>
                <a:cs typeface="Times New Roman"/>
              </a:rPr>
              <a:t>Найти</a:t>
            </a:r>
            <a:r>
              <a:rPr lang="en-US" sz="2000" dirty="0" smtClean="0">
                <a:latin typeface="Times New Roman"/>
                <a:cs typeface="Times New Roman"/>
              </a:rPr>
              <a:t>: </a:t>
            </a:r>
            <a:r>
              <a:rPr lang="en-US" sz="2000" dirty="0" smtClean="0"/>
              <a:t>R</a:t>
            </a:r>
            <a:r>
              <a:rPr lang="ru-RU" sz="2000" baseline="-25000" dirty="0" err="1" smtClean="0"/>
              <a:t>ш</a:t>
            </a:r>
            <a:r>
              <a:rPr lang="ru-RU" sz="2000" dirty="0" err="1" smtClean="0"/>
              <a:t>=</a:t>
            </a:r>
            <a:r>
              <a:rPr lang="ru-RU" sz="2000" dirty="0" smtClean="0"/>
              <a:t>?</a:t>
            </a:r>
            <a:endParaRPr lang="en-US" sz="2000" dirty="0" smtClean="0"/>
          </a:p>
          <a:p>
            <a:pPr algn="r">
              <a:buNone/>
            </a:pPr>
            <a:r>
              <a:rPr lang="ru-RU" sz="2000" dirty="0" smtClean="0"/>
              <a:t>Решение</a:t>
            </a:r>
            <a:r>
              <a:rPr lang="en-US" sz="2000" dirty="0" smtClean="0"/>
              <a:t>:</a:t>
            </a:r>
          </a:p>
          <a:p>
            <a:pPr marL="457200" indent="-457200" algn="r">
              <a:buNone/>
            </a:pPr>
            <a:r>
              <a:rPr lang="en-US" sz="2000" dirty="0" smtClean="0"/>
              <a:t>1) AO=OP=h; AP=h</a:t>
            </a:r>
            <a:r>
              <a:rPr lang="ru-RU" sz="2000" dirty="0" err="1" smtClean="0">
                <a:latin typeface="Cambria" pitchFamily="18" charset="0"/>
              </a:rPr>
              <a:t>√</a:t>
            </a:r>
            <a:r>
              <a:rPr lang="en-US" sz="2000" dirty="0" smtClean="0">
                <a:latin typeface="Cambria" pitchFamily="18" charset="0"/>
              </a:rPr>
              <a:t>2;</a:t>
            </a:r>
          </a:p>
          <a:p>
            <a:pPr marL="457200" indent="-457200" algn="r">
              <a:buNone/>
            </a:pPr>
            <a:r>
              <a:rPr lang="en-US" sz="2000" dirty="0" smtClean="0">
                <a:latin typeface="Cambria" pitchFamily="18" charset="0"/>
              </a:rPr>
              <a:t>2) </a:t>
            </a:r>
            <a:r>
              <a:rPr lang="en-US" sz="2000" dirty="0" smtClean="0">
                <a:cs typeface="Times New Roman"/>
              </a:rPr>
              <a:t>∆PAP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en-US" sz="2000" dirty="0" smtClean="0">
                <a:cs typeface="Times New Roman"/>
              </a:rPr>
              <a:t> – </a:t>
            </a:r>
            <a:r>
              <a:rPr lang="ru-RU" sz="2000" dirty="0" smtClean="0">
                <a:cs typeface="Times New Roman"/>
              </a:rPr>
              <a:t>прямоугольный</a:t>
            </a:r>
            <a:r>
              <a:rPr lang="en-US" sz="2000" dirty="0" smtClean="0">
                <a:cs typeface="Times New Roman"/>
              </a:rPr>
              <a:t>; PP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en-US" sz="2000" dirty="0" smtClean="0">
                <a:cs typeface="Times New Roman"/>
              </a:rPr>
              <a:t> – </a:t>
            </a:r>
            <a:r>
              <a:rPr lang="ru-RU" sz="2000" dirty="0" smtClean="0">
                <a:cs typeface="Times New Roman"/>
              </a:rPr>
              <a:t>диаметр </a:t>
            </a:r>
          </a:p>
          <a:p>
            <a:pPr marL="457200" indent="-457200" algn="r">
              <a:buNone/>
            </a:pPr>
            <a:r>
              <a:rPr lang="ru-RU" sz="2000" dirty="0" smtClean="0">
                <a:cs typeface="Times New Roman"/>
              </a:rPr>
              <a:t>шара</a:t>
            </a:r>
            <a:r>
              <a:rPr lang="en-US" sz="2000" dirty="0" smtClean="0">
                <a:cs typeface="Times New Roman"/>
              </a:rPr>
              <a:t>;</a:t>
            </a:r>
            <a:r>
              <a:rPr lang="ru-RU" sz="2000" dirty="0" smtClean="0">
                <a:cs typeface="Times New Roman"/>
              </a:rPr>
              <a:t> </a:t>
            </a:r>
            <a:r>
              <a:rPr lang="en-US" sz="2000" dirty="0" smtClean="0">
                <a:cs typeface="Times New Roman"/>
              </a:rPr>
              <a:t>PP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ru-RU" sz="2000" baseline="-25000" dirty="0" smtClean="0">
                <a:cs typeface="Times New Roman"/>
              </a:rPr>
              <a:t> </a:t>
            </a:r>
            <a:r>
              <a:rPr lang="ru-RU" sz="2000" dirty="0" smtClean="0">
                <a:cs typeface="Times New Roman"/>
              </a:rPr>
              <a:t>= 2</a:t>
            </a:r>
            <a:r>
              <a:rPr lang="en-US" sz="2000" dirty="0" smtClean="0"/>
              <a:t>R</a:t>
            </a:r>
            <a:r>
              <a:rPr lang="ru-RU" sz="2000" baseline="-25000" dirty="0" err="1" smtClean="0"/>
              <a:t>ш</a:t>
            </a:r>
            <a:r>
              <a:rPr lang="en-US" sz="2000" dirty="0" smtClean="0">
                <a:cs typeface="Times New Roman"/>
              </a:rPr>
              <a:t>; AP</a:t>
            </a:r>
            <a:r>
              <a:rPr lang="en-US" sz="2000" baseline="30000" dirty="0" smtClean="0">
                <a:cs typeface="Times New Roman"/>
              </a:rPr>
              <a:t>2</a:t>
            </a:r>
            <a:r>
              <a:rPr lang="en-US" sz="2000" dirty="0" smtClean="0">
                <a:cs typeface="Times New Roman"/>
              </a:rPr>
              <a:t>= PP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en-US" sz="2000" dirty="0" smtClean="0">
                <a:cs typeface="Times New Roman"/>
              </a:rPr>
              <a:t>*OP;</a:t>
            </a:r>
          </a:p>
          <a:p>
            <a:pPr marL="457200" indent="-457200" algn="r">
              <a:buNone/>
            </a:pPr>
            <a:r>
              <a:rPr lang="en-US" sz="2000" dirty="0" smtClean="0">
                <a:cs typeface="Times New Roman"/>
              </a:rPr>
              <a:t>(</a:t>
            </a:r>
            <a:r>
              <a:rPr lang="en-US" sz="2000" dirty="0" smtClean="0"/>
              <a:t>h</a:t>
            </a:r>
            <a:r>
              <a:rPr lang="ru-RU" sz="2000" dirty="0" err="1" smtClean="0">
                <a:latin typeface="Cambria" pitchFamily="18" charset="0"/>
              </a:rPr>
              <a:t>√</a:t>
            </a:r>
            <a:r>
              <a:rPr lang="en-US" sz="2000" dirty="0" smtClean="0">
                <a:latin typeface="Cambria" pitchFamily="18" charset="0"/>
              </a:rPr>
              <a:t>2)</a:t>
            </a:r>
            <a:r>
              <a:rPr lang="en-US" sz="2000" baseline="30000" dirty="0" smtClean="0">
                <a:latin typeface="Cambria" pitchFamily="18" charset="0"/>
              </a:rPr>
              <a:t>2</a:t>
            </a:r>
            <a:r>
              <a:rPr lang="en-US" sz="2000" dirty="0" smtClean="0">
                <a:latin typeface="Cambria" pitchFamily="18" charset="0"/>
              </a:rPr>
              <a:t>=2</a:t>
            </a:r>
            <a:r>
              <a:rPr lang="en-US" sz="2000" dirty="0" smtClean="0"/>
              <a:t> R</a:t>
            </a:r>
            <a:r>
              <a:rPr lang="ru-RU" sz="2000" baseline="-25000" dirty="0" err="1" smtClean="0"/>
              <a:t>ш</a:t>
            </a:r>
            <a:r>
              <a:rPr lang="en-US" sz="2000" dirty="0" smtClean="0"/>
              <a:t>*h; </a:t>
            </a:r>
            <a:r>
              <a:rPr lang="en-US" sz="2000" dirty="0" smtClean="0">
                <a:cs typeface="Times New Roman"/>
              </a:rPr>
              <a:t>R</a:t>
            </a:r>
            <a:r>
              <a:rPr lang="ru-RU" sz="2000" baseline="-25000" dirty="0" err="1" smtClean="0">
                <a:cs typeface="Times New Roman"/>
              </a:rPr>
              <a:t>ш</a:t>
            </a:r>
            <a:r>
              <a:rPr lang="ru-RU" sz="2000" dirty="0" err="1" smtClean="0">
                <a:cs typeface="Times New Roman"/>
              </a:rPr>
              <a:t>=</a:t>
            </a:r>
            <a:r>
              <a:rPr lang="en-US" sz="2000" dirty="0" smtClean="0">
                <a:cs typeface="Times New Roman"/>
              </a:rPr>
              <a:t>2h</a:t>
            </a:r>
            <a:r>
              <a:rPr lang="en-US" sz="2000" baseline="30000" dirty="0" smtClean="0">
                <a:cs typeface="Times New Roman"/>
              </a:rPr>
              <a:t>2</a:t>
            </a:r>
            <a:r>
              <a:rPr lang="en-US" sz="2000" dirty="0" smtClean="0">
                <a:cs typeface="Times New Roman"/>
              </a:rPr>
              <a:t>/2h=h.</a:t>
            </a:r>
            <a:endParaRPr lang="ru-RU" sz="2000" dirty="0" smtClean="0">
              <a:cs typeface="Times New Roman"/>
            </a:endParaRPr>
          </a:p>
          <a:p>
            <a:pPr marL="457200" indent="-457200" algn="r">
              <a:buNone/>
            </a:pPr>
            <a:r>
              <a:rPr lang="ru-RU" sz="2000" dirty="0" smtClean="0">
                <a:cs typeface="Times New Roman"/>
              </a:rPr>
              <a:t>Ответ</a:t>
            </a:r>
            <a:r>
              <a:rPr lang="en-US" sz="2000" dirty="0" smtClean="0">
                <a:cs typeface="Times New Roman"/>
              </a:rPr>
              <a:t>: h</a:t>
            </a:r>
          </a:p>
          <a:p>
            <a:pPr marL="457200" indent="-457200" algn="r">
              <a:buNone/>
            </a:pPr>
            <a:r>
              <a:rPr lang="en-US" sz="2000" dirty="0" smtClean="0">
                <a:cs typeface="Times New Roman"/>
              </a:rPr>
              <a:t> </a:t>
            </a:r>
            <a:r>
              <a:rPr lang="en-US" sz="2000" baseline="-25000" dirty="0" smtClean="0">
                <a:cs typeface="Times New Roman"/>
              </a:rPr>
              <a:t>  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marL="457200" indent="-457200" algn="r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000100" y="4643446"/>
            <a:ext cx="2143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714480" y="3929066"/>
            <a:ext cx="21431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143240" y="3929066"/>
            <a:ext cx="714380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000100" y="3929066"/>
            <a:ext cx="714380" cy="7143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1000100" y="3929066"/>
            <a:ext cx="2857520" cy="7143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714480" y="3929066"/>
            <a:ext cx="1428760" cy="7143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1500166" y="3357562"/>
            <a:ext cx="1857388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2393141" y="2464587"/>
            <a:ext cx="1500198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1678761" y="3178967"/>
            <a:ext cx="2214578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321571" y="2821777"/>
            <a:ext cx="1500198" cy="71438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607191" y="2821777"/>
            <a:ext cx="2214578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1500166" y="5286388"/>
            <a:ext cx="1857388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928650" y="4714872"/>
            <a:ext cx="1571660" cy="1428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39458" y="36680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034731" y="439476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726705" y="439206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625277" y="36680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.D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2323055" y="220490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.P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2310698" y="5963697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2335412" y="403757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6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642966"/>
            <a:ext cx="8858312" cy="20002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Задачи (сфера, описанная около пирамиды)</a:t>
            </a:r>
            <a:r>
              <a:rPr lang="en-US" sz="3600" dirty="0" smtClean="0"/>
              <a:t>. </a:t>
            </a:r>
            <a:r>
              <a:rPr lang="ru-RU" sz="3600" dirty="0" smtClean="0"/>
              <a:t>Самостоятельно.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715436" cy="4643470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ru-RU" sz="2400" dirty="0" smtClean="0"/>
              <a:t>Радиус сферы, описанной около правильного тетраэдра</a:t>
            </a:r>
          </a:p>
          <a:p>
            <a:pPr marL="457200" indent="-457200" algn="just">
              <a:buNone/>
            </a:pPr>
            <a:r>
              <a:rPr lang="ru-RU" sz="2400" dirty="0" smtClean="0"/>
              <a:t>равен </a:t>
            </a:r>
            <a:r>
              <a:rPr lang="en-US" sz="2400" dirty="0" smtClean="0"/>
              <a:t>R</a:t>
            </a:r>
            <a:r>
              <a:rPr lang="ru-RU" sz="2400" dirty="0" smtClean="0"/>
              <a:t>. Найдите площадь полной поверхности тетраэдра.</a:t>
            </a:r>
          </a:p>
          <a:p>
            <a:pPr marL="457200" indent="-457200" algn="just">
              <a:buNone/>
            </a:pPr>
            <a:endParaRPr lang="en-US" sz="2000" dirty="0" smtClean="0"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ru-RU" sz="2000" dirty="0" smtClean="0"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74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(сфера, описанная около пирамиды).</a:t>
            </a:r>
            <a:r>
              <a:rPr lang="en-US" dirty="0" smtClean="0"/>
              <a:t> </a:t>
            </a:r>
            <a:r>
              <a:rPr lang="ru-RU" dirty="0" smtClean="0"/>
              <a:t>Самостоятельно.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43050"/>
            <a:ext cx="8715436" cy="5786478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cs typeface="Times New Roman"/>
              </a:rPr>
              <a:t> 					</a:t>
            </a:r>
            <a:r>
              <a:rPr lang="ru-RU" sz="2200" dirty="0" smtClean="0">
                <a:cs typeface="Times New Roman"/>
              </a:rPr>
              <a:t>Дано</a:t>
            </a:r>
            <a:r>
              <a:rPr lang="en-US" sz="2200" dirty="0" smtClean="0">
                <a:cs typeface="Times New Roman"/>
              </a:rPr>
              <a:t>:</a:t>
            </a:r>
            <a:r>
              <a:rPr lang="ru-RU" sz="2200" dirty="0" smtClean="0">
                <a:cs typeface="Times New Roman"/>
              </a:rPr>
              <a:t> </a:t>
            </a:r>
            <a:r>
              <a:rPr lang="en-US" sz="2200" dirty="0" smtClean="0">
                <a:cs typeface="Times New Roman"/>
              </a:rPr>
              <a:t>DABC – </a:t>
            </a:r>
            <a:r>
              <a:rPr lang="ru-RU" sz="2200" dirty="0" smtClean="0">
                <a:cs typeface="Times New Roman"/>
              </a:rPr>
              <a:t>правильный тетраэдр</a:t>
            </a:r>
            <a:r>
              <a:rPr lang="en-US" sz="2200" dirty="0" smtClean="0">
                <a:cs typeface="Times New Roman"/>
              </a:rPr>
              <a:t>;</a:t>
            </a:r>
          </a:p>
          <a:p>
            <a:pPr algn="r">
              <a:buNone/>
            </a:pPr>
            <a:r>
              <a:rPr lang="en-US" sz="2200" dirty="0" smtClean="0">
                <a:cs typeface="Times New Roman"/>
              </a:rPr>
              <a:t>R – </a:t>
            </a:r>
            <a:r>
              <a:rPr lang="ru-RU" sz="2200" dirty="0" smtClean="0">
                <a:cs typeface="Times New Roman"/>
              </a:rPr>
              <a:t>радиус сферы.</a:t>
            </a:r>
          </a:p>
          <a:p>
            <a:pPr algn="r">
              <a:buNone/>
            </a:pPr>
            <a:r>
              <a:rPr lang="ru-RU" sz="2200" dirty="0" smtClean="0">
                <a:cs typeface="Times New Roman"/>
              </a:rPr>
              <a:t>Найти</a:t>
            </a:r>
            <a:r>
              <a:rPr lang="en-US" sz="2200" dirty="0" smtClean="0">
                <a:cs typeface="Times New Roman"/>
              </a:rPr>
              <a:t>: S</a:t>
            </a:r>
            <a:r>
              <a:rPr lang="ru-RU" sz="2200" baseline="-25000" dirty="0" err="1" smtClean="0">
                <a:cs typeface="Times New Roman"/>
              </a:rPr>
              <a:t>полн.тетр</a:t>
            </a:r>
            <a:r>
              <a:rPr lang="ru-RU" sz="2200" baseline="-25000" dirty="0" smtClean="0">
                <a:cs typeface="Times New Roman"/>
              </a:rPr>
              <a:t>. </a:t>
            </a:r>
            <a:r>
              <a:rPr lang="ru-RU" sz="2200" dirty="0" smtClean="0">
                <a:cs typeface="Times New Roman"/>
              </a:rPr>
              <a:t>=?</a:t>
            </a:r>
          </a:p>
          <a:p>
            <a:pPr algn="r">
              <a:buNone/>
            </a:pPr>
            <a:r>
              <a:rPr lang="ru-RU" sz="2200" dirty="0" smtClean="0">
                <a:cs typeface="Times New Roman"/>
              </a:rPr>
              <a:t>Решение</a:t>
            </a:r>
            <a:r>
              <a:rPr lang="en-US" sz="2200" dirty="0" smtClean="0">
                <a:cs typeface="Times New Roman"/>
              </a:rPr>
              <a:t>:</a:t>
            </a:r>
          </a:p>
          <a:p>
            <a:pPr marL="457200" indent="-457200" algn="r">
              <a:buNone/>
            </a:pPr>
            <a:r>
              <a:rPr lang="ru-RU" sz="2200" dirty="0" smtClean="0">
                <a:cs typeface="Times New Roman"/>
              </a:rPr>
              <a:t>1) Так как тетраэдр правильный, то центр</a:t>
            </a:r>
            <a:endParaRPr lang="ru-RU" sz="2200" dirty="0" smtClean="0"/>
          </a:p>
          <a:p>
            <a:pPr marL="457200" indent="-457200" algn="r">
              <a:buNone/>
            </a:pPr>
            <a:r>
              <a:rPr lang="ru-RU" sz="2200" dirty="0" smtClean="0">
                <a:cs typeface="Times New Roman"/>
              </a:rPr>
              <a:t>описанной сферы принадлежит прямой,</a:t>
            </a:r>
          </a:p>
          <a:p>
            <a:pPr marL="457200" indent="-457200" algn="r">
              <a:buNone/>
            </a:pPr>
            <a:r>
              <a:rPr lang="ru-RU" sz="2200" dirty="0" smtClean="0">
                <a:cs typeface="Times New Roman"/>
              </a:rPr>
              <a:t>содержащей высоту пирамиды</a:t>
            </a:r>
            <a:r>
              <a:rPr lang="en-US" sz="2200" dirty="0" smtClean="0">
                <a:cs typeface="Times New Roman"/>
              </a:rPr>
              <a:t>;</a:t>
            </a:r>
            <a:endParaRPr lang="ru-RU" sz="2200" dirty="0" smtClean="0">
              <a:cs typeface="Times New Roman"/>
            </a:endParaRPr>
          </a:p>
          <a:p>
            <a:pPr marL="457200" indent="-457200" algn="r">
              <a:buNone/>
            </a:pPr>
            <a:r>
              <a:rPr lang="ru-RU" sz="2200" dirty="0" smtClean="0">
                <a:cs typeface="Times New Roman"/>
              </a:rPr>
              <a:t>2)</a:t>
            </a:r>
            <a:r>
              <a:rPr lang="en-US" sz="2200" dirty="0" smtClean="0">
                <a:cs typeface="Times New Roman"/>
              </a:rPr>
              <a:t> S</a:t>
            </a:r>
            <a:r>
              <a:rPr lang="ru-RU" sz="2200" baseline="-25000" dirty="0" err="1" smtClean="0">
                <a:cs typeface="Times New Roman"/>
              </a:rPr>
              <a:t>полн.тетр</a:t>
            </a:r>
            <a:r>
              <a:rPr lang="ru-RU" sz="2200" baseline="-25000" dirty="0" smtClean="0">
                <a:cs typeface="Times New Roman"/>
              </a:rPr>
              <a:t>. </a:t>
            </a:r>
            <a:r>
              <a:rPr lang="ru-RU" sz="2200" dirty="0" smtClean="0">
                <a:cs typeface="Times New Roman"/>
              </a:rPr>
              <a:t>= </a:t>
            </a:r>
            <a:r>
              <a:rPr lang="en-US" sz="2200" dirty="0" smtClean="0">
                <a:cs typeface="Times New Roman"/>
              </a:rPr>
              <a:t>a</a:t>
            </a:r>
            <a:r>
              <a:rPr lang="en-US" sz="2200" baseline="30000" dirty="0" smtClean="0">
                <a:cs typeface="Times New Roman"/>
              </a:rPr>
              <a:t>2</a:t>
            </a:r>
            <a:r>
              <a:rPr lang="ru-RU" sz="2200" dirty="0" smtClean="0">
                <a:latin typeface="Cambria" pitchFamily="18" charset="0"/>
              </a:rPr>
              <a:t> 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3/4*4=</a:t>
            </a:r>
            <a:r>
              <a:rPr lang="en-US" sz="2200" dirty="0" smtClean="0">
                <a:cs typeface="Times New Roman"/>
              </a:rPr>
              <a:t> a</a:t>
            </a:r>
            <a:r>
              <a:rPr lang="en-US" sz="2200" baseline="30000" dirty="0" smtClean="0">
                <a:cs typeface="Times New Roman"/>
              </a:rPr>
              <a:t>2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3;</a:t>
            </a:r>
            <a:r>
              <a:rPr lang="ru-RU" sz="2200" dirty="0" smtClean="0">
                <a:cs typeface="Times New Roman"/>
              </a:rPr>
              <a:t> 3) Точки </a:t>
            </a:r>
            <a:r>
              <a:rPr lang="en-US" sz="2200" dirty="0" smtClean="0">
                <a:cs typeface="Times New Roman"/>
              </a:rPr>
              <a:t>D, A, D</a:t>
            </a:r>
            <a:r>
              <a:rPr lang="en-US" sz="2200" baseline="-25000" dirty="0" smtClean="0">
                <a:cs typeface="Times New Roman"/>
              </a:rPr>
              <a:t>1</a:t>
            </a:r>
          </a:p>
          <a:p>
            <a:pPr marL="457200" indent="-457200" algn="r">
              <a:buNone/>
            </a:pPr>
            <a:r>
              <a:rPr lang="ru-RU" sz="2200" dirty="0" smtClean="0">
                <a:cs typeface="Times New Roman"/>
              </a:rPr>
              <a:t>принадлежат одной окружности – сечению</a:t>
            </a:r>
            <a:r>
              <a:rPr lang="en-US" sz="2200" dirty="0" smtClean="0">
                <a:cs typeface="Times New Roman"/>
              </a:rPr>
              <a:t>  </a:t>
            </a:r>
            <a:r>
              <a:rPr lang="ru-RU" sz="2200" dirty="0" smtClean="0">
                <a:cs typeface="Times New Roman"/>
              </a:rPr>
              <a:t>сферы</a:t>
            </a:r>
            <a:endParaRPr lang="en-US" sz="2200" dirty="0" smtClean="0">
              <a:cs typeface="Times New Roman"/>
            </a:endParaRPr>
          </a:p>
          <a:p>
            <a:pPr marL="457200" indent="-457200" algn="r">
              <a:buNone/>
            </a:pPr>
            <a:r>
              <a:rPr lang="ru-RU" sz="2200" dirty="0" smtClean="0">
                <a:cs typeface="Times New Roman"/>
              </a:rPr>
              <a:t>плоскостью </a:t>
            </a:r>
            <a:r>
              <a:rPr lang="en-US" sz="2200" dirty="0" smtClean="0">
                <a:cs typeface="Times New Roman"/>
              </a:rPr>
              <a:t>DAD</a:t>
            </a:r>
            <a:r>
              <a:rPr lang="en-US" sz="2200" baseline="-25000" dirty="0" smtClean="0">
                <a:cs typeface="Times New Roman"/>
              </a:rPr>
              <a:t>1</a:t>
            </a:r>
            <a:r>
              <a:rPr lang="ru-RU" sz="2200" dirty="0" smtClean="0">
                <a:cs typeface="Times New Roman"/>
              </a:rPr>
              <a:t>, значит угол </a:t>
            </a:r>
            <a:r>
              <a:rPr lang="en-US" sz="2200" dirty="0" smtClean="0">
                <a:cs typeface="Times New Roman"/>
              </a:rPr>
              <a:t>DAD</a:t>
            </a:r>
            <a:r>
              <a:rPr lang="en-US" sz="2200" baseline="-25000" dirty="0" smtClean="0">
                <a:cs typeface="Times New Roman"/>
              </a:rPr>
              <a:t>1</a:t>
            </a:r>
            <a:r>
              <a:rPr lang="ru-RU" sz="2200" baseline="-25000" dirty="0" smtClean="0">
                <a:cs typeface="Times New Roman"/>
              </a:rPr>
              <a:t> </a:t>
            </a:r>
            <a:r>
              <a:rPr lang="ru-RU" sz="2200" dirty="0" smtClean="0">
                <a:cs typeface="Times New Roman"/>
              </a:rPr>
              <a:t> - вписанный угол, опирающийся на диаметр,</a:t>
            </a:r>
            <a:r>
              <a:rPr lang="en-US" sz="2200" dirty="0" smtClean="0">
                <a:cs typeface="Times New Roman"/>
              </a:rPr>
              <a:t> DD</a:t>
            </a:r>
            <a:r>
              <a:rPr lang="en-US" sz="2200" baseline="-25000" dirty="0" smtClean="0">
                <a:cs typeface="Times New Roman"/>
              </a:rPr>
              <a:t>1</a:t>
            </a:r>
            <a:r>
              <a:rPr lang="en-US" sz="2200" dirty="0" smtClean="0">
                <a:cs typeface="Times New Roman"/>
              </a:rPr>
              <a:t>;</a:t>
            </a:r>
            <a:r>
              <a:rPr lang="ru-RU" sz="2200" dirty="0" smtClean="0">
                <a:cs typeface="Times New Roman"/>
              </a:rPr>
              <a:t> угол </a:t>
            </a:r>
            <a:r>
              <a:rPr lang="en-US" sz="2200" dirty="0" smtClean="0">
                <a:cs typeface="Times New Roman"/>
              </a:rPr>
              <a:t>DAD</a:t>
            </a:r>
            <a:r>
              <a:rPr lang="en-US" sz="2200" baseline="-25000" dirty="0" smtClean="0">
                <a:cs typeface="Times New Roman"/>
              </a:rPr>
              <a:t>1</a:t>
            </a:r>
            <a:r>
              <a:rPr lang="ru-RU" sz="2200" dirty="0" smtClean="0">
                <a:cs typeface="Times New Roman"/>
              </a:rPr>
              <a:t>=90</a:t>
            </a:r>
            <a:r>
              <a:rPr lang="en-US" sz="2200" dirty="0" smtClean="0">
                <a:latin typeface="Times New Roman"/>
                <a:cs typeface="Times New Roman"/>
              </a:rPr>
              <a:t>˚;</a:t>
            </a:r>
          </a:p>
          <a:p>
            <a:pPr marL="457200" indent="-457200" algn="r"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4) AO – </a:t>
            </a:r>
            <a:r>
              <a:rPr lang="ru-RU" sz="2200" dirty="0" smtClean="0">
                <a:latin typeface="Times New Roman"/>
                <a:cs typeface="Times New Roman"/>
              </a:rPr>
              <a:t>высота </a:t>
            </a:r>
            <a:r>
              <a:rPr lang="en-US" sz="2200" dirty="0" smtClean="0">
                <a:cs typeface="Times New Roman"/>
              </a:rPr>
              <a:t>∆</a:t>
            </a:r>
            <a:r>
              <a:rPr lang="en-US" sz="2200" dirty="0" smtClean="0">
                <a:latin typeface="Times New Roman"/>
                <a:cs typeface="Times New Roman"/>
              </a:rPr>
              <a:t>ADD</a:t>
            </a:r>
            <a:r>
              <a:rPr lang="en-US" sz="2200" baseline="-25000" dirty="0" smtClean="0">
                <a:latin typeface="Times New Roman"/>
                <a:cs typeface="Times New Roman"/>
              </a:rPr>
              <a:t>1</a:t>
            </a:r>
            <a:r>
              <a:rPr lang="en-US" sz="2200" dirty="0" smtClean="0">
                <a:latin typeface="Times New Roman"/>
                <a:cs typeface="Times New Roman"/>
              </a:rPr>
              <a:t>, </a:t>
            </a:r>
            <a:r>
              <a:rPr lang="ru-RU" sz="2200" dirty="0" smtClean="0">
                <a:latin typeface="Times New Roman"/>
                <a:cs typeface="Times New Roman"/>
              </a:rPr>
              <a:t>проведенная из вершины прямого угла. </a:t>
            </a:r>
            <a:r>
              <a:rPr lang="en-US" sz="2200" dirty="0" smtClean="0">
                <a:latin typeface="Times New Roman"/>
                <a:cs typeface="Times New Roman"/>
              </a:rPr>
              <a:t>AD</a:t>
            </a:r>
            <a:r>
              <a:rPr lang="en-US" sz="2200" baseline="30000" dirty="0" smtClean="0">
                <a:latin typeface="Times New Roman"/>
                <a:cs typeface="Times New Roman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= DO*DD</a:t>
            </a:r>
            <a:r>
              <a:rPr lang="en-US" sz="2200" baseline="-25000" dirty="0" smtClean="0">
                <a:latin typeface="Times New Roman"/>
                <a:cs typeface="Times New Roman"/>
              </a:rPr>
              <a:t>1</a:t>
            </a:r>
            <a:r>
              <a:rPr lang="en-US" sz="2200" dirty="0" smtClean="0">
                <a:latin typeface="Times New Roman"/>
                <a:cs typeface="Times New Roman"/>
              </a:rPr>
              <a:t>;</a:t>
            </a:r>
          </a:p>
          <a:p>
            <a:pPr marL="457200" indent="-457200" algn="r"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5) AO=a/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3; DO=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cs typeface="Times New Roman"/>
              </a:rPr>
              <a:t>a</a:t>
            </a:r>
            <a:r>
              <a:rPr lang="en-US" sz="2200" baseline="30000" dirty="0" smtClean="0">
                <a:cs typeface="Times New Roman"/>
              </a:rPr>
              <a:t>2</a:t>
            </a:r>
            <a:r>
              <a:rPr lang="en-US" sz="2200" dirty="0" smtClean="0">
                <a:cs typeface="Times New Roman"/>
              </a:rPr>
              <a:t>-a</a:t>
            </a:r>
            <a:r>
              <a:rPr lang="en-US" sz="2200" baseline="30000" dirty="0" smtClean="0">
                <a:cs typeface="Times New Roman"/>
              </a:rPr>
              <a:t>2</a:t>
            </a:r>
            <a:r>
              <a:rPr lang="en-US" sz="2200" dirty="0" smtClean="0">
                <a:cs typeface="Times New Roman"/>
              </a:rPr>
              <a:t>/3=a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3; </a:t>
            </a:r>
            <a:r>
              <a:rPr lang="en-US" sz="2200" dirty="0" smtClean="0">
                <a:latin typeface="Cambria" pitchFamily="18" charset="0"/>
                <a:cs typeface="Times New Roman"/>
              </a:rPr>
              <a:t>a</a:t>
            </a:r>
            <a:r>
              <a:rPr lang="en-US" sz="2200" baseline="30000" dirty="0" smtClean="0">
                <a:latin typeface="Cambria" pitchFamily="18" charset="0"/>
                <a:cs typeface="Times New Roman"/>
              </a:rPr>
              <a:t>2</a:t>
            </a:r>
            <a:r>
              <a:rPr lang="ru-RU" sz="2200" dirty="0" smtClean="0">
                <a:latin typeface="Cambria" pitchFamily="18" charset="0"/>
                <a:cs typeface="Times New Roman"/>
              </a:rPr>
              <a:t>=</a:t>
            </a:r>
            <a:r>
              <a:rPr lang="en-US" sz="2200" dirty="0" smtClean="0">
                <a:latin typeface="Cambria" pitchFamily="18" charset="0"/>
                <a:cs typeface="Times New Roman"/>
              </a:rPr>
              <a:t>a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3*2R;</a:t>
            </a:r>
          </a:p>
          <a:p>
            <a:pPr marL="457200" indent="-457200" algn="r">
              <a:buNone/>
            </a:pPr>
            <a:r>
              <a:rPr lang="en-US" sz="2200" dirty="0" smtClean="0">
                <a:latin typeface="Cambria" pitchFamily="18" charset="0"/>
              </a:rPr>
              <a:t>a=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/</a:t>
            </a:r>
            <a:r>
              <a:rPr lang="ru-RU" sz="2200" dirty="0" err="1" smtClean="0">
                <a:latin typeface="Cambria" pitchFamily="18" charset="0"/>
              </a:rPr>
              <a:t>√</a:t>
            </a:r>
            <a:r>
              <a:rPr lang="en-US" sz="2200" dirty="0" smtClean="0">
                <a:latin typeface="Cambria" pitchFamily="18" charset="0"/>
              </a:rPr>
              <a:t>3*2R; a</a:t>
            </a:r>
            <a:r>
              <a:rPr lang="en-US" sz="2200" baseline="30000" dirty="0" smtClean="0">
                <a:latin typeface="Cambria" pitchFamily="18" charset="0"/>
              </a:rPr>
              <a:t>2</a:t>
            </a:r>
            <a:r>
              <a:rPr lang="en-US" sz="2200" dirty="0" smtClean="0">
                <a:latin typeface="Cambria" pitchFamily="18" charset="0"/>
              </a:rPr>
              <a:t>= 8R</a:t>
            </a:r>
            <a:r>
              <a:rPr lang="en-US" sz="2200" baseline="30000" dirty="0" smtClean="0">
                <a:latin typeface="Cambria" pitchFamily="18" charset="0"/>
              </a:rPr>
              <a:t>2</a:t>
            </a:r>
            <a:r>
              <a:rPr lang="en-US" sz="2200" dirty="0" smtClean="0">
                <a:latin typeface="Cambria" pitchFamily="18" charset="0"/>
              </a:rPr>
              <a:t>/3; </a:t>
            </a:r>
          </a:p>
          <a:p>
            <a:pPr marL="457200" indent="-457200" algn="r">
              <a:buNone/>
            </a:pPr>
            <a:r>
              <a:rPr lang="en-US" sz="2000" dirty="0" smtClean="0"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cs typeface="Times New Roman"/>
              </a:rPr>
              <a:t> </a:t>
            </a:r>
            <a:r>
              <a:rPr lang="ru-RU" sz="2000" dirty="0" smtClean="0">
                <a:cs typeface="Times New Roman"/>
              </a:rPr>
              <a:t>  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1307902" y="1893084"/>
            <a:ext cx="2000264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00613" y="1714489"/>
            <a:ext cx="1714512" cy="1285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14927" y="3214687"/>
            <a:ext cx="250033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14927" y="3000373"/>
            <a:ext cx="2857520" cy="214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1700811" y="1500175"/>
            <a:ext cx="1571636" cy="1500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843819" y="3071811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93456" y="3107530"/>
            <a:ext cx="328614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307770" y="3321844"/>
            <a:ext cx="1571636" cy="13573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8178" y="3214687"/>
            <a:ext cx="1330005" cy="40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591482" y="12761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.D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649428" y="452418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.D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609908" y="2972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.O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2800952" y="32557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.B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3148616" y="2758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.C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152990" y="29527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3071802" y="30419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885176" y="2000241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8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(сфера, описанная около пирамиды).</a:t>
            </a:r>
            <a:r>
              <a:rPr lang="en-US" dirty="0" smtClean="0"/>
              <a:t> </a:t>
            </a:r>
            <a:r>
              <a:rPr lang="ru-RU" dirty="0" smtClean="0"/>
              <a:t>Самостоятельно.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6) </a:t>
            </a:r>
            <a:r>
              <a:rPr lang="en-US" sz="2000" dirty="0" smtClean="0">
                <a:cs typeface="Times New Roman"/>
              </a:rPr>
              <a:t>S</a:t>
            </a:r>
            <a:r>
              <a:rPr lang="ru-RU" sz="2000" baseline="-25000" dirty="0" err="1" smtClean="0">
                <a:cs typeface="Times New Roman"/>
              </a:rPr>
              <a:t>полн.тетр</a:t>
            </a:r>
            <a:r>
              <a:rPr lang="ru-RU" sz="2000" baseline="-25000" dirty="0" smtClean="0">
                <a:cs typeface="Times New Roman"/>
              </a:rPr>
              <a:t>. </a:t>
            </a:r>
            <a:r>
              <a:rPr lang="ru-RU" sz="2000" dirty="0" smtClean="0">
                <a:cs typeface="Times New Roman"/>
              </a:rPr>
              <a:t>= </a:t>
            </a:r>
            <a:r>
              <a:rPr lang="en-US" sz="2000" dirty="0" smtClean="0">
                <a:cs typeface="Times New Roman"/>
              </a:rPr>
              <a:t>8R</a:t>
            </a:r>
            <a:r>
              <a:rPr lang="en-US" sz="2000" baseline="30000" dirty="0" smtClean="0">
                <a:cs typeface="Times New Roman"/>
              </a:rPr>
              <a:t>2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√</a:t>
            </a:r>
            <a:r>
              <a:rPr lang="en-US" sz="2000" dirty="0" smtClean="0">
                <a:latin typeface="Cambria" pitchFamily="18" charset="0"/>
              </a:rPr>
              <a:t>3/3</a:t>
            </a:r>
            <a:endParaRPr lang="en-US" sz="2000" dirty="0" smtClean="0">
              <a:latin typeface="Cambria" pitchFamily="18" charset="0"/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r>
              <a:rPr lang="ru-RU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Ответ</a:t>
            </a:r>
            <a:r>
              <a:rPr lang="en-US" sz="2000" dirty="0" smtClean="0">
                <a:latin typeface="Cambria" pitchFamily="18" charset="0"/>
                <a:ea typeface="Cambria Math" pitchFamily="18" charset="0"/>
                <a:cs typeface="Times New Roman"/>
              </a:rPr>
              <a:t>: </a:t>
            </a:r>
            <a:r>
              <a:rPr lang="en-US" sz="2000" dirty="0" smtClean="0">
                <a:cs typeface="Times New Roman"/>
              </a:rPr>
              <a:t>8R</a:t>
            </a:r>
            <a:r>
              <a:rPr lang="en-US" sz="2000" baseline="30000" dirty="0" smtClean="0">
                <a:cs typeface="Times New Roman"/>
              </a:rPr>
              <a:t>2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√</a:t>
            </a:r>
            <a:r>
              <a:rPr lang="en-US" sz="2000" dirty="0" smtClean="0">
                <a:latin typeface="Cambria" pitchFamily="18" charset="0"/>
              </a:rPr>
              <a:t>3/3</a:t>
            </a:r>
            <a:endParaRPr lang="ru-RU" sz="2000" dirty="0" smtClean="0">
              <a:latin typeface="Cambria" pitchFamily="18" charset="0"/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ru-RU" sz="2000" dirty="0" smtClean="0">
              <a:latin typeface="Cambria" pitchFamily="18" charset="0"/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ru-RU" sz="2000" dirty="0" smtClean="0">
              <a:latin typeface="Cambria" pitchFamily="18" charset="0"/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en-US" sz="2000" dirty="0" smtClean="0">
              <a:ea typeface="Cambria Math" pitchFamily="18" charset="0"/>
              <a:cs typeface="Times New Roman"/>
            </a:endParaRPr>
          </a:p>
          <a:p>
            <a:pPr marL="457200" indent="-457200" algn="just">
              <a:buNone/>
            </a:pPr>
            <a:endParaRPr lang="ru-RU" sz="2000" dirty="0" smtClean="0"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/>
          <a:lstStyle/>
          <a:p>
            <a:r>
              <a:rPr lang="ru-RU" dirty="0" smtClean="0"/>
              <a:t>Определение.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472518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Многогранник называется вписанным в сферу (а</a:t>
            </a:r>
          </a:p>
          <a:p>
            <a:pPr>
              <a:buNone/>
            </a:pPr>
            <a:r>
              <a:rPr lang="ru-RU" dirty="0" smtClean="0"/>
              <a:t>сфера описанной около многогранника), если все</a:t>
            </a:r>
          </a:p>
          <a:p>
            <a:pPr>
              <a:buNone/>
            </a:pPr>
            <a:r>
              <a:rPr lang="ru-RU" dirty="0" smtClean="0"/>
              <a:t>вершины многогранника принадлежат этой сфере.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4300" dirty="0" smtClean="0">
                <a:solidFill>
                  <a:schemeClr val="tx2"/>
                </a:solidFill>
              </a:rPr>
              <a:t>Следствие</a:t>
            </a:r>
            <a:r>
              <a:rPr lang="en-US" sz="43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Центр описанной сферы есть точка, равноудаленная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от всех вершин многогранника.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149" name="Группа 148"/>
          <p:cNvGrpSpPr/>
          <p:nvPr/>
        </p:nvGrpSpPr>
        <p:grpSpPr>
          <a:xfrm>
            <a:off x="5643570" y="3143248"/>
            <a:ext cx="1857388" cy="1857388"/>
            <a:chOff x="5643570" y="3143248"/>
            <a:chExt cx="1857388" cy="1857388"/>
          </a:xfrm>
        </p:grpSpPr>
        <p:sp>
          <p:nvSpPr>
            <p:cNvPr id="6" name="Овал 5"/>
            <p:cNvSpPr/>
            <p:nvPr/>
          </p:nvSpPr>
          <p:spPr>
            <a:xfrm>
              <a:off x="5643570" y="3143248"/>
              <a:ext cx="1857388" cy="185738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87877" y="3910192"/>
              <a:ext cx="1428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</a:t>
              </a:r>
              <a:endParaRPr lang="ru-RU" sz="1050" dirty="0"/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 rot="16200000" flipH="1">
              <a:off x="5643570" y="4071942"/>
              <a:ext cx="185738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Овал 112"/>
            <p:cNvSpPr/>
            <p:nvPr/>
          </p:nvSpPr>
          <p:spPr>
            <a:xfrm>
              <a:off x="5857884" y="4470466"/>
              <a:ext cx="1428760" cy="342138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000760" y="3229679"/>
              <a:ext cx="1143008" cy="27371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6" name="Прямая соединительная линия 115"/>
            <p:cNvCxnSpPr>
              <a:stCxn id="114" idx="1"/>
              <a:endCxn id="114" idx="7"/>
            </p:cNvCxnSpPr>
            <p:nvPr/>
          </p:nvCxnSpPr>
          <p:spPr>
            <a:xfrm rot="5400000" flipH="1" flipV="1">
              <a:off x="6572264" y="2865649"/>
              <a:ext cx="0" cy="80822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>
              <a:stCxn id="114" idx="7"/>
            </p:cNvCxnSpPr>
            <p:nvPr/>
          </p:nvCxnSpPr>
          <p:spPr>
            <a:xfrm rot="16200000" flipH="1" flipV="1">
              <a:off x="6730421" y="3254481"/>
              <a:ext cx="230675" cy="2612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>
              <a:stCxn id="114" idx="1"/>
            </p:cNvCxnSpPr>
            <p:nvPr/>
          </p:nvCxnSpPr>
          <p:spPr>
            <a:xfrm rot="16200000" flipH="1">
              <a:off x="6326307" y="3111605"/>
              <a:ext cx="230675" cy="5469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>
              <a:off x="5929322" y="4572008"/>
              <a:ext cx="128588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10800000" flipV="1">
              <a:off x="6690626" y="4572010"/>
              <a:ext cx="524580" cy="230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>
              <a:off x="5929324" y="4572010"/>
              <a:ext cx="761302" cy="230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>
              <a:stCxn id="114" idx="1"/>
            </p:cNvCxnSpPr>
            <p:nvPr/>
          </p:nvCxnSpPr>
          <p:spPr>
            <a:xfrm rot="16200000" flipH="1" flipV="1">
              <a:off x="5397613" y="3801471"/>
              <a:ext cx="1302245" cy="2388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 rot="5400000" flipH="1" flipV="1">
              <a:off x="6059028" y="4141499"/>
              <a:ext cx="1297173" cy="150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>
              <a:stCxn id="114" idx="7"/>
            </p:cNvCxnSpPr>
            <p:nvPr/>
          </p:nvCxnSpPr>
          <p:spPr>
            <a:xfrm rot="16200000" flipH="1">
              <a:off x="6444669" y="3801471"/>
              <a:ext cx="1302245" cy="2388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Группа 149"/>
          <p:cNvGrpSpPr/>
          <p:nvPr/>
        </p:nvGrpSpPr>
        <p:grpSpPr>
          <a:xfrm>
            <a:off x="3214678" y="3143248"/>
            <a:ext cx="1857388" cy="1861151"/>
            <a:chOff x="3214678" y="3143248"/>
            <a:chExt cx="1857388" cy="1861151"/>
          </a:xfrm>
        </p:grpSpPr>
        <p:sp>
          <p:nvSpPr>
            <p:cNvPr id="5" name="Овал 4"/>
            <p:cNvSpPr/>
            <p:nvPr/>
          </p:nvSpPr>
          <p:spPr>
            <a:xfrm>
              <a:off x="3214678" y="3147011"/>
              <a:ext cx="1857388" cy="185738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428992" y="4477933"/>
              <a:ext cx="1428760" cy="342138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7" name="Прямая соединительная линия 66"/>
            <p:cNvCxnSpPr>
              <a:stCxn id="5" idx="0"/>
              <a:endCxn id="56" idx="6"/>
            </p:cNvCxnSpPr>
            <p:nvPr/>
          </p:nvCxnSpPr>
          <p:spPr>
            <a:xfrm rot="16200000" flipH="1">
              <a:off x="3749566" y="3540816"/>
              <a:ext cx="1501991" cy="7143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endCxn id="56" idx="2"/>
            </p:cNvCxnSpPr>
            <p:nvPr/>
          </p:nvCxnSpPr>
          <p:spPr>
            <a:xfrm rot="5400000">
              <a:off x="3033305" y="3538935"/>
              <a:ext cx="1505754" cy="7143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5" idx="0"/>
              <a:endCxn id="56" idx="5"/>
            </p:cNvCxnSpPr>
            <p:nvPr/>
          </p:nvCxnSpPr>
          <p:spPr>
            <a:xfrm rot="16200000" flipH="1">
              <a:off x="3584465" y="3705917"/>
              <a:ext cx="1622955" cy="5051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stCxn id="56" idx="2"/>
              <a:endCxn id="56" idx="5"/>
            </p:cNvCxnSpPr>
            <p:nvPr/>
          </p:nvCxnSpPr>
          <p:spPr>
            <a:xfrm rot="10800000" flipH="1" flipV="1">
              <a:off x="3428991" y="4649002"/>
              <a:ext cx="1219523" cy="1209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4647201" y="4633950"/>
              <a:ext cx="214314" cy="137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>
              <a:stCxn id="56" idx="2"/>
              <a:endCxn id="56" idx="6"/>
            </p:cNvCxnSpPr>
            <p:nvPr/>
          </p:nvCxnSpPr>
          <p:spPr>
            <a:xfrm rot="10800000" flipH="1">
              <a:off x="3428992" y="4649002"/>
              <a:ext cx="142876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079460" y="3977926"/>
              <a:ext cx="1428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</a:t>
              </a:r>
              <a:endParaRPr lang="ru-RU" sz="1050" dirty="0"/>
            </a:p>
          </p:txBody>
        </p:sp>
        <p:cxnSp>
          <p:nvCxnSpPr>
            <p:cNvPr id="147" name="Прямая соединительная линия 146"/>
            <p:cNvCxnSpPr/>
            <p:nvPr/>
          </p:nvCxnSpPr>
          <p:spPr>
            <a:xfrm rot="16200000" flipH="1">
              <a:off x="3214678" y="4071942"/>
              <a:ext cx="185738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Группа 150"/>
          <p:cNvGrpSpPr/>
          <p:nvPr/>
        </p:nvGrpSpPr>
        <p:grpSpPr>
          <a:xfrm>
            <a:off x="714348" y="3143248"/>
            <a:ext cx="1857388" cy="1857388"/>
            <a:chOff x="714348" y="3143248"/>
            <a:chExt cx="1857388" cy="1857388"/>
          </a:xfrm>
        </p:grpSpPr>
        <p:sp>
          <p:nvSpPr>
            <p:cNvPr id="4" name="Овал 3"/>
            <p:cNvSpPr/>
            <p:nvPr/>
          </p:nvSpPr>
          <p:spPr>
            <a:xfrm>
              <a:off x="714348" y="3143248"/>
              <a:ext cx="1857388" cy="18573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895325" y="3363005"/>
              <a:ext cx="1500198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890561" y="4412803"/>
              <a:ext cx="1500198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rot="10800000" flipH="1">
              <a:off x="895325" y="4582894"/>
              <a:ext cx="150019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 flipH="1" flipV="1">
              <a:off x="895324" y="4582894"/>
              <a:ext cx="962031" cy="173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857356" y="4582894"/>
              <a:ext cx="538167" cy="173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 flipH="1">
              <a:off x="884439" y="3533775"/>
              <a:ext cx="150019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0800000" flipH="1" flipV="1">
              <a:off x="884438" y="3533775"/>
              <a:ext cx="962031" cy="173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1846470" y="3533775"/>
              <a:ext cx="538167" cy="173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stCxn id="33" idx="6"/>
              <a:endCxn id="34" idx="6"/>
            </p:cNvCxnSpPr>
            <p:nvPr/>
          </p:nvCxnSpPr>
          <p:spPr>
            <a:xfrm flipH="1">
              <a:off x="2390759" y="3541600"/>
              <a:ext cx="4764" cy="10497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1316128" y="4234208"/>
              <a:ext cx="10715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34" idx="2"/>
              <a:endCxn id="33" idx="2"/>
            </p:cNvCxnSpPr>
            <p:nvPr/>
          </p:nvCxnSpPr>
          <p:spPr>
            <a:xfrm rot="10800000" flipH="1">
              <a:off x="890561" y="3541600"/>
              <a:ext cx="4764" cy="10497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 flipH="1">
              <a:off x="710585" y="4071942"/>
              <a:ext cx="185738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1452541" y="4000504"/>
              <a:ext cx="1428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</a:t>
              </a:r>
              <a:endParaRPr lang="ru-RU" sz="1050" dirty="0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4000496" y="3786491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1509691" y="381506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438913" y="372427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8"/>
            <a:ext cx="7715304" cy="1571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Теорема 1.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52514"/>
            <a:ext cx="8543956" cy="509113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Множество точек равноудаленных от двух данных</a:t>
            </a:r>
          </a:p>
          <a:p>
            <a:pPr>
              <a:buNone/>
            </a:pPr>
            <a:r>
              <a:rPr lang="ru-RU" sz="2400" dirty="0" smtClean="0"/>
              <a:t>точек, есть плоскость, перпендикулярная к отрезку с</a:t>
            </a:r>
          </a:p>
          <a:p>
            <a:pPr>
              <a:buNone/>
            </a:pPr>
            <a:r>
              <a:rPr lang="ru-RU" sz="2400" dirty="0" smtClean="0"/>
              <a:t>концами в данных точках, проходящая через его</a:t>
            </a:r>
          </a:p>
          <a:p>
            <a:pPr>
              <a:buNone/>
            </a:pPr>
            <a:r>
              <a:rPr lang="ru-RU" sz="2400" dirty="0" smtClean="0"/>
              <a:t>середину (плоскость серединных перпендикуляров к</a:t>
            </a:r>
          </a:p>
          <a:p>
            <a:pPr>
              <a:buNone/>
            </a:pPr>
            <a:r>
              <a:rPr lang="ru-RU" sz="2400" dirty="0" smtClean="0"/>
              <a:t>этому отрезку).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			AB</a:t>
            </a:r>
            <a:r>
              <a:rPr lang="en-US" sz="2400" dirty="0" smtClean="0">
                <a:latin typeface="+mj-lt"/>
              </a:rPr>
              <a:t> </a:t>
            </a:r>
            <a:r>
              <a:rPr lang="el-GR" sz="2400" dirty="0" smtClean="0">
                <a:latin typeface="+mj-lt"/>
                <a:cs typeface="Times New Roman"/>
              </a:rPr>
              <a:t>┴ α</a:t>
            </a:r>
            <a:endParaRPr lang="en-US" sz="2400" dirty="0" smtClean="0">
              <a:latin typeface="+mj-lt"/>
              <a:cs typeface="Times New Roman"/>
            </a:endParaRPr>
          </a:p>
          <a:p>
            <a:pPr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								</a:t>
            </a:r>
            <a:r>
              <a:rPr lang="en-US" sz="2400" dirty="0" smtClean="0">
                <a:latin typeface="+mj-lt"/>
                <a:cs typeface="Times New Roman"/>
              </a:rPr>
              <a:t>AO=OB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2643174" y="3714752"/>
            <a:ext cx="3214710" cy="1928826"/>
          </a:xfrm>
          <a:prstGeom prst="parallelogram">
            <a:avLst>
              <a:gd name="adj" fmla="val 595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381366" y="4229106"/>
            <a:ext cx="1500198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464711" y="4036223"/>
            <a:ext cx="13573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679025" y="5179231"/>
            <a:ext cx="9286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036215" y="5750735"/>
            <a:ext cx="21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67356" y="36004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/>
                <a:cs typeface="Times New Roman"/>
              </a:rPr>
              <a:t>α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081460" y="329088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5" y="56578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829045" y="4457707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181473" y="4572008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4143372" y="4500570"/>
            <a:ext cx="107157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8" y="214290"/>
            <a:ext cx="8543956" cy="857256"/>
          </a:xfrm>
        </p:spPr>
        <p:txBody>
          <a:bodyPr/>
          <a:lstStyle/>
          <a:p>
            <a:r>
              <a:rPr lang="ru-RU" dirty="0" smtClean="0"/>
              <a:t>Теорема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543956" cy="487681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Множество</a:t>
            </a:r>
            <a:r>
              <a:rPr lang="ru-RU" dirty="0" smtClean="0"/>
              <a:t> </a:t>
            </a:r>
            <a:r>
              <a:rPr lang="ru-RU" sz="2400" dirty="0" smtClean="0"/>
              <a:t>точек, равноудаленных от </a:t>
            </a:r>
            <a:r>
              <a:rPr lang="en-US" sz="2400" dirty="0" smtClean="0"/>
              <a:t>n</a:t>
            </a:r>
            <a:r>
              <a:rPr lang="ru-RU" sz="2400" dirty="0" smtClean="0"/>
              <a:t> заданных точек,</a:t>
            </a:r>
          </a:p>
          <a:p>
            <a:pPr>
              <a:buNone/>
            </a:pPr>
            <a:r>
              <a:rPr lang="ru-RU" sz="2400" dirty="0" smtClean="0"/>
              <a:t>лежащих на одной окружности, есть прямая,</a:t>
            </a:r>
          </a:p>
          <a:p>
            <a:pPr>
              <a:buNone/>
            </a:pPr>
            <a:r>
              <a:rPr lang="ru-RU" sz="2400" dirty="0" smtClean="0"/>
              <a:t>перпендикулярная плоскости этих точек, проходящая</a:t>
            </a:r>
          </a:p>
          <a:p>
            <a:pPr>
              <a:buNone/>
            </a:pPr>
            <a:r>
              <a:rPr lang="ru-RU" sz="2400" dirty="0" smtClean="0"/>
              <a:t>через центр описанной около них окружности.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4714876" y="3571876"/>
            <a:ext cx="4143404" cy="2143140"/>
          </a:xfrm>
          <a:prstGeom prst="parallelogram">
            <a:avLst>
              <a:gd name="adj" fmla="val 414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429256" y="4214818"/>
            <a:ext cx="2643206" cy="78581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6143636" y="4000504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4"/>
          </p:cNvCxnSpPr>
          <p:nvPr/>
        </p:nvCxnSpPr>
        <p:spPr>
          <a:xfrm rot="5400000" flipH="1">
            <a:off x="6215074" y="5143512"/>
            <a:ext cx="114300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643702" y="5857892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29454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091380" y="396716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46" y="398836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477418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991499" y="45005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38953" y="4419607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00826" y="32025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967554" y="376714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858148" y="4271969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072330" y="4531548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9" y="4410084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5900748" y="3824293"/>
            <a:ext cx="22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6651296" y="414338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28" name="Параллелограмм 27"/>
          <p:cNvSpPr/>
          <p:nvPr/>
        </p:nvSpPr>
        <p:spPr>
          <a:xfrm>
            <a:off x="214282" y="3571876"/>
            <a:ext cx="4143404" cy="2143140"/>
          </a:xfrm>
          <a:prstGeom prst="parallelogram">
            <a:avLst>
              <a:gd name="adj" fmla="val 414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428860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786050" y="37147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852" y="398836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928662" y="477418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490905" y="45005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714612" y="3571876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3357554" y="4271969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2571736" y="4531548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1138215" y="4410084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1400154" y="3824293"/>
            <a:ext cx="22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20" grpId="0"/>
      <p:bldP spid="21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-71462"/>
            <a:ext cx="8472518" cy="1143000"/>
          </a:xfrm>
        </p:spPr>
        <p:txBody>
          <a:bodyPr/>
          <a:lstStyle/>
          <a:p>
            <a:r>
              <a:rPr lang="ru-RU" dirty="0" smtClean="0"/>
              <a:t>Призма вписанная в сферу.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500702"/>
            <a:ext cx="8643998" cy="507209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OA=OB=…=OX=R</a:t>
            </a:r>
            <a:r>
              <a:rPr lang="ru-RU" baseline="-25000" dirty="0" err="1" smtClean="0"/>
              <a:t>сф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85852" y="2143116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2714620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571736" y="2428868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2571736" y="2143116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000100" y="2143116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000100" y="2428868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85852" y="4071942"/>
            <a:ext cx="12858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85852" y="4643446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571736" y="4357694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2571736" y="4071942"/>
            <a:ext cx="285752" cy="285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000100" y="4071942"/>
            <a:ext cx="285752" cy="285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1000100" y="4357694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143504" y="2143116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143504" y="2714620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429388" y="2428868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6429388" y="2143116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857752" y="2143116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4857752" y="2428868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572000" y="4071942"/>
            <a:ext cx="12858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572000" y="4643446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5857884" y="4357694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5857884" y="4071942"/>
            <a:ext cx="285752" cy="285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286248" y="4071942"/>
            <a:ext cx="285752" cy="285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4286248" y="4357694"/>
            <a:ext cx="285752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607323" y="3679033"/>
            <a:ext cx="1928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21439" y="3679033"/>
            <a:ext cx="1928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5687" y="3393281"/>
            <a:ext cx="1928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893075" y="3393281"/>
            <a:ext cx="1928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607323" y="3107529"/>
            <a:ext cx="19288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21439" y="3119886"/>
            <a:ext cx="19288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607587" y="3107529"/>
            <a:ext cx="1928826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464975" y="3107529"/>
            <a:ext cx="1928826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179223" y="3393281"/>
            <a:ext cx="1928826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893339" y="3393281"/>
            <a:ext cx="1928826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893339" y="2821777"/>
            <a:ext cx="1928826" cy="5715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179223" y="2821777"/>
            <a:ext cx="1928826" cy="5715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5687" y="3536157"/>
            <a:ext cx="3786214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821901" y="3536157"/>
            <a:ext cx="3786214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3393273" y="3536157"/>
            <a:ext cx="3786214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V="1">
            <a:off x="1250133" y="2750339"/>
            <a:ext cx="714380" cy="64294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035819" y="3679033"/>
            <a:ext cx="1143008" cy="64294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000100" y="2428868"/>
            <a:ext cx="928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000100" y="4357694"/>
            <a:ext cx="92869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10632" y="217323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816040" y="41186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1820284" y="3162554"/>
            <a:ext cx="89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r>
              <a:rPr lang="ru-RU" baseline="-25000" dirty="0" err="1" smtClean="0"/>
              <a:t>сф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883611" y="508713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1857356" y="15001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1773561" y="2928934"/>
            <a:ext cx="2857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773561" y="3071810"/>
            <a:ext cx="2857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788622" y="3786190"/>
            <a:ext cx="2857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788622" y="3929066"/>
            <a:ext cx="2857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64986" y="24535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2441217" y="2465939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2743571" y="2177483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2453574" y="189443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.D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906652" y="18946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35961" y="217207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174639" y="43797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.A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2450870" y="439206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.B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753224" y="410360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.C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2463227" y="382055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.D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012457" y="38207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726705" y="409819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X.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4968965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702651" y="50006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rot="5400000">
            <a:off x="3393273" y="3536157"/>
            <a:ext cx="3786214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173626" y="41186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5621560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r>
              <a:rPr lang="en-US" dirty="0" smtClean="0"/>
              <a:t>O</a:t>
            </a:r>
            <a:r>
              <a:rPr lang="ru-RU" baseline="-25000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71454"/>
            <a:ext cx="8543956" cy="1143000"/>
          </a:xfrm>
        </p:spPr>
        <p:txBody>
          <a:bodyPr/>
          <a:lstStyle/>
          <a:p>
            <a:r>
              <a:rPr lang="ru-RU" dirty="0" smtClean="0"/>
              <a:t>Следствия.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564360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1)Около прямой треугольной призмы можно описать сферу, т.к. около треугольника всегда можно описать окружность.</a:t>
            </a:r>
          </a:p>
          <a:p>
            <a:pPr>
              <a:buNone/>
            </a:pPr>
            <a:r>
              <a:rPr lang="ru-RU" sz="2400" dirty="0" smtClean="0"/>
              <a:t>2) Около любой правильной призмы можно описать сферу, т.к. правильная призма является прямой и около правильного многогранника всегда можно описать окружность.</a:t>
            </a: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357950" y="1428736"/>
            <a:ext cx="1857388" cy="1857388"/>
            <a:chOff x="714348" y="3143248"/>
            <a:chExt cx="1857388" cy="1857388"/>
          </a:xfrm>
        </p:grpSpPr>
        <p:sp>
          <p:nvSpPr>
            <p:cNvPr id="5" name="Овал 4"/>
            <p:cNvSpPr/>
            <p:nvPr/>
          </p:nvSpPr>
          <p:spPr>
            <a:xfrm>
              <a:off x="714348" y="3143248"/>
              <a:ext cx="1857388" cy="18573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895325" y="3363005"/>
              <a:ext cx="1500198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890561" y="4412803"/>
              <a:ext cx="1500198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10800000" flipH="1">
              <a:off x="895325" y="4582894"/>
              <a:ext cx="1500198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H="1" flipV="1">
              <a:off x="895324" y="4582894"/>
              <a:ext cx="962031" cy="1731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857356" y="4582894"/>
              <a:ext cx="538167" cy="1731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0800000" flipH="1">
              <a:off x="884439" y="3533775"/>
              <a:ext cx="1500198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H="1" flipV="1">
              <a:off x="884438" y="3533775"/>
              <a:ext cx="962031" cy="1731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846470" y="3533775"/>
              <a:ext cx="538167" cy="1731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6"/>
            </p:cNvCxnSpPr>
            <p:nvPr/>
          </p:nvCxnSpPr>
          <p:spPr>
            <a:xfrm flipH="1">
              <a:off x="2390759" y="3541600"/>
              <a:ext cx="4764" cy="10497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1316128" y="4234208"/>
              <a:ext cx="107157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  <a:endCxn id="6" idx="2"/>
            </p:cNvCxnSpPr>
            <p:nvPr/>
          </p:nvCxnSpPr>
          <p:spPr>
            <a:xfrm rot="10800000" flipH="1">
              <a:off x="890561" y="3541600"/>
              <a:ext cx="4764" cy="10497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710585" y="4071942"/>
              <a:ext cx="185738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452541" y="3929066"/>
              <a:ext cx="1428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</a:t>
              </a:r>
              <a:endParaRPr lang="ru-RU" sz="105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143768" y="428625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ru-RU" sz="24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6357950" y="3429000"/>
            <a:ext cx="1857388" cy="1857388"/>
            <a:chOff x="714348" y="3143248"/>
            <a:chExt cx="1857388" cy="1857388"/>
          </a:xfrm>
        </p:grpSpPr>
        <p:sp>
          <p:nvSpPr>
            <p:cNvPr id="21" name="Овал 20"/>
            <p:cNvSpPr/>
            <p:nvPr/>
          </p:nvSpPr>
          <p:spPr>
            <a:xfrm>
              <a:off x="714348" y="3143248"/>
              <a:ext cx="1857388" cy="18573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895325" y="3363005"/>
              <a:ext cx="1500198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890561" y="4412803"/>
              <a:ext cx="1500198" cy="35719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>
              <a:stCxn id="22" idx="6"/>
              <a:endCxn id="23" idx="6"/>
            </p:cNvCxnSpPr>
            <p:nvPr/>
          </p:nvCxnSpPr>
          <p:spPr>
            <a:xfrm flipH="1">
              <a:off x="2390759" y="3541600"/>
              <a:ext cx="4764" cy="10497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23" idx="2"/>
              <a:endCxn id="22" idx="2"/>
            </p:cNvCxnSpPr>
            <p:nvPr/>
          </p:nvCxnSpPr>
          <p:spPr>
            <a:xfrm rot="10800000" flipH="1">
              <a:off x="890561" y="3541600"/>
              <a:ext cx="4764" cy="10497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6200000" flipH="1">
              <a:off x="710585" y="4071942"/>
              <a:ext cx="185738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452541" y="3935118"/>
              <a:ext cx="1428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O</a:t>
              </a:r>
              <a:endParaRPr lang="ru-RU" sz="1050" dirty="0"/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 rot="10800000" flipH="1">
            <a:off x="6532041" y="4744266"/>
            <a:ext cx="1280499" cy="1262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7866132" y="4697646"/>
            <a:ext cx="126286" cy="219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929454" y="4857760"/>
            <a:ext cx="1109671" cy="173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 flipH="1" flipV="1">
            <a:off x="6528594" y="4862926"/>
            <a:ext cx="390527" cy="173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H="1">
            <a:off x="6534164" y="3690939"/>
            <a:ext cx="1280499" cy="1262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7857414" y="3654360"/>
            <a:ext cx="126286" cy="219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6924288" y="3806688"/>
            <a:ext cx="1109671" cy="173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H="1" flipV="1">
            <a:off x="6533761" y="3806854"/>
            <a:ext cx="390527" cy="173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393669" y="4512073"/>
            <a:ext cx="107157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2" idx="7"/>
            <a:endCxn id="23" idx="7"/>
          </p:cNvCxnSpPr>
          <p:nvPr/>
        </p:nvCxnSpPr>
        <p:spPr>
          <a:xfrm rot="16200000" flipH="1" flipV="1">
            <a:off x="7292145" y="4223583"/>
            <a:ext cx="1049798" cy="476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79044" y="40874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7179044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472518" cy="1143000"/>
          </a:xfrm>
        </p:spPr>
        <p:txBody>
          <a:bodyPr/>
          <a:lstStyle/>
          <a:p>
            <a:r>
              <a:rPr lang="ru-RU" dirty="0" smtClean="0"/>
              <a:t>Задача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05303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/>
              <a:t>Шар описан около призмы, в основании которой лежит</a:t>
            </a:r>
          </a:p>
          <a:p>
            <a:pPr algn="just">
              <a:buNone/>
            </a:pPr>
            <a:r>
              <a:rPr lang="ru-RU" sz="2400" dirty="0" smtClean="0"/>
              <a:t>прямоугольный треугольник с катетами 6 и 8. Боковое ребро</a:t>
            </a:r>
          </a:p>
          <a:p>
            <a:pPr algn="just">
              <a:buNone/>
            </a:pPr>
            <a:r>
              <a:rPr lang="ru-RU" sz="2400" dirty="0" smtClean="0"/>
              <a:t>призмы равно 24. Найдите Радиус шара. </a:t>
            </a:r>
          </a:p>
          <a:p>
            <a:pPr algn="r">
              <a:buNone/>
            </a:pPr>
            <a:r>
              <a:rPr lang="ru-RU" sz="2400" dirty="0" smtClean="0"/>
              <a:t>Дано</a:t>
            </a:r>
            <a:r>
              <a:rPr lang="en-US" sz="2400" dirty="0" smtClean="0"/>
              <a:t>: </a:t>
            </a:r>
            <a:r>
              <a:rPr lang="en-US" sz="2400" dirty="0" smtClean="0">
                <a:cs typeface="Times New Roman"/>
              </a:rPr>
              <a:t>∆</a:t>
            </a:r>
            <a:r>
              <a:rPr lang="en-US" sz="2400" dirty="0" smtClean="0"/>
              <a:t>ABC – </a:t>
            </a:r>
            <a:r>
              <a:rPr lang="ru-RU" sz="2400" dirty="0" smtClean="0"/>
              <a:t>прямоугольный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8" algn="r">
              <a:buNone/>
            </a:pPr>
            <a:r>
              <a:rPr lang="en-US" sz="2400" dirty="0" smtClean="0"/>
              <a:t>AC=6, BC=8, AA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=24.</a:t>
            </a:r>
          </a:p>
          <a:p>
            <a:pPr lvl="8" algn="r">
              <a:buNone/>
            </a:pPr>
            <a:r>
              <a:rPr lang="ru-RU" sz="2400" dirty="0" smtClean="0"/>
              <a:t>Найти</a:t>
            </a:r>
            <a:r>
              <a:rPr lang="en-US" sz="2400" dirty="0" smtClean="0"/>
              <a:t>: R</a:t>
            </a:r>
            <a:r>
              <a:rPr lang="ru-RU" sz="2400" baseline="-25000" dirty="0" err="1" smtClean="0"/>
              <a:t>ш</a:t>
            </a:r>
            <a:r>
              <a:rPr lang="ru-RU" sz="2400" dirty="0" err="1" smtClean="0"/>
              <a:t>=</a:t>
            </a:r>
            <a:r>
              <a:rPr lang="ru-RU" sz="2400" dirty="0" smtClean="0"/>
              <a:t>?</a:t>
            </a:r>
            <a:endParaRPr lang="en-US" sz="2400" dirty="0" smtClean="0"/>
          </a:p>
          <a:p>
            <a:pPr lvl="8" algn="r">
              <a:buNone/>
            </a:pPr>
            <a:r>
              <a:rPr lang="ru-RU" sz="2400" dirty="0" smtClean="0"/>
              <a:t>Решение</a:t>
            </a:r>
            <a:r>
              <a:rPr lang="en-US" sz="2400" dirty="0" smtClean="0"/>
              <a:t>:</a:t>
            </a:r>
          </a:p>
          <a:p>
            <a:pPr lvl="8" algn="r">
              <a:buNone/>
            </a:pPr>
            <a:r>
              <a:rPr lang="en-US" sz="2400" dirty="0" smtClean="0"/>
              <a:t>1)OO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/>
              </a:rPr>
              <a:t>┴AB</a:t>
            </a:r>
            <a:r>
              <a:rPr lang="en-US" sz="2400" baseline="-25000" dirty="0" smtClean="0">
                <a:cs typeface="Times New Roman"/>
              </a:rPr>
              <a:t>1</a:t>
            </a:r>
            <a:r>
              <a:rPr lang="en-US" sz="2400" dirty="0" smtClean="0">
                <a:cs typeface="Times New Roman"/>
              </a:rPr>
              <a:t>; OO</a:t>
            </a:r>
            <a:r>
              <a:rPr lang="en-US" sz="2400" baseline="-25000" dirty="0" smtClean="0">
                <a:cs typeface="Times New Roman"/>
              </a:rPr>
              <a:t>1</a:t>
            </a:r>
            <a:r>
              <a:rPr lang="en-US" sz="2400" dirty="0" smtClean="0">
                <a:cs typeface="Times New Roman"/>
              </a:rPr>
              <a:t>=AA</a:t>
            </a:r>
            <a:r>
              <a:rPr lang="en-US" sz="2400" baseline="-25000" dirty="0" smtClean="0">
                <a:cs typeface="Times New Roman"/>
              </a:rPr>
              <a:t>1</a:t>
            </a:r>
            <a:r>
              <a:rPr lang="en-US" sz="2400" dirty="0" smtClean="0">
                <a:cs typeface="Times New Roman"/>
              </a:rPr>
              <a:t>=24.</a:t>
            </a:r>
          </a:p>
          <a:p>
            <a:pPr lvl="8" algn="r">
              <a:buNone/>
            </a:pPr>
            <a:r>
              <a:rPr lang="en-US" sz="2400" dirty="0" smtClean="0">
                <a:cs typeface="Times New Roman"/>
              </a:rPr>
              <a:t>2) ABC: AB=10.</a:t>
            </a:r>
          </a:p>
          <a:p>
            <a:pPr lvl="8" algn="r">
              <a:buNone/>
            </a:pPr>
            <a:r>
              <a:rPr lang="en-US" sz="2400" dirty="0" smtClean="0">
                <a:cs typeface="Times New Roman"/>
              </a:rPr>
              <a:t>3) O</a:t>
            </a:r>
            <a:r>
              <a:rPr lang="ru-RU" sz="2400" baseline="-25000" dirty="0" err="1" smtClean="0">
                <a:cs typeface="Times New Roman"/>
              </a:rPr>
              <a:t>ш</a:t>
            </a:r>
            <a:r>
              <a:rPr lang="en-US" sz="2400" dirty="0" smtClean="0">
                <a:cs typeface="Times New Roman"/>
              </a:rPr>
              <a:t>OB: R</a:t>
            </a:r>
            <a:r>
              <a:rPr lang="ru-RU" sz="2400" baseline="-25000" dirty="0" err="1" smtClean="0">
                <a:cs typeface="Times New Roman"/>
              </a:rPr>
              <a:t>ш</a:t>
            </a:r>
            <a:r>
              <a:rPr lang="ru-RU" sz="2400" dirty="0" err="1" smtClean="0">
                <a:cs typeface="Times New Roman"/>
              </a:rPr>
              <a:t>=</a:t>
            </a:r>
            <a:r>
              <a:rPr lang="en-US" sz="2400" dirty="0" smtClean="0">
                <a:cs typeface="Times New Roman"/>
              </a:rPr>
              <a:t>O</a:t>
            </a:r>
            <a:r>
              <a:rPr lang="ru-RU" sz="2400" baseline="-25000" dirty="0" err="1" smtClean="0">
                <a:cs typeface="Times New Roman"/>
              </a:rPr>
              <a:t>ш</a:t>
            </a:r>
            <a:r>
              <a:rPr lang="en-US" sz="2400" dirty="0" smtClean="0">
                <a:cs typeface="Times New Roman"/>
              </a:rPr>
              <a:t>B=√OO</a:t>
            </a:r>
            <a:r>
              <a:rPr lang="ru-RU" sz="2400" baseline="-25000" dirty="0" err="1" smtClean="0">
                <a:cs typeface="Times New Roman"/>
              </a:rPr>
              <a:t>ш</a:t>
            </a:r>
            <a:r>
              <a:rPr lang="en-US" sz="2400" baseline="30000" dirty="0" smtClean="0">
                <a:cs typeface="Times New Roman"/>
              </a:rPr>
              <a:t>2 </a:t>
            </a:r>
            <a:r>
              <a:rPr lang="en-US" sz="2400" dirty="0" smtClean="0">
                <a:cs typeface="Times New Roman"/>
              </a:rPr>
              <a:t>+ OB</a:t>
            </a:r>
            <a:r>
              <a:rPr lang="en-US" sz="2400" baseline="30000" dirty="0" smtClean="0">
                <a:cs typeface="Times New Roman"/>
              </a:rPr>
              <a:t> 2</a:t>
            </a:r>
            <a:r>
              <a:rPr lang="en-US" sz="2400" dirty="0" smtClean="0">
                <a:cs typeface="Times New Roman"/>
              </a:rPr>
              <a:t> = </a:t>
            </a:r>
            <a:endParaRPr lang="ru-RU" sz="2400" dirty="0" smtClean="0">
              <a:cs typeface="Times New Roman"/>
            </a:endParaRPr>
          </a:p>
          <a:p>
            <a:pPr lvl="8" algn="r">
              <a:buNone/>
            </a:pPr>
            <a:r>
              <a:rPr lang="ru-RU" sz="2400" dirty="0" smtClean="0">
                <a:cs typeface="Times New Roman"/>
              </a:rPr>
              <a:t>=</a:t>
            </a:r>
            <a:r>
              <a:rPr lang="en-US" sz="2400" dirty="0" smtClean="0">
                <a:cs typeface="Times New Roman"/>
              </a:rPr>
              <a:t>√144+25=13</a:t>
            </a:r>
          </a:p>
          <a:p>
            <a:pPr lvl="8" algn="r">
              <a:buNone/>
            </a:pPr>
            <a:r>
              <a:rPr lang="ru-RU" sz="2400" dirty="0" smtClean="0">
                <a:cs typeface="Times New Roman"/>
              </a:rPr>
              <a:t>Ответ</a:t>
            </a:r>
            <a:r>
              <a:rPr lang="en-US" sz="2400" dirty="0" smtClean="0">
                <a:cs typeface="Times New Roman"/>
              </a:rPr>
              <a:t>: 13.   </a:t>
            </a:r>
            <a:r>
              <a:rPr lang="ru-RU" sz="2400" baseline="-25000" dirty="0" smtClean="0">
                <a:cs typeface="Times New Roman"/>
              </a:rPr>
              <a:t>     </a:t>
            </a:r>
            <a:endParaRPr lang="en-US" sz="2400" dirty="0" smtClean="0"/>
          </a:p>
        </p:txBody>
      </p:sp>
      <p:sp>
        <p:nvSpPr>
          <p:cNvPr id="4" name="Овал 3"/>
          <p:cNvSpPr/>
          <p:nvPr/>
        </p:nvSpPr>
        <p:spPr>
          <a:xfrm>
            <a:off x="642910" y="3000372"/>
            <a:ext cx="2571768" cy="25717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85786" y="4700597"/>
            <a:ext cx="2266966" cy="35719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00074" y="3505200"/>
            <a:ext cx="2266966" cy="35719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5" idx="1"/>
            <a:endCxn id="15" idx="6"/>
          </p:cNvCxnSpPr>
          <p:nvPr/>
        </p:nvCxnSpPr>
        <p:spPr>
          <a:xfrm rot="16200000" flipH="1">
            <a:off x="2036409" y="2653164"/>
            <a:ext cx="126286" cy="19349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5" idx="1"/>
            <a:endCxn id="15" idx="2"/>
          </p:cNvCxnSpPr>
          <p:nvPr/>
        </p:nvCxnSpPr>
        <p:spPr>
          <a:xfrm rot="16200000" flipH="1" flipV="1">
            <a:off x="902926" y="3454657"/>
            <a:ext cx="126286" cy="33199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5" idx="2"/>
            <a:endCxn id="15" idx="6"/>
          </p:cNvCxnSpPr>
          <p:nvPr/>
        </p:nvCxnSpPr>
        <p:spPr>
          <a:xfrm rot="10800000" flipH="1">
            <a:off x="800074" y="3683795"/>
            <a:ext cx="2266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2028271" y="3862927"/>
            <a:ext cx="126286" cy="19349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 flipV="1">
            <a:off x="894788" y="4664420"/>
            <a:ext cx="126286" cy="33199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H="1">
            <a:off x="791936" y="4893558"/>
            <a:ext cx="2266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5" idx="2"/>
            <a:endCxn id="14" idx="2"/>
          </p:cNvCxnSpPr>
          <p:nvPr/>
        </p:nvCxnSpPr>
        <p:spPr>
          <a:xfrm rot="10800000" flipV="1">
            <a:off x="785786" y="3683794"/>
            <a:ext cx="14288" cy="1195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5" idx="1"/>
            <a:endCxn id="14" idx="1"/>
          </p:cNvCxnSpPr>
          <p:nvPr/>
        </p:nvCxnSpPr>
        <p:spPr>
          <a:xfrm rot="16200000" flipH="1" flipV="1">
            <a:off x="527221" y="4148063"/>
            <a:ext cx="1195397" cy="142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5" idx="6"/>
            <a:endCxn id="14" idx="6"/>
          </p:cNvCxnSpPr>
          <p:nvPr/>
        </p:nvCxnSpPr>
        <p:spPr>
          <a:xfrm flipH="1">
            <a:off x="3052752" y="3683795"/>
            <a:ext cx="14288" cy="1195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4" idx="0"/>
            <a:endCxn id="4" idx="4"/>
          </p:cNvCxnSpPr>
          <p:nvPr/>
        </p:nvCxnSpPr>
        <p:spPr>
          <a:xfrm rot="16200000" flipH="1">
            <a:off x="642910" y="4286256"/>
            <a:ext cx="2571768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43042" y="360045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662092" y="481013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819256" y="40386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819256" y="464082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819255" y="343376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>
            <a:stCxn id="15" idx="2"/>
            <a:endCxn id="14" idx="6"/>
          </p:cNvCxnSpPr>
          <p:nvPr/>
        </p:nvCxnSpPr>
        <p:spPr>
          <a:xfrm rot="10800000" flipH="1" flipV="1">
            <a:off x="800074" y="3683794"/>
            <a:ext cx="2252678" cy="11953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66960" y="4338643"/>
            <a:ext cx="642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ru-RU" baseline="-25000" dirty="0" err="1" smtClean="0">
                <a:solidFill>
                  <a:srgbClr val="FF0000"/>
                </a:solidFill>
              </a:rPr>
              <a:t>ш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1604" y="413123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baseline="-25000" dirty="0" smtClean="0"/>
              <a:t>ш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985813" y="3219449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2990840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38121" y="3433763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09559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71538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071802" y="48577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35" grpId="0"/>
      <p:bldP spid="36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472518" cy="1143000"/>
          </a:xfrm>
        </p:spPr>
        <p:txBody>
          <a:bodyPr/>
          <a:lstStyle/>
          <a:p>
            <a:r>
              <a:rPr lang="ru-RU" dirty="0" smtClean="0"/>
              <a:t>Задача 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Cambria" pitchFamily="18" charset="0"/>
              </a:rPr>
              <a:t>Измерения прямоугольного параллелепипеда равны 2,3 и 5.</a:t>
            </a:r>
          </a:p>
          <a:p>
            <a:pPr>
              <a:buNone/>
            </a:pPr>
            <a:r>
              <a:rPr lang="ru-RU" sz="2400" dirty="0" smtClean="0">
                <a:latin typeface="Cambria" pitchFamily="18" charset="0"/>
              </a:rPr>
              <a:t>Найдите радиус описанного шара. </a:t>
            </a:r>
          </a:p>
          <a:p>
            <a:pPr lvl="8" algn="r">
              <a:buNone/>
            </a:pPr>
            <a:r>
              <a:rPr lang="ru-RU" sz="2400" dirty="0" smtClean="0">
                <a:latin typeface="Cambria" pitchFamily="18" charset="0"/>
              </a:rPr>
              <a:t>Дано</a:t>
            </a:r>
            <a:r>
              <a:rPr lang="en-US" sz="2400" dirty="0" smtClean="0">
                <a:latin typeface="Cambria" pitchFamily="18" charset="0"/>
              </a:rPr>
              <a:t>:AB=a=2; BC=b=3;</a:t>
            </a:r>
          </a:p>
          <a:p>
            <a:pPr lvl="8" algn="r">
              <a:buNone/>
            </a:pPr>
            <a:r>
              <a:rPr lang="en-US" sz="2400" dirty="0" smtClean="0">
                <a:latin typeface="Cambria" pitchFamily="18" charset="0"/>
              </a:rPr>
              <a:t>CC</a:t>
            </a:r>
            <a:r>
              <a:rPr lang="en-US" sz="2400" baseline="-25000" dirty="0" smtClean="0">
                <a:latin typeface="Cambria" pitchFamily="18" charset="0"/>
              </a:rPr>
              <a:t>1</a:t>
            </a:r>
            <a:r>
              <a:rPr lang="en-US" sz="2400" dirty="0" smtClean="0">
                <a:latin typeface="Cambria" pitchFamily="18" charset="0"/>
              </a:rPr>
              <a:t>=c=5. </a:t>
            </a:r>
            <a:endParaRPr lang="ru-RU" sz="2400" dirty="0" smtClean="0">
              <a:latin typeface="Cambria" pitchFamily="18" charset="0"/>
              <a:cs typeface="Times New Roman"/>
            </a:endParaRPr>
          </a:p>
          <a:p>
            <a:pPr lvl="8" algn="r">
              <a:buNone/>
            </a:pPr>
            <a:r>
              <a:rPr lang="ru-RU" sz="2400" dirty="0" smtClean="0">
                <a:latin typeface="Cambria" pitchFamily="18" charset="0"/>
              </a:rPr>
              <a:t>Найти</a:t>
            </a:r>
            <a:r>
              <a:rPr lang="en-US" sz="2400" dirty="0" smtClean="0">
                <a:latin typeface="Cambria" pitchFamily="18" charset="0"/>
              </a:rPr>
              <a:t>: R</a:t>
            </a:r>
            <a:r>
              <a:rPr lang="ru-RU" sz="2400" baseline="-25000" dirty="0" err="1" smtClean="0">
                <a:latin typeface="Cambria" pitchFamily="18" charset="0"/>
              </a:rPr>
              <a:t>ш</a:t>
            </a:r>
            <a:r>
              <a:rPr lang="ru-RU" sz="2400" dirty="0" err="1" smtClean="0">
                <a:latin typeface="Cambria" pitchFamily="18" charset="0"/>
              </a:rPr>
              <a:t>=</a:t>
            </a:r>
            <a:r>
              <a:rPr lang="ru-RU" sz="2400" dirty="0" smtClean="0">
                <a:latin typeface="Cambria" pitchFamily="18" charset="0"/>
              </a:rPr>
              <a:t>?</a:t>
            </a:r>
          </a:p>
          <a:p>
            <a:pPr lvl="8" algn="r">
              <a:buNone/>
            </a:pPr>
            <a:r>
              <a:rPr lang="ru-RU" sz="2400" dirty="0" smtClean="0">
                <a:latin typeface="Cambria" pitchFamily="18" charset="0"/>
              </a:rPr>
              <a:t>Решение</a:t>
            </a:r>
            <a:r>
              <a:rPr lang="en-US" sz="2400" dirty="0" smtClean="0">
                <a:latin typeface="Cambria" pitchFamily="18" charset="0"/>
              </a:rPr>
              <a:t>:</a:t>
            </a:r>
          </a:p>
          <a:p>
            <a:pPr marL="2754630" lvl="8" indent="-514350" algn="r">
              <a:buNone/>
            </a:pPr>
            <a:r>
              <a:rPr lang="en-US" sz="2400" dirty="0" smtClean="0">
                <a:latin typeface="Cambria" pitchFamily="18" charset="0"/>
              </a:rPr>
              <a:t>1) AC</a:t>
            </a:r>
            <a:r>
              <a:rPr lang="en-US" sz="2400" baseline="30000" dirty="0" smtClean="0">
                <a:latin typeface="Cambria" pitchFamily="18" charset="0"/>
              </a:rPr>
              <a:t>2</a:t>
            </a:r>
            <a:r>
              <a:rPr lang="en-US" sz="2400" dirty="0" smtClean="0">
                <a:latin typeface="Cambria" pitchFamily="18" charset="0"/>
              </a:rPr>
              <a:t> =a</a:t>
            </a:r>
            <a:r>
              <a:rPr lang="en-US" sz="2400" baseline="30000" dirty="0" smtClean="0">
                <a:latin typeface="Cambria" pitchFamily="18" charset="0"/>
              </a:rPr>
              <a:t>2</a:t>
            </a:r>
            <a:r>
              <a:rPr lang="en-US" sz="2400" dirty="0" smtClean="0">
                <a:latin typeface="Cambria" pitchFamily="18" charset="0"/>
              </a:rPr>
              <a:t>+b</a:t>
            </a:r>
            <a:r>
              <a:rPr lang="en-US" sz="2400" baseline="30000" dirty="0" smtClean="0">
                <a:latin typeface="Cambria" pitchFamily="18" charset="0"/>
              </a:rPr>
              <a:t>2</a:t>
            </a:r>
            <a:r>
              <a:rPr lang="en-US" sz="2400" dirty="0" smtClean="0">
                <a:latin typeface="Cambria" pitchFamily="18" charset="0"/>
              </a:rPr>
              <a:t>+c</a:t>
            </a:r>
            <a:r>
              <a:rPr lang="en-US" sz="2400" baseline="30000" dirty="0" smtClean="0">
                <a:latin typeface="Cambria" pitchFamily="18" charset="0"/>
              </a:rPr>
              <a:t>2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2754630" lvl="8" indent="-514350" algn="r">
              <a:buNone/>
            </a:pPr>
            <a:r>
              <a:rPr lang="en-US" sz="2400" dirty="0" smtClean="0">
                <a:latin typeface="Cambria" pitchFamily="18" charset="0"/>
                <a:cs typeface="Times New Roman"/>
              </a:rPr>
              <a:t>2) A</a:t>
            </a:r>
            <a:r>
              <a:rPr lang="en-US" sz="2400" baseline="-25000" dirty="0" smtClean="0">
                <a:latin typeface="Cambria" pitchFamily="18" charset="0"/>
                <a:cs typeface="Times New Roman"/>
              </a:rPr>
              <a:t>1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C</a:t>
            </a:r>
            <a:r>
              <a:rPr lang="en-US" sz="2400" baseline="30000" dirty="0" smtClean="0">
                <a:latin typeface="Cambria" pitchFamily="18" charset="0"/>
                <a:cs typeface="Times New Roman"/>
              </a:rPr>
              <a:t>2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 =25+9+4=38 (</a:t>
            </a:r>
            <a:r>
              <a:rPr lang="ru-RU" sz="2400" dirty="0" smtClean="0">
                <a:latin typeface="Cambria" pitchFamily="18" charset="0"/>
                <a:cs typeface="Times New Roman"/>
              </a:rPr>
              <a:t>Свойство диагоналей прямоугольного параллелепипеда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)</a:t>
            </a:r>
            <a:endParaRPr lang="ru-RU" sz="2400" dirty="0" smtClean="0">
              <a:latin typeface="Cambria" pitchFamily="18" charset="0"/>
              <a:cs typeface="Times New Roman"/>
            </a:endParaRPr>
          </a:p>
          <a:p>
            <a:pPr marL="2754630" lvl="8" indent="-514350" algn="r">
              <a:buNone/>
            </a:pPr>
            <a:r>
              <a:rPr lang="ru-RU" sz="2400" dirty="0" smtClean="0">
                <a:latin typeface="Cambria" pitchFamily="18" charset="0"/>
                <a:cs typeface="Times New Roman"/>
              </a:rPr>
              <a:t>3) 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A</a:t>
            </a:r>
            <a:r>
              <a:rPr lang="en-US" sz="2400" baseline="-25000" dirty="0" smtClean="0">
                <a:latin typeface="Cambria" pitchFamily="18" charset="0"/>
                <a:cs typeface="Times New Roman"/>
              </a:rPr>
              <a:t>1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C=√38; R</a:t>
            </a:r>
            <a:r>
              <a:rPr lang="ru-RU" sz="2400" baseline="-25000" dirty="0" err="1" smtClean="0">
                <a:latin typeface="Cambria" pitchFamily="18" charset="0"/>
                <a:cs typeface="Times New Roman"/>
              </a:rPr>
              <a:t>ш</a:t>
            </a:r>
            <a:r>
              <a:rPr lang="ru-RU" sz="2400" dirty="0" err="1" smtClean="0">
                <a:latin typeface="Cambria" pitchFamily="18" charset="0"/>
                <a:cs typeface="Times New Roman"/>
              </a:rPr>
              <a:t>=</a:t>
            </a:r>
            <a:r>
              <a:rPr lang="ru-RU" sz="2400" dirty="0" smtClean="0">
                <a:latin typeface="Cambria" pitchFamily="18" charset="0"/>
                <a:cs typeface="Times New Roman"/>
              </a:rPr>
              <a:t> 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O</a:t>
            </a:r>
            <a:r>
              <a:rPr lang="ru-RU" sz="2400" baseline="-25000" dirty="0" err="1" smtClean="0">
                <a:latin typeface="Cambria" pitchFamily="18" charset="0"/>
                <a:cs typeface="Times New Roman"/>
              </a:rPr>
              <a:t>ш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C</a:t>
            </a:r>
            <a:r>
              <a:rPr lang="ru-RU" sz="2400" dirty="0" smtClean="0">
                <a:latin typeface="Cambria" pitchFamily="18" charset="0"/>
                <a:cs typeface="Times New Roman"/>
              </a:rPr>
              <a:t>=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 √38</a:t>
            </a:r>
            <a:r>
              <a:rPr lang="ru-RU" sz="2400" dirty="0" smtClean="0">
                <a:latin typeface="Cambria" pitchFamily="18" charset="0"/>
                <a:cs typeface="Times New Roman"/>
              </a:rPr>
              <a:t>/2</a:t>
            </a:r>
          </a:p>
          <a:p>
            <a:pPr marL="2754630" lvl="8" indent="-514350" algn="r">
              <a:buNone/>
            </a:pPr>
            <a:r>
              <a:rPr lang="ru-RU" sz="2400" dirty="0" smtClean="0">
                <a:latin typeface="Cambria" pitchFamily="18" charset="0"/>
                <a:cs typeface="Times New Roman"/>
              </a:rPr>
              <a:t>Ответ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: √38</a:t>
            </a:r>
            <a:r>
              <a:rPr lang="ru-RU" sz="2400" dirty="0" smtClean="0">
                <a:latin typeface="Cambria" pitchFamily="18" charset="0"/>
                <a:cs typeface="Times New Roman"/>
              </a:rPr>
              <a:t>/2</a:t>
            </a:r>
            <a:r>
              <a:rPr lang="en-US" sz="2400" dirty="0" smtClean="0">
                <a:latin typeface="Cambria" pitchFamily="18" charset="0"/>
                <a:cs typeface="Times New Roman"/>
              </a:rPr>
              <a:t>   </a:t>
            </a:r>
            <a:r>
              <a:rPr lang="ru-RU" sz="2400" baseline="-25000" dirty="0" smtClean="0">
                <a:latin typeface="Cambria" pitchFamily="18" charset="0"/>
                <a:cs typeface="Times New Roman"/>
              </a:rPr>
              <a:t>     </a:t>
            </a: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596" y="2714620"/>
            <a:ext cx="2571768" cy="25717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81024" y="2886071"/>
            <a:ext cx="1857388" cy="561979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85786" y="4557720"/>
            <a:ext cx="1857388" cy="561979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0800000" flipV="1">
            <a:off x="788140" y="2921817"/>
            <a:ext cx="504828" cy="23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 flipV="1">
            <a:off x="2125318" y="3168154"/>
            <a:ext cx="504828" cy="23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31" idx="6"/>
          </p:cNvCxnSpPr>
          <p:nvPr/>
        </p:nvCxnSpPr>
        <p:spPr>
          <a:xfrm>
            <a:off x="1285852" y="2928934"/>
            <a:ext cx="1352560" cy="23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85786" y="3175270"/>
            <a:ext cx="1352560" cy="23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0800000" flipV="1">
            <a:off x="788140" y="4593633"/>
            <a:ext cx="504828" cy="23812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0800000" flipV="1">
            <a:off x="2125318" y="4839970"/>
            <a:ext cx="504828" cy="23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285852" y="4600750"/>
            <a:ext cx="1352560" cy="23812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85786" y="4847086"/>
            <a:ext cx="1352560" cy="23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464315" y="3750471"/>
            <a:ext cx="164307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31" idx="2"/>
            <a:endCxn id="51" idx="2"/>
          </p:cNvCxnSpPr>
          <p:nvPr/>
        </p:nvCxnSpPr>
        <p:spPr>
          <a:xfrm rot="10800000" flipH="1" flipV="1">
            <a:off x="781024" y="3167060"/>
            <a:ext cx="4762" cy="1671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31" idx="6"/>
            <a:endCxn id="51" idx="6"/>
          </p:cNvCxnSpPr>
          <p:nvPr/>
        </p:nvCxnSpPr>
        <p:spPr>
          <a:xfrm>
            <a:off x="2638412" y="3167061"/>
            <a:ext cx="4762" cy="1671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1303781" y="4243421"/>
            <a:ext cx="1643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28662" y="25717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2557449" y="2871783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2057383" y="3338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28596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538133" y="47482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2052620" y="501016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2571736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1000100" y="42862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2643174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902425" y="503559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2374807" y="492382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cxnSp>
        <p:nvCxnSpPr>
          <p:cNvPr id="91" name="Прямая соединительная линия 90"/>
          <p:cNvCxnSpPr>
            <a:stCxn id="31" idx="6"/>
            <a:endCxn id="31" idx="2"/>
          </p:cNvCxnSpPr>
          <p:nvPr/>
        </p:nvCxnSpPr>
        <p:spPr>
          <a:xfrm flipH="1">
            <a:off x="781024" y="3167061"/>
            <a:ext cx="18573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285852" y="2928934"/>
            <a:ext cx="857256" cy="5000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781024" y="4810135"/>
            <a:ext cx="18573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1285852" y="4572008"/>
            <a:ext cx="857256" cy="5000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>
            <a:off x="883418" y="3993360"/>
            <a:ext cx="164307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51" idx="6"/>
            <a:endCxn id="31" idx="2"/>
          </p:cNvCxnSpPr>
          <p:nvPr/>
        </p:nvCxnSpPr>
        <p:spPr>
          <a:xfrm flipH="1" flipV="1">
            <a:off x="781024" y="3167061"/>
            <a:ext cx="1862150" cy="16716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581129" y="29172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1582035" y="45593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1587479" y="3740153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1285852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ru-RU" baseline="-25000" dirty="0" err="1" smtClean="0">
                <a:solidFill>
                  <a:srgbClr val="FF0000"/>
                </a:solidFill>
              </a:rPr>
              <a:t>ш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  <p:bldP spid="51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101" grpId="0"/>
      <p:bldP spid="102" grpId="0"/>
      <p:bldP spid="103" grpId="0"/>
      <p:bldP spid="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Сторона основания правильной треугольной призмы равна</a:t>
            </a:r>
          </a:p>
          <a:p>
            <a:pPr>
              <a:buNone/>
            </a:pPr>
            <a:r>
              <a:rPr lang="en-US" sz="2400" dirty="0" smtClean="0"/>
              <a:t>a, </a:t>
            </a:r>
            <a:r>
              <a:rPr lang="ru-RU" sz="2400" dirty="0" smtClean="0"/>
              <a:t>а боковое ребро равно 2</a:t>
            </a:r>
            <a:r>
              <a:rPr lang="en-US" sz="2400" dirty="0" smtClean="0"/>
              <a:t>a</a:t>
            </a:r>
            <a:r>
              <a:rPr lang="ru-RU" sz="2400" dirty="0" smtClean="0"/>
              <a:t>. Найдите радиус описанного</a:t>
            </a:r>
          </a:p>
          <a:p>
            <a:pPr>
              <a:buNone/>
            </a:pPr>
            <a:r>
              <a:rPr lang="ru-RU" sz="2400" dirty="0" smtClean="0"/>
              <a:t>шара.  </a:t>
            </a:r>
          </a:p>
          <a:p>
            <a:pPr lvl="8" algn="r">
              <a:buNone/>
            </a:pPr>
            <a:r>
              <a:rPr lang="ru-RU" sz="2400" dirty="0" smtClean="0"/>
              <a:t>Дано</a:t>
            </a:r>
            <a:r>
              <a:rPr lang="en-US" sz="2400" dirty="0" smtClean="0"/>
              <a:t>: AB=BC=AC=a, AA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cs typeface="Times New Roman"/>
              </a:rPr>
              <a:t>┴ABC</a:t>
            </a:r>
            <a:r>
              <a:rPr lang="en-US" sz="2400" dirty="0" smtClean="0"/>
              <a:t>;</a:t>
            </a:r>
          </a:p>
          <a:p>
            <a:pPr lvl="8" algn="r">
              <a:buNone/>
            </a:pPr>
            <a:r>
              <a:rPr lang="en-US" sz="2400" dirty="0" smtClean="0"/>
              <a:t>AA</a:t>
            </a:r>
            <a:r>
              <a:rPr lang="en-US" sz="2400" baseline="-25000" dirty="0" smtClean="0"/>
              <a:t>1=</a:t>
            </a:r>
            <a:r>
              <a:rPr lang="en-US" sz="2400" dirty="0" smtClean="0"/>
              <a:t> 2a.</a:t>
            </a:r>
          </a:p>
          <a:p>
            <a:pPr lvl="8" algn="r">
              <a:buNone/>
            </a:pPr>
            <a:r>
              <a:rPr lang="ru-RU" sz="2400" dirty="0" smtClean="0"/>
              <a:t>Найти</a:t>
            </a:r>
            <a:r>
              <a:rPr lang="en-US" sz="2400" dirty="0" smtClean="0"/>
              <a:t>: R</a:t>
            </a:r>
            <a:r>
              <a:rPr lang="ru-RU" sz="2400" baseline="-25000" dirty="0" err="1" smtClean="0"/>
              <a:t>ш</a:t>
            </a:r>
            <a:r>
              <a:rPr lang="ru-RU" sz="2400" dirty="0" err="1" smtClean="0"/>
              <a:t>=</a:t>
            </a:r>
            <a:r>
              <a:rPr lang="ru-RU" sz="2400" dirty="0" smtClean="0"/>
              <a:t>?</a:t>
            </a:r>
          </a:p>
          <a:p>
            <a:pPr lvl="8" algn="r">
              <a:buNone/>
            </a:pPr>
            <a:r>
              <a:rPr lang="ru-RU" sz="2400" dirty="0" smtClean="0"/>
              <a:t>Решение</a:t>
            </a:r>
            <a:r>
              <a:rPr lang="en-US" sz="2400" dirty="0" smtClean="0"/>
              <a:t>:</a:t>
            </a:r>
          </a:p>
          <a:p>
            <a:pPr lvl="8" algn="r">
              <a:buNone/>
            </a:pPr>
            <a:r>
              <a:rPr lang="en-US" sz="2400" dirty="0" smtClean="0"/>
              <a:t>1)AB=AO</a:t>
            </a:r>
            <a:r>
              <a:rPr lang="en-US" sz="2400" dirty="0" smtClean="0">
                <a:cs typeface="Times New Roman"/>
              </a:rPr>
              <a:t>√3; AO=a/√3.</a:t>
            </a:r>
          </a:p>
          <a:p>
            <a:pPr lvl="8" algn="r">
              <a:buNone/>
            </a:pPr>
            <a:r>
              <a:rPr lang="en-US" sz="2400" dirty="0" smtClean="0">
                <a:cs typeface="Times New Roman"/>
              </a:rPr>
              <a:t>2)R</a:t>
            </a:r>
            <a:r>
              <a:rPr lang="ru-RU" sz="2400" baseline="-25000" dirty="0" err="1" smtClean="0">
                <a:cs typeface="Times New Roman"/>
              </a:rPr>
              <a:t>ш</a:t>
            </a:r>
            <a:r>
              <a:rPr lang="ru-RU" sz="2400" dirty="0" err="1" smtClean="0">
                <a:cs typeface="Times New Roman"/>
              </a:rPr>
              <a:t>=√</a:t>
            </a:r>
            <a:r>
              <a:rPr lang="en-US" sz="2400" dirty="0" smtClean="0">
                <a:cs typeface="Times New Roman"/>
              </a:rPr>
              <a:t>a</a:t>
            </a:r>
            <a:r>
              <a:rPr lang="en-US" sz="2400" baseline="30000" dirty="0" smtClean="0">
                <a:cs typeface="Times New Roman"/>
              </a:rPr>
              <a:t>2</a:t>
            </a:r>
            <a:r>
              <a:rPr lang="en-US" sz="2400" dirty="0" smtClean="0">
                <a:cs typeface="Times New Roman"/>
              </a:rPr>
              <a:t> + a</a:t>
            </a:r>
            <a:r>
              <a:rPr lang="en-US" sz="2400" baseline="30000" dirty="0" smtClean="0">
                <a:cs typeface="Times New Roman"/>
              </a:rPr>
              <a:t>2</a:t>
            </a:r>
            <a:r>
              <a:rPr lang="en-US" sz="2400" dirty="0" smtClean="0">
                <a:cs typeface="Times New Roman"/>
              </a:rPr>
              <a:t>/3=2a/</a:t>
            </a:r>
            <a:r>
              <a:rPr lang="ru-RU" sz="2400" dirty="0" err="1" smtClean="0">
                <a:cs typeface="Times New Roman"/>
              </a:rPr>
              <a:t>√</a:t>
            </a:r>
            <a:r>
              <a:rPr lang="en-US" sz="2400" dirty="0" smtClean="0">
                <a:cs typeface="Times New Roman"/>
              </a:rPr>
              <a:t>3</a:t>
            </a:r>
          </a:p>
          <a:p>
            <a:pPr lvl="8" algn="r">
              <a:buNone/>
            </a:pPr>
            <a:r>
              <a:rPr lang="ru-RU" sz="2400" dirty="0" smtClean="0">
                <a:cs typeface="Times New Roman"/>
              </a:rPr>
              <a:t>Ответ</a:t>
            </a:r>
            <a:r>
              <a:rPr lang="en-US" sz="2400" dirty="0" smtClean="0">
                <a:cs typeface="Times New Roman"/>
              </a:rPr>
              <a:t>: 2a/</a:t>
            </a:r>
            <a:r>
              <a:rPr lang="ru-RU" sz="2400" dirty="0" err="1" smtClean="0">
                <a:cs typeface="Times New Roman"/>
              </a:rPr>
              <a:t>√</a:t>
            </a:r>
            <a:r>
              <a:rPr lang="en-US" sz="2400" dirty="0" smtClean="0">
                <a:cs typeface="Times New Roman"/>
              </a:rPr>
              <a:t>3</a:t>
            </a:r>
            <a:endParaRPr lang="en-US" sz="2400" dirty="0" smtClean="0"/>
          </a:p>
        </p:txBody>
      </p:sp>
      <p:sp>
        <p:nvSpPr>
          <p:cNvPr id="4" name="Овал 3"/>
          <p:cNvSpPr/>
          <p:nvPr/>
        </p:nvSpPr>
        <p:spPr>
          <a:xfrm>
            <a:off x="714348" y="2786058"/>
            <a:ext cx="2571768" cy="25717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861987" y="3167061"/>
            <a:ext cx="2286016" cy="71438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stCxn id="31" idx="1"/>
            <a:endCxn id="31" idx="6"/>
          </p:cNvCxnSpPr>
          <p:nvPr/>
        </p:nvCxnSpPr>
        <p:spPr>
          <a:xfrm rot="16200000" flipH="1">
            <a:off x="2046099" y="2422347"/>
            <a:ext cx="252572" cy="1951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1" idx="6"/>
            <a:endCxn id="31" idx="4"/>
          </p:cNvCxnSpPr>
          <p:nvPr/>
        </p:nvCxnSpPr>
        <p:spPr>
          <a:xfrm flipH="1">
            <a:off x="2004995" y="3524251"/>
            <a:ext cx="1143008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31" idx="4"/>
            <a:endCxn id="31" idx="1"/>
          </p:cNvCxnSpPr>
          <p:nvPr/>
        </p:nvCxnSpPr>
        <p:spPr>
          <a:xfrm rot="5400000" flipH="1">
            <a:off x="1296000" y="3172446"/>
            <a:ext cx="609762" cy="808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857224" y="4286256"/>
            <a:ext cx="2286016" cy="71438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>
            <a:stCxn id="56" idx="1"/>
            <a:endCxn id="56" idx="6"/>
          </p:cNvCxnSpPr>
          <p:nvPr/>
        </p:nvCxnSpPr>
        <p:spPr>
          <a:xfrm rot="16200000" flipH="1">
            <a:off x="2041336" y="3541542"/>
            <a:ext cx="252572" cy="19512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56" idx="6"/>
            <a:endCxn id="56" idx="4"/>
          </p:cNvCxnSpPr>
          <p:nvPr/>
        </p:nvCxnSpPr>
        <p:spPr>
          <a:xfrm flipH="1">
            <a:off x="2000232" y="4643446"/>
            <a:ext cx="1143008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6" idx="4"/>
            <a:endCxn id="56" idx="1"/>
          </p:cNvCxnSpPr>
          <p:nvPr/>
        </p:nvCxnSpPr>
        <p:spPr>
          <a:xfrm rot="5400000" flipH="1">
            <a:off x="1291237" y="4291641"/>
            <a:ext cx="609762" cy="808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31" idx="4"/>
            <a:endCxn id="56" idx="4"/>
          </p:cNvCxnSpPr>
          <p:nvPr/>
        </p:nvCxnSpPr>
        <p:spPr>
          <a:xfrm rot="5400000">
            <a:off x="1443017" y="4438657"/>
            <a:ext cx="1119195" cy="4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31" idx="6"/>
            <a:endCxn id="56" idx="6"/>
          </p:cNvCxnSpPr>
          <p:nvPr/>
        </p:nvCxnSpPr>
        <p:spPr>
          <a:xfrm flipH="1">
            <a:off x="3143240" y="3524251"/>
            <a:ext cx="4763" cy="1119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31" idx="1"/>
            <a:endCxn id="56" idx="1"/>
          </p:cNvCxnSpPr>
          <p:nvPr/>
        </p:nvCxnSpPr>
        <p:spPr>
          <a:xfrm rot="16200000" flipH="1" flipV="1">
            <a:off x="634788" y="3828894"/>
            <a:ext cx="1119195" cy="4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071802" y="32739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1928794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860206" y="29178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3071802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785918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857224" y="4214818"/>
            <a:ext cx="30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78" name="Прямая соединительная линия 77"/>
          <p:cNvCxnSpPr>
            <a:stCxn id="31" idx="6"/>
          </p:cNvCxnSpPr>
          <p:nvPr/>
        </p:nvCxnSpPr>
        <p:spPr>
          <a:xfrm flipH="1">
            <a:off x="1571604" y="3524251"/>
            <a:ext cx="1576399" cy="4762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1500170" y="4119568"/>
            <a:ext cx="1095385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31" idx="1"/>
          </p:cNvCxnSpPr>
          <p:nvPr/>
        </p:nvCxnSpPr>
        <p:spPr>
          <a:xfrm rot="16200000" flipH="1">
            <a:off x="1626995" y="2841450"/>
            <a:ext cx="443073" cy="130353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1571604" y="4643446"/>
            <a:ext cx="1576399" cy="4762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6200000" flipH="1">
            <a:off x="1625591" y="3965569"/>
            <a:ext cx="443073" cy="130353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976088" y="396428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ru-RU" baseline="-25000" dirty="0" err="1" smtClean="0"/>
              <a:t>ш</a:t>
            </a:r>
            <a:endParaRPr lang="ru-RU" dirty="0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rot="10800000" flipV="1">
            <a:off x="1179932" y="4143380"/>
            <a:ext cx="879666" cy="24749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282834" y="3929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ru-RU" baseline="-25000" dirty="0" err="1" smtClean="0">
                <a:solidFill>
                  <a:srgbClr val="FF0000"/>
                </a:solidFill>
              </a:rPr>
              <a:t>ш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37848" y="38988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7" name="TextBox 106"/>
          <p:cNvSpPr txBox="1"/>
          <p:nvPr/>
        </p:nvSpPr>
        <p:spPr>
          <a:xfrm>
            <a:off x="1916094" y="46101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08" name="TextBox 107"/>
          <p:cNvSpPr txBox="1"/>
          <p:nvPr/>
        </p:nvSpPr>
        <p:spPr>
          <a:xfrm>
            <a:off x="1857356" y="32781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  <p:bldP spid="56" grpId="0" animBg="1"/>
      <p:bldP spid="66" grpId="0"/>
      <p:bldP spid="67" grpId="0"/>
      <p:bldP spid="68" grpId="0"/>
      <p:bldP spid="69" grpId="0"/>
      <p:bldP spid="70" grpId="0"/>
      <p:bldP spid="71" grpId="0"/>
      <p:bldP spid="92" grpId="0"/>
      <p:bldP spid="105" grpId="0"/>
      <p:bldP spid="106" grpId="0"/>
      <p:bldP spid="107" grpId="0"/>
      <p:bldP spid="10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468</TotalTime>
  <Words>864</Words>
  <Application>Microsoft Office PowerPoint</Application>
  <PresentationFormat>Экран (4:3)</PresentationFormat>
  <Paragraphs>282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Сферы, описанные около многогранников. </vt:lpstr>
      <vt:lpstr>Определение.</vt:lpstr>
      <vt:lpstr>             Теорема 1. </vt:lpstr>
      <vt:lpstr>Теорема 2.</vt:lpstr>
      <vt:lpstr>Призма вписанная в сферу.</vt:lpstr>
      <vt:lpstr>Следствия.</vt:lpstr>
      <vt:lpstr>Задача №1.</vt:lpstr>
      <vt:lpstr>Задача №3.</vt:lpstr>
      <vt:lpstr>Задача №3.</vt:lpstr>
      <vt:lpstr>Следствия.</vt:lpstr>
      <vt:lpstr>Задачи (сфера, описанная около пирамиды).</vt:lpstr>
      <vt:lpstr>Задачи (сфера, описанная около пирамиды).</vt:lpstr>
      <vt:lpstr>Задачи (сфера, описанная около пирамиды).</vt:lpstr>
      <vt:lpstr>Задачи (сфера, описанная около пирамиды). Самостоятельно.</vt:lpstr>
      <vt:lpstr>Задачи (сфера, описанная около пирамиды). Самостоятельно.</vt:lpstr>
      <vt:lpstr>Задачи (сфера, описанная около пирамиды). Самостоятельно.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Final_Sleep</dc:creator>
  <cp:lastModifiedBy>User</cp:lastModifiedBy>
  <cp:revision>53</cp:revision>
  <dcterms:created xsi:type="dcterms:W3CDTF">2010-03-03T18:38:47Z</dcterms:created>
  <dcterms:modified xsi:type="dcterms:W3CDTF">2014-04-04T06:18:21Z</dcterms:modified>
</cp:coreProperties>
</file>