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8" r:id="rId4"/>
    <p:sldId id="295" r:id="rId5"/>
    <p:sldId id="298" r:id="rId6"/>
    <p:sldId id="300" r:id="rId7"/>
    <p:sldId id="301" r:id="rId8"/>
    <p:sldId id="304" r:id="rId9"/>
    <p:sldId id="307" r:id="rId10"/>
    <p:sldId id="308" r:id="rId11"/>
    <p:sldId id="311" r:id="rId12"/>
    <p:sldId id="313" r:id="rId13"/>
    <p:sldId id="317" r:id="rId14"/>
    <p:sldId id="31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78" autoAdjust="0"/>
  </p:normalViewPr>
  <p:slideViewPr>
    <p:cSldViewPr>
      <p:cViewPr varScale="1">
        <p:scale>
          <a:sx n="81" d="100"/>
          <a:sy n="81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03BE3-A5FA-474A-BFE8-CD580DD9E068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0B308-1179-4162-8113-3DB67E1C32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517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B308-1179-4162-8113-3DB67E1C32F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B308-1179-4162-8113-3DB67E1C32F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B308-1179-4162-8113-3DB67E1C32F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B308-1179-4162-8113-3DB67E1C32F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B308-1179-4162-8113-3DB67E1C32F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B308-1179-4162-8113-3DB67E1C32F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B308-1179-4162-8113-3DB67E1C32F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B308-1179-4162-8113-3DB67E1C32F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B308-1179-4162-8113-3DB67E1C32F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D0B308-1179-4162-8113-3DB67E1C32F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A15-EF4D-4342-AD33-502EA431B35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2D3-4768-4796-9392-1B9D9B55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A15-EF4D-4342-AD33-502EA431B35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2D3-4768-4796-9392-1B9D9B55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A15-EF4D-4342-AD33-502EA431B35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2D3-4768-4796-9392-1B9D9B55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A15-EF4D-4342-AD33-502EA431B35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2D3-4768-4796-9392-1B9D9B55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A15-EF4D-4342-AD33-502EA431B35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2D3-4768-4796-9392-1B9D9B55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A15-EF4D-4342-AD33-502EA431B35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2D3-4768-4796-9392-1B9D9B55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A15-EF4D-4342-AD33-502EA431B35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2D3-4768-4796-9392-1B9D9B55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A15-EF4D-4342-AD33-502EA431B35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2D3-4768-4796-9392-1B9D9B55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A15-EF4D-4342-AD33-502EA431B35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2D3-4768-4796-9392-1B9D9B55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A15-EF4D-4342-AD33-502EA431B35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2D3-4768-4796-9392-1B9D9B55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A15-EF4D-4342-AD33-502EA431B35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192D3-4768-4796-9392-1B9D9B55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15A15-EF4D-4342-AD33-502EA431B35B}" type="datetimeFigureOut">
              <a:rPr lang="ru-RU" smtClean="0"/>
              <a:pPr/>
              <a:t>01.05.2014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192D3-4768-4796-9392-1B9D9B558B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071934" y="357166"/>
            <a:ext cx="4643470" cy="1785950"/>
          </a:xfr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ru-RU" sz="2800" b="1" dirty="0" smtClean="0"/>
              <a:t>Тема:</a:t>
            </a:r>
            <a:endParaRPr lang="ru-RU" sz="2800" b="1" dirty="0"/>
          </a:p>
        </p:txBody>
      </p:sp>
      <p:sp>
        <p:nvSpPr>
          <p:cNvPr id="5" name="Текст 2"/>
          <p:cNvSpPr>
            <a:spLocks noGrp="1"/>
          </p:cNvSpPr>
          <p:nvPr>
            <p:ph type="subTitle" idx="1"/>
          </p:nvPr>
        </p:nvSpPr>
        <p:spPr>
          <a:xfrm>
            <a:off x="4071934" y="2143116"/>
            <a:ext cx="4643470" cy="3643338"/>
          </a:xfrm>
          <a:noFill/>
          <a:ln>
            <a:solidFill>
              <a:srgbClr val="7030A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Нашествие с Востока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57167"/>
            <a:ext cx="3636000" cy="54554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2. Вторжение в Рязанскую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землю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928670"/>
            <a:ext cx="828680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Батый  решил воевать </a:t>
            </a:r>
            <a:r>
              <a:rPr lang="ru-RU" sz="2400" dirty="0" smtClean="0"/>
              <a:t>не в Южной </a:t>
            </a:r>
            <a:r>
              <a:rPr lang="ru-RU" sz="2400" dirty="0" smtClean="0">
                <a:solidFill>
                  <a:srgbClr val="C00000"/>
                </a:solidFill>
              </a:rPr>
              <a:t>Руси, </a:t>
            </a:r>
            <a:r>
              <a:rPr lang="ru-RU" sz="2400" dirty="0" smtClean="0"/>
              <a:t>а </a:t>
            </a:r>
            <a:r>
              <a:rPr lang="ru-RU" sz="2400" dirty="0" smtClean="0">
                <a:solidFill>
                  <a:srgbClr val="C00000"/>
                </a:solidFill>
              </a:rPr>
              <a:t>в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Северо-Восточной, </a:t>
            </a:r>
            <a:r>
              <a:rPr lang="ru-RU" sz="2400" dirty="0" smtClean="0"/>
              <a:t>на тот момент самой сильной из русских земель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1785926"/>
            <a:ext cx="550072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Победа на этой территории открывала дальнейший путь на юг — в киевские земли и далеко на запад, без опасений за свои тылы.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429000"/>
            <a:ext cx="550072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Военные действия начались </a:t>
            </a:r>
            <a:r>
              <a:rPr lang="ru-RU" sz="2400" dirty="0" smtClean="0">
                <a:solidFill>
                  <a:srgbClr val="C00000"/>
                </a:solidFill>
              </a:rPr>
              <a:t>зимой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4338" name="Picture 2" descr="C:\Users\K-000\Pictures\НАШЕСТВИЕ С ВОСТОКА 7 КЛ\Рисунок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382" y="1790535"/>
            <a:ext cx="2681287" cy="21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28596" y="4000504"/>
            <a:ext cx="828680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C00000"/>
                </a:solidFill>
              </a:rPr>
              <a:t>В декабре 1237 года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монголы вступили в пределы </a:t>
            </a:r>
            <a:r>
              <a:rPr lang="ru-RU" sz="2400" dirty="0" smtClean="0">
                <a:solidFill>
                  <a:srgbClr val="C00000"/>
                </a:solidFill>
              </a:rPr>
              <a:t>Рязанского княжества.</a:t>
            </a:r>
            <a:endParaRPr lang="ru-RU" sz="24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4857760"/>
            <a:ext cx="828680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Народное сказание повествует о </a:t>
            </a:r>
            <a:r>
              <a:rPr lang="ru-RU" sz="2400" dirty="0" smtClean="0">
                <a:solidFill>
                  <a:srgbClr val="C00000"/>
                </a:solidFill>
              </a:rPr>
              <a:t>подвиге рязанского богатыря </a:t>
            </a:r>
            <a:r>
              <a:rPr lang="ru-RU" sz="2400" dirty="0" err="1" smtClean="0">
                <a:solidFill>
                  <a:srgbClr val="C00000"/>
                </a:solidFill>
              </a:rPr>
              <a:t>Евпатия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Коловрата</a:t>
            </a:r>
            <a:r>
              <a:rPr lang="ru-RU" sz="2400" dirty="0" smtClean="0">
                <a:solidFill>
                  <a:srgbClr val="C00000"/>
                </a:solidFill>
              </a:rPr>
              <a:t>. </a:t>
            </a:r>
            <a:endParaRPr lang="ru-RU" sz="2400" dirty="0" smtClean="0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dirty="0" smtClean="0">
                <a:latin typeface="+mj-lt"/>
                <a:ea typeface="+mj-ea"/>
                <a:cs typeface="+mj-cs"/>
              </a:rPr>
              <a:t>3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. Разгром Владимирского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княжества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928670"/>
            <a:ext cx="5214974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Разорив Рязань, монголы двинулись дальше на северо-восток.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Пали</a:t>
            </a:r>
            <a:r>
              <a:rPr lang="ru-RU" sz="2400" dirty="0" smtClean="0"/>
              <a:t> упорно оборонявшиеся </a:t>
            </a:r>
            <a:r>
              <a:rPr lang="ru-RU" sz="2400" dirty="0" smtClean="0">
                <a:solidFill>
                  <a:srgbClr val="C00000"/>
                </a:solidFill>
              </a:rPr>
              <a:t>Коломна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C00000"/>
                </a:solidFill>
              </a:rPr>
              <a:t>Москва,</a:t>
            </a:r>
            <a:r>
              <a:rPr lang="ru-RU" sz="2400" dirty="0" smtClean="0"/>
              <a:t> и Батый устремился к </a:t>
            </a:r>
            <a:r>
              <a:rPr lang="ru-RU" sz="2400" dirty="0" err="1" smtClean="0">
                <a:solidFill>
                  <a:srgbClr val="C00000"/>
                </a:solidFill>
              </a:rPr>
              <a:t>Владимиру-на-Клязьме</a:t>
            </a:r>
            <a:r>
              <a:rPr lang="ru-RU" sz="2400" dirty="0" smtClean="0"/>
              <a:t>. </a:t>
            </a:r>
            <a:endParaRPr lang="ru-RU" sz="2400" dirty="0" smtClean="0"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928934"/>
            <a:ext cx="821537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Только </a:t>
            </a:r>
            <a:r>
              <a:rPr lang="ru-RU" sz="2400" dirty="0" smtClean="0">
                <a:solidFill>
                  <a:srgbClr val="C00000"/>
                </a:solidFill>
              </a:rPr>
              <a:t>в феврале 1238 г. </a:t>
            </a:r>
            <a:r>
              <a:rPr lang="ru-RU" sz="2400" dirty="0" smtClean="0"/>
              <a:t>под натиском монголо-татар </a:t>
            </a:r>
            <a:r>
              <a:rPr lang="ru-RU" sz="2400" dirty="0" smtClean="0">
                <a:solidFill>
                  <a:srgbClr val="C00000"/>
                </a:solidFill>
              </a:rPr>
              <a:t>пало 14 городов.</a:t>
            </a:r>
            <a:endParaRPr lang="ru-RU" sz="24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786190"/>
            <a:ext cx="821537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К лагерю великого князя </a:t>
            </a:r>
            <a:r>
              <a:rPr lang="ru-RU" sz="2400" dirty="0" smtClean="0">
                <a:solidFill>
                  <a:srgbClr val="C00000"/>
                </a:solidFill>
              </a:rPr>
              <a:t>Юрия Всеволодовича </a:t>
            </a:r>
            <a:r>
              <a:rPr lang="ru-RU" sz="2400" dirty="0" smtClean="0"/>
              <a:t>на </a:t>
            </a:r>
            <a:r>
              <a:rPr lang="ru-RU" sz="2400" dirty="0" smtClean="0">
                <a:solidFill>
                  <a:srgbClr val="C00000"/>
                </a:solidFill>
              </a:rPr>
              <a:t>реке </a:t>
            </a:r>
            <a:r>
              <a:rPr lang="ru-RU" sz="2400" dirty="0" err="1" smtClean="0">
                <a:solidFill>
                  <a:srgbClr val="C00000"/>
                </a:solidFill>
              </a:rPr>
              <a:t>Сить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двинулось отборное войско монголов во главе с известным полководцем </a:t>
            </a:r>
            <a:r>
              <a:rPr lang="ru-RU" sz="2400" dirty="0" err="1" smtClean="0"/>
              <a:t>Бурундаем</a:t>
            </a:r>
            <a:r>
              <a:rPr lang="ru-RU" sz="2400" dirty="0" smtClean="0"/>
              <a:t>.</a:t>
            </a:r>
            <a:endParaRPr lang="ru-RU" sz="2400" dirty="0" smtClean="0">
              <a:cs typeface="Arial" pitchFamily="34" charset="0"/>
            </a:endParaRPr>
          </a:p>
        </p:txBody>
      </p:sp>
      <p:pic>
        <p:nvPicPr>
          <p:cNvPr id="10" name="Picture 2" descr="C:\Users\K-000\Pictures\НАШЕСТВИЕ С ВОСТОКА 7 КЛ\Рисунок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928670"/>
            <a:ext cx="2857520" cy="193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4. Поход на Новгород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928670"/>
            <a:ext cx="821537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В то же время, когда шла битва на реке </a:t>
            </a:r>
            <a:r>
              <a:rPr lang="ru-RU" sz="2400" dirty="0" err="1" smtClean="0"/>
              <a:t>Сить</a:t>
            </a:r>
            <a:r>
              <a:rPr lang="ru-RU" sz="2400" dirty="0" smtClean="0"/>
              <a:t>, другой отряд монголов осаждал </a:t>
            </a:r>
            <a:r>
              <a:rPr lang="ru-RU" sz="2400" dirty="0" smtClean="0">
                <a:solidFill>
                  <a:srgbClr val="C00000"/>
                </a:solidFill>
              </a:rPr>
              <a:t>Торжок.</a:t>
            </a:r>
            <a:endParaRPr lang="ru-RU" sz="24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1785926"/>
            <a:ext cx="492922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"</a:t>
            </a:r>
            <a:r>
              <a:rPr lang="ru-RU" sz="2400" i="1" dirty="0" smtClean="0">
                <a:solidFill>
                  <a:srgbClr val="002060"/>
                </a:solidFill>
              </a:rPr>
              <a:t>Тогда каждый о себе пекся и на всех страх и трепет был, и все в недоумении были и в </a:t>
            </a:r>
            <a:r>
              <a:rPr lang="ru-RU" sz="2400" i="1" dirty="0" err="1" smtClean="0">
                <a:solidFill>
                  <a:srgbClr val="002060"/>
                </a:solidFill>
              </a:rPr>
              <a:t>неустроении</a:t>
            </a:r>
            <a:r>
              <a:rPr lang="ru-RU" sz="2400" i="1" dirty="0" smtClean="0">
                <a:solidFill>
                  <a:srgbClr val="002060"/>
                </a:solidFill>
              </a:rPr>
              <a:t>".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429000"/>
            <a:ext cx="821537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Повернув свою армию на юг, чтобы не двигаться по опустошенной им же самим местности, хан </a:t>
            </a:r>
            <a:r>
              <a:rPr lang="ru-RU" sz="2400" dirty="0" smtClean="0">
                <a:solidFill>
                  <a:srgbClr val="C00000"/>
                </a:solidFill>
              </a:rPr>
              <a:t>Батый подошел к городу Козельску</a:t>
            </a:r>
            <a:r>
              <a:rPr lang="ru-RU" sz="2400" dirty="0" smtClean="0"/>
              <a:t>.</a:t>
            </a:r>
            <a:endParaRPr lang="ru-RU" sz="24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12" name="Picture 2" descr="C:\Users\K-000\Pictures\НАШЕСТВИЕ С ВОСТОКА 7 КЛ\Рисунок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85926"/>
            <a:ext cx="3214710" cy="159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lang="ru-RU" sz="2000" dirty="0" smtClean="0"/>
              <a:t>5. Нашествие на Юго-Западную Русь и   Центральную </a:t>
            </a:r>
            <a:r>
              <a:rPr lang="ru-RU" sz="2000" dirty="0" smtClean="0"/>
              <a:t>Европу</a:t>
            </a:r>
            <a:endParaRPr kumimoji="0" lang="ru-RU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928670"/>
            <a:ext cx="821537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В 1239 г. Батый начал второй поход на Русь. 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1428736"/>
            <a:ext cx="821537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Монголы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взяли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сожгли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Переяславль-Южный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Чернигов,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другие города Южной Руси.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0" y="0"/>
            <a:ext cx="26481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2214554"/>
            <a:ext cx="821537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5 сентября 1240 г</a:t>
            </a:r>
            <a:r>
              <a:rPr lang="ru-RU" sz="2400" dirty="0" smtClean="0"/>
              <a:t>. войска Батыя </a:t>
            </a:r>
            <a:r>
              <a:rPr lang="ru-RU" sz="2400" dirty="0" smtClean="0">
                <a:solidFill>
                  <a:srgbClr val="C00000"/>
                </a:solidFill>
              </a:rPr>
              <a:t>окружили </a:t>
            </a:r>
            <a:r>
              <a:rPr lang="ru-RU" sz="2400" dirty="0" smtClean="0"/>
              <a:t>со всех сторон </a:t>
            </a:r>
            <a:r>
              <a:rPr lang="ru-RU" sz="2400" dirty="0" smtClean="0">
                <a:solidFill>
                  <a:srgbClr val="C00000"/>
                </a:solidFill>
              </a:rPr>
              <a:t>Киев.</a:t>
            </a:r>
          </a:p>
        </p:txBody>
      </p:sp>
      <p:pic>
        <p:nvPicPr>
          <p:cNvPr id="22530" name="Picture 2" descr="C:\Users\K-000\Pictures\НАШЕСТВИЕ С ВОСТОКА 7 КЛ\Рисунок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071810"/>
            <a:ext cx="41259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14942" y="3071810"/>
            <a:ext cx="3429024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Весной 1241 г. </a:t>
            </a:r>
            <a:r>
              <a:rPr lang="ru-RU" sz="2400" dirty="0" smtClean="0"/>
              <a:t>монгольские воины устремились </a:t>
            </a:r>
            <a:r>
              <a:rPr lang="ru-RU" sz="2400" dirty="0" smtClean="0">
                <a:solidFill>
                  <a:srgbClr val="C00000"/>
                </a:solidFill>
              </a:rPr>
              <a:t>в Венгрию, Польшу, Чехию.</a:t>
            </a:r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000636"/>
            <a:ext cx="821537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Достигнув берегов Адриатического моря, обескровленные монгольские войска </a:t>
            </a:r>
            <a:r>
              <a:rPr lang="ru-RU" sz="2400" dirty="0" smtClean="0">
                <a:solidFill>
                  <a:srgbClr val="C00000"/>
                </a:solidFill>
              </a:rPr>
              <a:t>в конце 1242 г. вернулись на Волгу</a:t>
            </a:r>
            <a:r>
              <a:rPr lang="ru-RU" sz="2400" dirty="0" smtClean="0"/>
              <a:t>. Завещание Чингисхана было не выполнено.</a:t>
            </a:r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Рефлексия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928670"/>
            <a:ext cx="8215370" cy="510909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Известно, что Русь постоянно подвергалась набегам кочевников. Историки до сих пор спорят, как нужно было вести себя русским князьям во время вторжения монголо-татар  на Русь: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ru-RU" sz="2800" i="1" dirty="0" smtClean="0">
                <a:solidFill>
                  <a:srgbClr val="002060"/>
                </a:solidFill>
              </a:rPr>
              <a:t>помогать осажденным городам;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ru-RU" sz="2800" i="1" dirty="0" smtClean="0">
                <a:solidFill>
                  <a:srgbClr val="002060"/>
                </a:solidFill>
              </a:rPr>
              <a:t>изматывать враг по лесам, не встречаясь в генеральном (главном) сражении, или, наоборот, принять его;</a:t>
            </a:r>
            <a:endParaRPr lang="ru-RU" sz="2800" dirty="0" smtClean="0">
              <a:solidFill>
                <a:srgbClr val="002060"/>
              </a:solidFill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ru-RU" sz="2800" i="1" dirty="0" smtClean="0">
                <a:solidFill>
                  <a:srgbClr val="002060"/>
                </a:solidFill>
              </a:rPr>
              <a:t>выжидать в надежде, что зимой конное войско татар не решиться на вторжение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0" y="0"/>
            <a:ext cx="26481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1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3200" dirty="0" smtClean="0"/>
              <a:t>ПЛАН: </a:t>
            </a:r>
            <a:endParaRPr lang="ru-RU" sz="3200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500034" y="1571612"/>
            <a:ext cx="8215370" cy="4357718"/>
          </a:xfrm>
          <a:prstGeom prst="rect">
            <a:avLst/>
          </a:prstGeom>
          <a:noFill/>
          <a:ln>
            <a:noFill/>
          </a:ln>
        </p:spPr>
        <p:txBody>
          <a:bodyPr anchor="t">
            <a:normAutofit/>
          </a:bodyPr>
          <a:lstStyle/>
          <a:p>
            <a:r>
              <a:rPr lang="ru-RU" sz="3600" dirty="0" smtClean="0"/>
              <a:t>1.</a:t>
            </a:r>
            <a:r>
              <a:rPr lang="ru-RU" sz="3600" dirty="0" smtClean="0"/>
              <a:t>Создание </a:t>
            </a:r>
            <a:r>
              <a:rPr lang="ru-RU" sz="3600" dirty="0" smtClean="0"/>
              <a:t>державы Чингисхана. Сражение на Калке.</a:t>
            </a:r>
          </a:p>
          <a:p>
            <a:r>
              <a:rPr lang="ru-RU" sz="3600" dirty="0" smtClean="0"/>
              <a:t>2. Вторжение в Рязанскую землю.</a:t>
            </a:r>
          </a:p>
          <a:p>
            <a:r>
              <a:rPr lang="ru-RU" sz="3600" dirty="0" smtClean="0"/>
              <a:t>3. Разгром Владимирского княжества.</a:t>
            </a:r>
          </a:p>
          <a:p>
            <a:r>
              <a:rPr lang="ru-RU" sz="3600" dirty="0" smtClean="0"/>
              <a:t>4. Поход а Новгород.</a:t>
            </a:r>
          </a:p>
          <a:p>
            <a:r>
              <a:rPr lang="ru-RU" sz="3600" dirty="0" smtClean="0"/>
              <a:t>5. Нашествие на Юго-Западную Русь и   Центральную Европу.</a:t>
            </a:r>
            <a:endParaRPr kumimoji="0" lang="ru-RU" sz="3600" i="0" u="none" strike="noStrike" kern="1200" cap="none" spc="0" normalizeH="0" noProof="0" dirty="0" smtClean="0">
              <a:ln>
                <a:noFill/>
              </a:ln>
              <a:uLnTx/>
              <a:uFillTx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329642" cy="582594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1.</a:t>
            </a:r>
            <a:r>
              <a:rPr lang="ru-RU" sz="2400" dirty="0"/>
              <a:t> </a:t>
            </a:r>
            <a:r>
              <a:rPr lang="ru-RU" sz="2400" dirty="0" smtClean="0"/>
              <a:t>Создание державы Чингисхана. Сражение на </a:t>
            </a:r>
            <a:r>
              <a:rPr lang="ru-RU" sz="2400" dirty="0" smtClean="0"/>
              <a:t>Калке</a:t>
            </a:r>
            <a:endParaRPr lang="ru-RU" sz="2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928670"/>
            <a:ext cx="4143404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"...О светло светлая и прекрасно украшенная, земля Русская! Многими красотами прославлена ты... Всем ты преисполнена, земля Русская..."</a:t>
            </a:r>
            <a:r>
              <a:rPr lang="ru-RU" sz="2400" dirty="0" smtClean="0"/>
              <a:t> </a:t>
            </a:r>
          </a:p>
          <a:p>
            <a:pPr algn="just"/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928934"/>
            <a:ext cx="414340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Calibri" pitchFamily="34" charset="0"/>
              </a:rPr>
              <a:t>Киев XII — XIII вв. Реконструкция Ю. С. Асеева</a:t>
            </a:r>
            <a:endParaRPr lang="ru-RU" i="1" dirty="0">
              <a:latin typeface="Calibri" pitchFamily="34" charset="0"/>
            </a:endParaRPr>
          </a:p>
        </p:txBody>
      </p:sp>
      <p:pic>
        <p:nvPicPr>
          <p:cNvPr id="1026" name="Picture 2" descr="C:\Users\K-000\Pictures\НАШЕСТВИЕ С ВОСТОКА 7 КЛ\Рисунок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595" y="928670"/>
            <a:ext cx="4148493" cy="19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-000\Pictures\НАШЕСТВИЕ С ВОСТОКА 7 КЛ\Рисунок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643314"/>
            <a:ext cx="3143272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28596" y="5929330"/>
            <a:ext cx="307183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Calibri" pitchFamily="34" charset="0"/>
              </a:rPr>
              <a:t>А. Самсонов. </a:t>
            </a:r>
            <a:r>
              <a:rPr lang="ru-RU" dirty="0" smtClean="0">
                <a:latin typeface="Calibri" pitchFamily="34" charset="0"/>
              </a:rPr>
              <a:t>Песнь </a:t>
            </a:r>
            <a:r>
              <a:rPr lang="ru-RU" dirty="0" err="1" smtClean="0">
                <a:latin typeface="Calibri" pitchFamily="34" charset="0"/>
              </a:rPr>
              <a:t>Бояна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3643314"/>
            <a:ext cx="5143536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"...</a:t>
            </a:r>
            <a:r>
              <a:rPr lang="ru-RU" sz="2400" i="1" dirty="0" smtClean="0"/>
              <a:t>Погибло огромное количество людей, множество было уведено в плен, навсегда исчезли с лица земли могучие города, уничтожены драгоценные рукописи, великолепные фрески. утрачены секреты многих ремесел..."</a:t>
            </a: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 </a:t>
            </a:r>
            <a:endParaRPr kumimoji="0" lang="ru-RU" sz="2400" i="0" u="none" strike="noStrike" cap="none" normalizeH="0" baseline="0" dirty="0" smtClean="0">
              <a:ln>
                <a:noFill/>
              </a:ln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199" y="274638"/>
            <a:ext cx="8307387" cy="582594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1.</a:t>
            </a:r>
            <a:r>
              <a:rPr lang="ru-RU" sz="2400" dirty="0"/>
              <a:t> </a:t>
            </a:r>
            <a:r>
              <a:rPr lang="ru-RU" sz="2400" dirty="0" smtClean="0"/>
              <a:t>Создание державы Чингисхана. Сражение на </a:t>
            </a:r>
            <a:r>
              <a:rPr lang="ru-RU" sz="2400" dirty="0" smtClean="0"/>
              <a:t>Калке</a:t>
            </a:r>
            <a:endParaRPr lang="ru-RU" sz="2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928670"/>
            <a:ext cx="3263893" cy="526297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В центре Азии с древнейших времен кочевали монгольские племена</a:t>
            </a:r>
            <a:r>
              <a:rPr lang="ru-RU" sz="2400" dirty="0" smtClean="0"/>
              <a:t>. Их главное занятие- </a:t>
            </a:r>
            <a:r>
              <a:rPr lang="ru-RU" sz="2400" dirty="0" smtClean="0">
                <a:solidFill>
                  <a:srgbClr val="C00000"/>
                </a:solidFill>
              </a:rPr>
              <a:t>скотоводство</a:t>
            </a:r>
            <a:r>
              <a:rPr lang="ru-RU" sz="2400" dirty="0" smtClean="0"/>
              <a:t>. Они разводили лошадей, овец. Земледелием монголы не занимались. Жили монголы в </a:t>
            </a:r>
            <a:r>
              <a:rPr lang="ru-RU" sz="2400" i="1" dirty="0" smtClean="0">
                <a:solidFill>
                  <a:srgbClr val="C00000"/>
                </a:solidFill>
              </a:rPr>
              <a:t>кибитках</a:t>
            </a:r>
            <a:r>
              <a:rPr lang="ru-RU" sz="2400" dirty="0" smtClean="0"/>
              <a:t> (юрта, поставленная на повозку), главным богатством был скот и пастбища.</a:t>
            </a:r>
            <a:endParaRPr kumimoji="0" lang="ru-RU" sz="2400" i="0" u="none" strike="noStrike" cap="none" normalizeH="0" baseline="0" dirty="0" smtClean="0">
              <a:ln>
                <a:noFill/>
              </a:ln>
              <a:cs typeface="Arial" pitchFamily="34" charset="0"/>
            </a:endParaRPr>
          </a:p>
        </p:txBody>
      </p:sp>
      <p:pic>
        <p:nvPicPr>
          <p:cNvPr id="3074" name="Picture 2" descr="C:\Users\K-000\Pictures\НАШЕСТВИЕ С ВОСТОКА 7 КЛ\Рисунок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5" y="928670"/>
            <a:ext cx="4918921" cy="25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96" y="3500438"/>
            <a:ext cx="4929222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</a:rPr>
              <a:t>В 12 веке </a:t>
            </a:r>
            <a:r>
              <a:rPr lang="ru-RU" sz="2400" dirty="0" smtClean="0"/>
              <a:t>они </a:t>
            </a:r>
            <a:r>
              <a:rPr lang="ru-RU" sz="2400" dirty="0" smtClean="0">
                <a:solidFill>
                  <a:srgbClr val="C00000"/>
                </a:solidFill>
              </a:rPr>
              <a:t>переживали разложение родового строя</a:t>
            </a:r>
            <a:r>
              <a:rPr lang="ru-RU" sz="2400" dirty="0" smtClean="0"/>
              <a:t>, столкновения перестали в кровопролитные войны. Каждый </a:t>
            </a:r>
            <a:r>
              <a:rPr lang="ru-RU" sz="2400" dirty="0" smtClean="0">
                <a:solidFill>
                  <a:srgbClr val="C00000"/>
                </a:solidFill>
              </a:rPr>
              <a:t>мужчина должен быть </a:t>
            </a:r>
            <a:r>
              <a:rPr lang="ru-RU" sz="2400" dirty="0" smtClean="0"/>
              <a:t>прекрасным </a:t>
            </a:r>
            <a:r>
              <a:rPr lang="ru-RU" sz="2400" dirty="0" smtClean="0">
                <a:solidFill>
                  <a:srgbClr val="C00000"/>
                </a:solidFill>
              </a:rPr>
              <a:t>наездником</a:t>
            </a:r>
            <a:r>
              <a:rPr lang="ru-RU" sz="2400" dirty="0" smtClean="0"/>
              <a:t>, хорошим </a:t>
            </a:r>
            <a:r>
              <a:rPr lang="ru-RU" sz="2400" dirty="0" smtClean="0">
                <a:solidFill>
                  <a:srgbClr val="C00000"/>
                </a:solidFill>
              </a:rPr>
              <a:t>стрелком, </a:t>
            </a:r>
            <a:r>
              <a:rPr lang="ru-RU" sz="2400" dirty="0" smtClean="0"/>
              <a:t>беспощадным к врагам.</a:t>
            </a:r>
            <a:endParaRPr kumimoji="0" lang="ru-RU" sz="2400" i="0" u="none" strike="noStrike" cap="none" normalizeH="0" baseline="0" dirty="0" smtClean="0">
              <a:ln>
                <a:noFill/>
              </a:ln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1.</a:t>
            </a:r>
            <a:r>
              <a:rPr lang="ru-RU" sz="2400" dirty="0"/>
              <a:t> </a:t>
            </a:r>
            <a:r>
              <a:rPr lang="ru-RU" sz="2400" dirty="0" smtClean="0"/>
              <a:t>Создание державы Чингисхана. Сражение на </a:t>
            </a:r>
            <a:r>
              <a:rPr lang="ru-RU" sz="2400" dirty="0" smtClean="0"/>
              <a:t>Калке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928670"/>
            <a:ext cx="657229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начале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XIII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главе монгольских племен стал энергичный, коварный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нойон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(князь)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талантливый полководец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Темучин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3357562"/>
            <a:ext cx="1571635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Чингисхан </a:t>
            </a:r>
          </a:p>
          <a:p>
            <a:pPr algn="ctr"/>
            <a:r>
              <a:rPr lang="ru-RU" i="1" dirty="0" smtClean="0"/>
              <a:t>(китайская миниатюра) </a:t>
            </a:r>
            <a:endParaRPr lang="ru-RU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71670" y="2214554"/>
            <a:ext cx="657229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Ему удалось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подчинить монгольские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соседние тюркские племена.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3071810"/>
            <a:ext cx="6572296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Самым большим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воинственным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было племя татар.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монгольские племена соседние народы часто называли "татары.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5122" name="Picture 2" descr="C:\Users\K-000\Pictures\НАШЕСТВИЕ С ВОСТОКА 7 КЛ\Рисунок7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7734"/>
            <a:ext cx="1543032" cy="23383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7158" y="4357694"/>
            <a:ext cx="828680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В </a:t>
            </a:r>
            <a:r>
              <a:rPr lang="ru-RU" sz="2400" i="1" dirty="0" smtClean="0">
                <a:solidFill>
                  <a:srgbClr val="C00000"/>
                </a:solidFill>
              </a:rPr>
              <a:t>1206 г. </a:t>
            </a:r>
            <a:r>
              <a:rPr lang="ru-RU" sz="2400" dirty="0" smtClean="0"/>
              <a:t>на съезде монгольской знати- </a:t>
            </a:r>
            <a:r>
              <a:rPr lang="ru-RU" sz="2400" i="1" dirty="0" smtClean="0">
                <a:solidFill>
                  <a:srgbClr val="C00000"/>
                </a:solidFill>
              </a:rPr>
              <a:t>курултае</a:t>
            </a:r>
            <a:r>
              <a:rPr lang="ru-RU" sz="2400" dirty="0" smtClean="0"/>
              <a:t> </a:t>
            </a:r>
            <a:r>
              <a:rPr lang="ru-RU" sz="2400" dirty="0" err="1" smtClean="0"/>
              <a:t>Темучин</a:t>
            </a:r>
            <a:r>
              <a:rPr lang="ru-RU" sz="2400" dirty="0" smtClean="0"/>
              <a:t> был провозглашен Великим ханом- </a:t>
            </a:r>
            <a:r>
              <a:rPr lang="ru-RU" sz="2400" i="1" dirty="0" err="1" smtClean="0">
                <a:solidFill>
                  <a:srgbClr val="C00000"/>
                </a:solidFill>
              </a:rPr>
              <a:t>Чингизханом</a:t>
            </a:r>
            <a:r>
              <a:rPr lang="ru-RU" sz="2400" i="1" dirty="0" smtClean="0">
                <a:solidFill>
                  <a:srgbClr val="C00000"/>
                </a:solidFill>
              </a:rPr>
              <a:t>. </a:t>
            </a:r>
            <a:endParaRPr lang="ru-RU" sz="2400" dirty="0" smtClean="0"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214950"/>
            <a:ext cx="828680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Чингизхан</a:t>
            </a:r>
            <a:r>
              <a:rPr lang="ru-RU" sz="2400" dirty="0" smtClean="0"/>
              <a:t> на курултае поставил перед монголами задачу </a:t>
            </a:r>
            <a:r>
              <a:rPr lang="ru-RU" sz="2400" dirty="0" smtClean="0">
                <a:solidFill>
                  <a:srgbClr val="C00000"/>
                </a:solidFill>
              </a:rPr>
              <a:t>завоевать весь мир.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1.</a:t>
            </a:r>
            <a:r>
              <a:rPr lang="ru-RU" sz="2400" dirty="0"/>
              <a:t> </a:t>
            </a:r>
            <a:r>
              <a:rPr lang="ru-RU" sz="2400" dirty="0" smtClean="0"/>
              <a:t>Создание державы Чингисхана. Сражение на Калке.</a:t>
            </a:r>
            <a:endParaRPr lang="ru-RU" sz="2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928670"/>
            <a:ext cx="821537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Тяжелыми шагами и неуклюжими ухватками он похож на медведя, хитростью - на лисицу, злобой - на змею, стремительностью - на барса, неутомимостью - на верблюда, а щедростью к тем, кого он хочет наградить, - на кровожадную тигрицу, ласкающую своих тигрят.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2714620"/>
            <a:ext cx="821537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него высокий лоб, длинная, узкая борода и желтые немигающие глаза, как у кошки.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929066"/>
            <a:ext cx="8215370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ханы и простые воины боятся его больше пожара или грома, а если он прикажет десяти воинам напасть на тысячу врагов, то воины бросятся не задумываясь, так как они верят, что победят, -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Чингиз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-хан всегда одерживает победы…»</a:t>
            </a:r>
          </a:p>
          <a:p>
            <a:pPr algn="r"/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Ян. В.Г. </a:t>
            </a:r>
            <a:r>
              <a:rPr kumimoji="0" lang="ru-RU" sz="200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Чигиз-хан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643578"/>
            <a:ext cx="821537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cs typeface="Arial" pitchFamily="34" charset="0"/>
              </a:rPr>
              <a:t>«…Он высокого роста, и, хотя ему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уже больше шести десяти лет, он очень силен. 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1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ea typeface="+mj-ea"/>
                <a:cs typeface="+mj-cs"/>
              </a:rPr>
              <a:t>.</a:t>
            </a:r>
            <a:r>
              <a:rPr lang="ru-RU" sz="2400" dirty="0"/>
              <a:t> </a:t>
            </a:r>
            <a:r>
              <a:rPr lang="ru-RU" sz="2400" dirty="0" smtClean="0"/>
              <a:t>Создание державы Чингисхана. Сражение на </a:t>
            </a:r>
            <a:r>
              <a:rPr lang="ru-RU" sz="2400" dirty="0" smtClean="0"/>
              <a:t>Калке</a:t>
            </a:r>
            <a:endParaRPr lang="ru-RU" sz="24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928670"/>
            <a:ext cx="5000660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 мощную армию, </a:t>
            </a:r>
            <a:r>
              <a:rPr lang="ru-RU" sz="2400" i="1" dirty="0" err="1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Чингизхан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 1206-1211 гг.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совершил  завоевательный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поход в Сибирь 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затем покорил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Северный Китай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1211-1215 гг.), Корею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(1218 г.)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завоевал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Среднюю Азию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Кавказ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(1219-1222 гг.).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K-000\Pictures\НАШЕСТВИЕ С ВОСТОКА 7 КЛ\Рисунок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7" y="928670"/>
            <a:ext cx="3214709" cy="268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8596" y="3643314"/>
            <a:ext cx="8286808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Эти завоевания стали возможны благодаря </a:t>
            </a:r>
            <a:r>
              <a:rPr lang="ru-RU" sz="2400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изменениям</a:t>
            </a:r>
            <a:r>
              <a:rPr lang="ru-RU" sz="2400" i="1" dirty="0" smtClean="0">
                <a:ea typeface="Times New Roman" pitchFamily="18" charset="0"/>
                <a:cs typeface="Times New Roman" pitchFamily="18" charset="0"/>
              </a:rPr>
              <a:t>,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которые </a:t>
            </a:r>
            <a:r>
              <a:rPr lang="ru-RU" sz="2400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произвел </a:t>
            </a:r>
            <a:r>
              <a:rPr lang="ru-RU" sz="2400" i="1" dirty="0" err="1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Чингизхан</a:t>
            </a:r>
            <a:r>
              <a:rPr lang="ru-RU" sz="2400" i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 в монгольском войске</a:t>
            </a:r>
            <a:r>
              <a:rPr lang="ru-RU" sz="2400" i="1" dirty="0" smtClean="0"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  коллективной ответственности за поведение в бою;</a:t>
            </a:r>
            <a:endParaRPr lang="ru-RU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  введение особых приемов боя: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   ложное отступление. заманивание врага под удар главных сил;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ea typeface="Times New Roman" pitchFamily="18" charset="0"/>
                <a:cs typeface="Arial" pitchFamily="34" charset="0"/>
              </a:rPr>
              <a:t>    использование осадной техники".</a:t>
            </a:r>
            <a:r>
              <a:rPr lang="ru-RU" sz="2400" dirty="0" smtClean="0"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2. Вторжение в Рязанскую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землю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928670"/>
            <a:ext cx="3857652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В 1227 году умер Чингисхан</a:t>
            </a:r>
            <a:r>
              <a:rPr lang="ru-RU" sz="2400" dirty="0" smtClean="0"/>
              <a:t>, завещавший монголам покорить всю землю до "последнего моря.</a:t>
            </a:r>
            <a:endParaRPr lang="ru-RU" sz="2400" dirty="0" smtClean="0"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928934"/>
            <a:ext cx="821537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Целых 12 лег ничего не было слышно о монголо-татарах в русских землях. </a:t>
            </a:r>
            <a:endParaRPr lang="ru-RU" sz="24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857628"/>
            <a:ext cx="821537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Начало нового нашествия на Русь положил </a:t>
            </a:r>
            <a:r>
              <a:rPr lang="ru-RU" sz="2400" dirty="0" smtClean="0">
                <a:solidFill>
                  <a:srgbClr val="C00000"/>
                </a:solidFill>
              </a:rPr>
              <a:t>Великий курултай 1235 г</a:t>
            </a:r>
            <a:r>
              <a:rPr lang="ru-RU" sz="2400" dirty="0" smtClean="0"/>
              <a:t>., подтвердивший </a:t>
            </a:r>
            <a:r>
              <a:rPr lang="ru-RU" sz="2400" dirty="0" smtClean="0">
                <a:solidFill>
                  <a:srgbClr val="C00000"/>
                </a:solidFill>
              </a:rPr>
              <a:t>решение</a:t>
            </a:r>
            <a:r>
              <a:rPr lang="ru-RU" sz="2400" dirty="0" smtClean="0"/>
              <a:t> предыдущего съезда монгольской знати (1229 г.) — </a:t>
            </a:r>
            <a:r>
              <a:rPr lang="ru-RU" sz="2400" dirty="0" smtClean="0">
                <a:solidFill>
                  <a:srgbClr val="C00000"/>
                </a:solidFill>
              </a:rPr>
              <a:t>покорить земли, лежащие к северу и западу от Каспийского и Черного морей.</a:t>
            </a:r>
            <a:endParaRPr lang="ru-RU" sz="24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7" name="Picture 2" descr="C:\Users\K-000\Pictures\НАШЕСТВИЕ С ВОСТОКА 7 КЛ\Рисунок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928670"/>
            <a:ext cx="2244138" cy="192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582594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2. Вторжение в Рязанскую </a:t>
            </a: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землю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928670"/>
            <a:ext cx="657229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Внуку Чингисхана </a:t>
            </a:r>
            <a:r>
              <a:rPr lang="ru-RU" sz="2400" i="1" dirty="0" smtClean="0">
                <a:solidFill>
                  <a:srgbClr val="C00000"/>
                </a:solidFill>
              </a:rPr>
              <a:t>Бату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</a:rPr>
              <a:t>(Батыю)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было </a:t>
            </a:r>
            <a:r>
              <a:rPr lang="ru-RU" sz="2400" dirty="0" smtClean="0">
                <a:solidFill>
                  <a:srgbClr val="C00000"/>
                </a:solidFill>
              </a:rPr>
              <a:t>поручено командовать войсками</a:t>
            </a:r>
            <a:r>
              <a:rPr lang="ru-RU" sz="2400" dirty="0" smtClean="0"/>
              <a:t>. В переводе его имя означало </a:t>
            </a:r>
            <a:r>
              <a:rPr lang="ru-RU" sz="2400" dirty="0" smtClean="0">
                <a:solidFill>
                  <a:srgbClr val="C00000"/>
                </a:solidFill>
              </a:rPr>
              <a:t>«</a:t>
            </a:r>
            <a:r>
              <a:rPr lang="ru-RU" sz="2400" i="1" dirty="0" smtClean="0">
                <a:solidFill>
                  <a:srgbClr val="C00000"/>
                </a:solidFill>
              </a:rPr>
              <a:t>крепкий», «твердый», «несокрушимый».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571744"/>
            <a:ext cx="6572296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Военный </a:t>
            </a:r>
            <a:r>
              <a:rPr lang="ru-RU" sz="2400" i="1" dirty="0" smtClean="0">
                <a:solidFill>
                  <a:srgbClr val="C00000"/>
                </a:solidFill>
              </a:rPr>
              <a:t>поход</a:t>
            </a:r>
            <a:r>
              <a:rPr lang="ru-RU" sz="2400" i="1" dirty="0" smtClean="0"/>
              <a:t> был </a:t>
            </a:r>
            <a:r>
              <a:rPr lang="ru-RU" sz="2400" i="1" dirty="0" smtClean="0">
                <a:solidFill>
                  <a:srgbClr val="C00000"/>
                </a:solidFill>
              </a:rPr>
              <a:t>тщательно распланирован</a:t>
            </a:r>
            <a:r>
              <a:rPr lang="ru-RU" sz="2400" dirty="0" smtClean="0"/>
              <a:t> и обеспечен информационно благодаря многочисленным </a:t>
            </a:r>
            <a:r>
              <a:rPr lang="ru-RU" sz="2400" i="1" dirty="0" smtClean="0">
                <a:solidFill>
                  <a:srgbClr val="C00000"/>
                </a:solidFill>
              </a:rPr>
              <a:t>шпионам,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заранее направленным на эти территории.</a:t>
            </a:r>
            <a:endParaRPr lang="ru-RU" sz="24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214818"/>
            <a:ext cx="8215370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C00000"/>
                </a:solidFill>
              </a:rPr>
              <a:t>В первую очередь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предполагалось </a:t>
            </a:r>
            <a:r>
              <a:rPr lang="ru-RU" sz="2400" i="1" dirty="0" smtClean="0">
                <a:solidFill>
                  <a:srgbClr val="C00000"/>
                </a:solidFill>
              </a:rPr>
              <a:t>уничтожить кочевые племена,</a:t>
            </a:r>
            <a:r>
              <a:rPr lang="ru-RU" sz="2400" dirty="0" smtClean="0"/>
              <a:t> обитавшие на восточной границе Руси по течению Волги </a:t>
            </a:r>
            <a:r>
              <a:rPr lang="ru-RU" sz="2400" dirty="0" smtClean="0">
                <a:solidFill>
                  <a:srgbClr val="C00000"/>
                </a:solidFill>
              </a:rPr>
              <a:t>(</a:t>
            </a:r>
            <a:r>
              <a:rPr lang="ru-RU" sz="2400" i="1" dirty="0" smtClean="0">
                <a:solidFill>
                  <a:srgbClr val="C00000"/>
                </a:solidFill>
              </a:rPr>
              <a:t>болгар</a:t>
            </a:r>
            <a:r>
              <a:rPr lang="ru-RU" sz="2400" dirty="0" smtClean="0">
                <a:solidFill>
                  <a:srgbClr val="C00000"/>
                </a:solidFill>
              </a:rPr>
              <a:t>), </a:t>
            </a:r>
            <a:r>
              <a:rPr lang="ru-RU" sz="2400" dirty="0" smtClean="0"/>
              <a:t>а также </a:t>
            </a:r>
            <a:r>
              <a:rPr lang="ru-RU" sz="2400" i="1" dirty="0" smtClean="0">
                <a:solidFill>
                  <a:srgbClr val="C00000"/>
                </a:solidFill>
              </a:rPr>
              <a:t>половцев</a:t>
            </a:r>
            <a:r>
              <a:rPr lang="ru-RU" sz="2400" dirty="0" smtClean="0"/>
              <a:t> и </a:t>
            </a:r>
            <a:r>
              <a:rPr lang="ru-RU" sz="2400" i="1" dirty="0" smtClean="0">
                <a:solidFill>
                  <a:srgbClr val="C00000"/>
                </a:solidFill>
              </a:rPr>
              <a:t>народы, заселявшие нижний Дон.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 smtClean="0">
              <a:solidFill>
                <a:srgbClr val="C00000"/>
              </a:solidFill>
              <a:cs typeface="Arial" pitchFamily="34" charset="0"/>
            </a:endParaRPr>
          </a:p>
        </p:txBody>
      </p:sp>
      <p:pic>
        <p:nvPicPr>
          <p:cNvPr id="13314" name="Picture 2" descr="C:\Users\K-000\Pictures\НАШЕСТВИЕ С ВОСТОКА 7 КЛ\Рисунок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7" y="928670"/>
            <a:ext cx="1643074" cy="195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1055</Words>
  <Application>Microsoft Office PowerPoint</Application>
  <PresentationFormat>Экран (4:3)</PresentationFormat>
  <Paragraphs>89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Тема:</vt:lpstr>
      <vt:lpstr>ПЛАН: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4-5</dc:title>
  <dc:creator>Игошева Надежда</dc:creator>
  <cp:lastModifiedBy>Игошева Надежда</cp:lastModifiedBy>
  <cp:revision>103</cp:revision>
  <dcterms:created xsi:type="dcterms:W3CDTF">2012-09-23T09:27:34Z</dcterms:created>
  <dcterms:modified xsi:type="dcterms:W3CDTF">2014-04-30T19:54:55Z</dcterms:modified>
</cp:coreProperties>
</file>