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3" r:id="rId4"/>
    <p:sldId id="274" r:id="rId5"/>
    <p:sldId id="275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D62D-C9E2-4E90-A391-C5D59BE82190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3FF65-9CE0-496E-A0B8-D7ED4264E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5EA46-F4D0-4699-8BBA-70707A255D30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A2304-EAEA-4DF3-8917-39A2AD67A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CB14D-3FE4-4843-A47D-13D5B7A8C933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A35B2-82B8-48F1-A59D-C67524A0C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BC4CB-870E-4FC5-A548-D698AF05AC3E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AC8D-9217-4D05-BEE4-4294E649F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0251-57AE-4A59-BCB3-58F51A0C76E1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51D55-180D-46DB-8C8C-5A597F304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681C3-CB5F-4F2B-BB5F-258B69C7673E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5F48-F5C5-460B-B633-A8CDD8DCE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D7DF8-F07F-4B3B-A670-B55C17D6770E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9CB5-B62E-4949-9ABB-0126CB5F7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8B9DB-E492-4035-A2C6-ED28350CC1D9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14C9-CF81-4471-90DA-6836B8B14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C2DE-C77F-4F4C-B65E-5BD5B2859460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D432-06D7-4BE0-9708-65D7FED4E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5658-5EF2-4B85-8E51-7CB067B69B55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4013D-2EF9-4B32-AE30-D50E8A47A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ADD92-2843-4D35-8314-14E314BCEBAF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BDC33-8BD2-417A-83F1-0196538E5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6D6B65-9E8D-4284-A88A-04BBEE6AA4E1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0FBEE4-95F6-4D78-AF61-180097CFF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435975" cy="56975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4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СМЕЖНЫЕ  И  ВЕРТИКАЛЬНЫЕ  УГЛЫ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sz="4800" b="1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sz="2000" b="1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Иллюстрационные материалы </a:t>
            </a:r>
          </a:p>
          <a:p>
            <a:pPr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к уроку геометрии в  7 классе</a:t>
            </a:r>
          </a:p>
          <a:p>
            <a:pPr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учитель математики ГБОУ СОШ № 466</a:t>
            </a:r>
          </a:p>
          <a:p>
            <a:pPr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Хаминой Ирины Анатольевны</a:t>
            </a:r>
          </a:p>
          <a:p>
            <a:pPr algn="r" eaLnBrk="1" hangingPunct="1">
              <a:lnSpc>
                <a:spcPct val="90000"/>
              </a:lnSpc>
              <a:buFont typeface="Arial" charset="0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 typeface="Arial" charset="0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2013</a:t>
            </a:r>
          </a:p>
        </p:txBody>
      </p:sp>
      <p:pic>
        <p:nvPicPr>
          <p:cNvPr id="13314" name="Picture 12" descr="v25an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3213100"/>
            <a:ext cx="109696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1908175" y="333375"/>
            <a:ext cx="554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Garamond" pitchFamily="18" charset="0"/>
            </a:endParaRP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2484438" y="333375"/>
            <a:ext cx="540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 i="1">
              <a:latin typeface="Garamond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00113" y="765175"/>
            <a:ext cx="741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Garamond" pitchFamily="18" charset="0"/>
              </a:rPr>
              <a:t>    Вертикальными углами</a:t>
            </a:r>
            <a:r>
              <a:rPr lang="ru-RU" sz="2800" b="1">
                <a:solidFill>
                  <a:schemeClr val="bg2"/>
                </a:solidFill>
                <a:latin typeface="Garamond" pitchFamily="18" charset="0"/>
              </a:rPr>
              <a:t> </a:t>
            </a:r>
            <a:r>
              <a:rPr lang="ru-RU" sz="2800" b="1">
                <a:latin typeface="Garamond" pitchFamily="18" charset="0"/>
              </a:rPr>
              <a:t>называются два угла, если стороны одного являются продолжениями сторон другого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411413" y="3789363"/>
            <a:ext cx="2520950" cy="935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2484438" y="4724400"/>
            <a:ext cx="2447925" cy="12969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Arc 7"/>
          <p:cNvSpPr>
            <a:spLocks/>
          </p:cNvSpPr>
          <p:nvPr/>
        </p:nvSpPr>
        <p:spPr bwMode="auto">
          <a:xfrm flipH="1">
            <a:off x="4427538" y="4508500"/>
            <a:ext cx="71437" cy="504825"/>
          </a:xfrm>
          <a:custGeom>
            <a:avLst/>
            <a:gdLst>
              <a:gd name="T0" fmla="*/ 0 w 21600"/>
              <a:gd name="T1" fmla="*/ 0 h 21600"/>
              <a:gd name="T2" fmla="*/ 236261 w 21600"/>
              <a:gd name="T3" fmla="*/ 11798530 h 21600"/>
              <a:gd name="T4" fmla="*/ 0 w 21600"/>
              <a:gd name="T5" fmla="*/ 1179853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rc 8"/>
          <p:cNvSpPr>
            <a:spLocks/>
          </p:cNvSpPr>
          <p:nvPr/>
        </p:nvSpPr>
        <p:spPr bwMode="auto">
          <a:xfrm>
            <a:off x="5435600" y="4508500"/>
            <a:ext cx="71438" cy="431800"/>
          </a:xfrm>
          <a:custGeom>
            <a:avLst/>
            <a:gdLst>
              <a:gd name="T0" fmla="*/ 0 w 21600"/>
              <a:gd name="T1" fmla="*/ 0 h 21600"/>
              <a:gd name="T2" fmla="*/ 236268 w 21600"/>
              <a:gd name="T3" fmla="*/ 8632001 h 21600"/>
              <a:gd name="T4" fmla="*/ 0 w 21600"/>
              <a:gd name="T5" fmla="*/ 8632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124075" y="54451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Garamond" pitchFamily="18" charset="0"/>
              </a:rPr>
              <a:t>А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339975" y="328453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Garamond" pitchFamily="18" charset="0"/>
              </a:rPr>
              <a:t>В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380288" y="50847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Garamond" pitchFamily="18" charset="0"/>
              </a:rPr>
              <a:t>C</a:t>
            </a:r>
            <a:endParaRPr lang="ru-RU" b="1">
              <a:latin typeface="Garamond" pitchFamily="18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164388" y="29241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Garamond" pitchFamily="18" charset="0"/>
              </a:rPr>
              <a:t>D</a:t>
            </a:r>
            <a:endParaRPr lang="ru-RU" b="1">
              <a:latin typeface="Garamond" pitchFamily="18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787900" y="4868863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Garamond" pitchFamily="18" charset="0"/>
              </a:rPr>
              <a:t>O</a:t>
            </a:r>
            <a:endParaRPr lang="ru-RU" b="1">
              <a:latin typeface="Garamond" pitchFamily="18" charset="0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4932363" y="3500438"/>
            <a:ext cx="2303462" cy="122396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4932363" y="4724400"/>
            <a:ext cx="2592387" cy="10096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 animBg="1"/>
      <p:bldP spid="18438" grpId="0" animBg="1"/>
      <p:bldP spid="18439" grpId="0" animBg="1"/>
      <p:bldP spid="18440" grpId="0" animBg="1"/>
      <p:bldP spid="18441" grpId="0"/>
      <p:bldP spid="18442" grpId="0"/>
      <p:bldP spid="18443" grpId="0"/>
      <p:bldP spid="18444" grpId="0"/>
      <p:bldP spid="18445" grpId="0"/>
      <p:bldP spid="18447" grpId="0" animBg="1"/>
      <p:bldP spid="184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96" name="Picture 16" descr="J030990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620713"/>
            <a:ext cx="2736850" cy="2376487"/>
          </a:xfrm>
          <a:ln w="76200" cmpd="tri">
            <a:solidFill>
              <a:srgbClr val="993300"/>
            </a:solidFill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940425" y="1484313"/>
            <a:ext cx="1344613" cy="1174750"/>
            <a:chOff x="2064" y="1888"/>
            <a:chExt cx="1360" cy="1134"/>
          </a:xfrm>
        </p:grpSpPr>
        <p:sp>
          <p:nvSpPr>
            <p:cNvPr id="23568" name="Line 18"/>
            <p:cNvSpPr>
              <a:spLocks noChangeShapeType="1"/>
            </p:cNvSpPr>
            <p:nvPr/>
          </p:nvSpPr>
          <p:spPr bwMode="auto">
            <a:xfrm>
              <a:off x="2064" y="1888"/>
              <a:ext cx="1179" cy="11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69" name="Line 19"/>
            <p:cNvSpPr>
              <a:spLocks noChangeShapeType="1"/>
            </p:cNvSpPr>
            <p:nvPr/>
          </p:nvSpPr>
          <p:spPr bwMode="auto">
            <a:xfrm flipV="1">
              <a:off x="2064" y="2296"/>
              <a:ext cx="1360" cy="27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pic>
        <p:nvPicPr>
          <p:cNvPr id="20482" name="Picture 2" descr="PH02071U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1412875"/>
            <a:ext cx="2711450" cy="4221163"/>
          </a:xfrm>
          <a:ln w="76200" cmpd="tri">
            <a:solidFill>
              <a:srgbClr val="993300"/>
            </a:solidFill>
          </a:ln>
        </p:spPr>
      </p:pic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555875" y="1412875"/>
            <a:ext cx="1168400" cy="2449513"/>
            <a:chOff x="1651" y="1026"/>
            <a:chExt cx="736" cy="1543"/>
          </a:xfrm>
        </p:grpSpPr>
        <p:sp>
          <p:nvSpPr>
            <p:cNvPr id="23562" name="Line 4"/>
            <p:cNvSpPr>
              <a:spLocks noChangeShapeType="1"/>
            </p:cNvSpPr>
            <p:nvPr/>
          </p:nvSpPr>
          <p:spPr bwMode="auto">
            <a:xfrm>
              <a:off x="1655" y="1797"/>
              <a:ext cx="687" cy="75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3" name="Group 28"/>
            <p:cNvGrpSpPr>
              <a:grpSpLocks/>
            </p:cNvGrpSpPr>
            <p:nvPr/>
          </p:nvGrpSpPr>
          <p:grpSpPr bwMode="auto">
            <a:xfrm>
              <a:off x="1651" y="1026"/>
              <a:ext cx="736" cy="1543"/>
              <a:chOff x="1651" y="1026"/>
              <a:chExt cx="736" cy="1543"/>
            </a:xfrm>
          </p:grpSpPr>
          <p:sp>
            <p:nvSpPr>
              <p:cNvPr id="23564" name="Line 10"/>
              <p:cNvSpPr>
                <a:spLocks noChangeShapeType="1"/>
              </p:cNvSpPr>
              <p:nvPr/>
            </p:nvSpPr>
            <p:spPr bwMode="auto">
              <a:xfrm flipH="1">
                <a:off x="1651" y="1087"/>
                <a:ext cx="662" cy="72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3565" name="Line 11"/>
              <p:cNvSpPr>
                <a:spLocks noChangeShapeType="1"/>
              </p:cNvSpPr>
              <p:nvPr/>
            </p:nvSpPr>
            <p:spPr bwMode="auto">
              <a:xfrm>
                <a:off x="1651" y="1117"/>
                <a:ext cx="687" cy="69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3566" name="Line 12"/>
              <p:cNvSpPr>
                <a:spLocks noChangeShapeType="1"/>
              </p:cNvSpPr>
              <p:nvPr/>
            </p:nvSpPr>
            <p:spPr bwMode="auto">
              <a:xfrm flipV="1">
                <a:off x="1651" y="1721"/>
                <a:ext cx="736" cy="84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3567" name="Line 21"/>
              <p:cNvSpPr>
                <a:spLocks noChangeShapeType="1"/>
              </p:cNvSpPr>
              <p:nvPr/>
            </p:nvSpPr>
            <p:spPr bwMode="auto">
              <a:xfrm>
                <a:off x="1655" y="1026"/>
                <a:ext cx="0" cy="1543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pic>
        <p:nvPicPr>
          <p:cNvPr id="20504" name="Picture 24" descr="PH02398U"/>
          <p:cNvPicPr>
            <a:picLocks noGrp="1" noChangeAspect="1" noChangeArrowheads="1"/>
          </p:cNvPicPr>
          <p:nvPr>
            <p:ph/>
          </p:nvPr>
        </p:nvPicPr>
        <p:blipFill>
          <a:blip r:embed="rId4"/>
          <a:srcRect/>
          <a:stretch>
            <a:fillRect/>
          </a:stretch>
        </p:blipFill>
        <p:spPr>
          <a:xfrm>
            <a:off x="4859338" y="3716338"/>
            <a:ext cx="3294062" cy="2447925"/>
          </a:xfrm>
          <a:ln w="76200" cmpd="tri">
            <a:solidFill>
              <a:srgbClr val="993300"/>
            </a:solidFill>
          </a:ln>
        </p:spPr>
      </p:pic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932363" y="4221163"/>
            <a:ext cx="3275012" cy="1503362"/>
            <a:chOff x="3130" y="2520"/>
            <a:chExt cx="2063" cy="947"/>
          </a:xfrm>
        </p:grpSpPr>
        <p:sp>
          <p:nvSpPr>
            <p:cNvPr id="23560" name="Line 25"/>
            <p:cNvSpPr>
              <a:spLocks noChangeShapeType="1"/>
            </p:cNvSpPr>
            <p:nvPr/>
          </p:nvSpPr>
          <p:spPr bwMode="auto">
            <a:xfrm>
              <a:off x="3130" y="3467"/>
              <a:ext cx="206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Line 26"/>
            <p:cNvSpPr>
              <a:spLocks noChangeShapeType="1"/>
            </p:cNvSpPr>
            <p:nvPr/>
          </p:nvSpPr>
          <p:spPr bwMode="auto">
            <a:xfrm>
              <a:off x="3418" y="2520"/>
              <a:ext cx="488" cy="94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214313"/>
            <a:ext cx="7858125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143000"/>
            <a:ext cx="8572500" cy="5357813"/>
          </a:xfrm>
        </p:spPr>
        <p:txBody>
          <a:bodyPr/>
          <a:lstStyle/>
          <a:p>
            <a:pPr marL="514350" indent="-514350" eaLnBrk="1" hangingPunct="1"/>
            <a:endParaRPr lang="ru-RU" smtClean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75" y="1143000"/>
          <a:ext cx="7858125" cy="5072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3143272"/>
                <a:gridCol w="3714775"/>
              </a:tblGrid>
              <a:tr h="84535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№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I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II</a:t>
                      </a:r>
                      <a:endParaRPr lang="ru-RU" sz="4800" dirty="0"/>
                    </a:p>
                  </a:txBody>
                  <a:tcPr/>
                </a:tc>
              </a:tr>
              <a:tr h="84535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да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да</a:t>
                      </a:r>
                      <a:endParaRPr lang="ru-RU" sz="4800" dirty="0"/>
                    </a:p>
                  </a:txBody>
                  <a:tcPr/>
                </a:tc>
              </a:tr>
              <a:tr h="84535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да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да</a:t>
                      </a:r>
                      <a:endParaRPr lang="ru-RU" sz="4800" dirty="0"/>
                    </a:p>
                  </a:txBody>
                  <a:tcPr/>
                </a:tc>
              </a:tr>
              <a:tr h="84535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АВ</a:t>
                      </a:r>
                      <a:r>
                        <a:rPr lang="en-US" sz="4800" dirty="0" smtClean="0"/>
                        <a:t> &gt; </a:t>
                      </a:r>
                      <a:r>
                        <a:rPr lang="ru-RU" sz="4800" dirty="0" smtClean="0"/>
                        <a:t>АС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АС </a:t>
                      </a:r>
                      <a:r>
                        <a:rPr lang="en-US" sz="4800" dirty="0" smtClean="0"/>
                        <a:t>&gt;</a:t>
                      </a:r>
                      <a:r>
                        <a:rPr lang="ru-RU" sz="4800" dirty="0" smtClean="0"/>
                        <a:t> ВС</a:t>
                      </a:r>
                      <a:endParaRPr lang="ru-RU" sz="4800" dirty="0"/>
                    </a:p>
                  </a:txBody>
                  <a:tcPr/>
                </a:tc>
              </a:tr>
              <a:tr h="84535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4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тупым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острым</a:t>
                      </a:r>
                      <a:endParaRPr lang="ru-RU" sz="4800" dirty="0"/>
                    </a:p>
                  </a:txBody>
                  <a:tcPr/>
                </a:tc>
              </a:tr>
              <a:tr h="84535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ru-RU" smtClean="0"/>
              <a:t>Работа над ошибками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50206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1.</a:t>
            </a:r>
          </a:p>
        </p:txBody>
      </p:sp>
      <p:sp>
        <p:nvSpPr>
          <p:cNvPr id="15363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214438"/>
            <a:ext cx="6500812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7158" y="3500438"/>
            <a:ext cx="50206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3665538"/>
            <a:ext cx="37861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3644900"/>
            <a:ext cx="385762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14422"/>
            <a:ext cx="50206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3.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143380"/>
            <a:ext cx="50206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4.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928688"/>
            <a:ext cx="570071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2714625"/>
            <a:ext cx="35718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14356"/>
            <a:ext cx="50206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5.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357188"/>
            <a:ext cx="4408487" cy="2714625"/>
          </a:xfr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3429000"/>
            <a:ext cx="5018087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1"/>
          <p:cNvSpPr txBox="1">
            <a:spLocks noChangeArrowheads="1"/>
          </p:cNvSpPr>
          <p:nvPr/>
        </p:nvSpPr>
        <p:spPr bwMode="auto">
          <a:xfrm>
            <a:off x="7956550" y="12684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18434" name="Text Box 25"/>
          <p:cNvSpPr txBox="1">
            <a:spLocks noChangeArrowheads="1"/>
          </p:cNvSpPr>
          <p:nvPr/>
        </p:nvSpPr>
        <p:spPr bwMode="auto">
          <a:xfrm>
            <a:off x="7235825" y="1125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18435" name="Text Box 29"/>
          <p:cNvSpPr txBox="1">
            <a:spLocks noChangeArrowheads="1"/>
          </p:cNvSpPr>
          <p:nvPr/>
        </p:nvSpPr>
        <p:spPr bwMode="auto">
          <a:xfrm>
            <a:off x="4500563" y="256540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436" name="Text Box 30"/>
          <p:cNvSpPr txBox="1">
            <a:spLocks noChangeArrowheads="1"/>
          </p:cNvSpPr>
          <p:nvPr/>
        </p:nvSpPr>
        <p:spPr bwMode="auto">
          <a:xfrm>
            <a:off x="1187450" y="25654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437" name="Text Box 31"/>
          <p:cNvSpPr txBox="1">
            <a:spLocks noChangeArrowheads="1"/>
          </p:cNvSpPr>
          <p:nvPr/>
        </p:nvSpPr>
        <p:spPr bwMode="auto">
          <a:xfrm>
            <a:off x="7740650" y="25654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438" name="Text Box 32"/>
          <p:cNvSpPr txBox="1">
            <a:spLocks noChangeArrowheads="1"/>
          </p:cNvSpPr>
          <p:nvPr/>
        </p:nvSpPr>
        <p:spPr bwMode="auto">
          <a:xfrm>
            <a:off x="1476375" y="594995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439" name="Text Box 33"/>
          <p:cNvSpPr txBox="1">
            <a:spLocks noChangeArrowheads="1"/>
          </p:cNvSpPr>
          <p:nvPr/>
        </p:nvSpPr>
        <p:spPr bwMode="auto">
          <a:xfrm>
            <a:off x="5076825" y="594995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440" name="Text Box 34"/>
          <p:cNvSpPr txBox="1">
            <a:spLocks noChangeArrowheads="1"/>
          </p:cNvSpPr>
          <p:nvPr/>
        </p:nvSpPr>
        <p:spPr bwMode="auto">
          <a:xfrm>
            <a:off x="7740650" y="5876925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18441" name="Group 42"/>
          <p:cNvGrpSpPr>
            <a:grpSpLocks/>
          </p:cNvGrpSpPr>
          <p:nvPr/>
        </p:nvGrpSpPr>
        <p:grpSpPr bwMode="auto">
          <a:xfrm>
            <a:off x="6011863" y="981075"/>
            <a:ext cx="2663825" cy="1185863"/>
            <a:chOff x="1837" y="1888"/>
            <a:chExt cx="1905" cy="747"/>
          </a:xfrm>
        </p:grpSpPr>
        <p:sp>
          <p:nvSpPr>
            <p:cNvPr id="18479" name="Line 43"/>
            <p:cNvSpPr>
              <a:spLocks noChangeShapeType="1"/>
            </p:cNvSpPr>
            <p:nvPr/>
          </p:nvSpPr>
          <p:spPr bwMode="auto">
            <a:xfrm>
              <a:off x="2608" y="2341"/>
              <a:ext cx="11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Line 44"/>
            <p:cNvSpPr>
              <a:spLocks noChangeShapeType="1"/>
            </p:cNvSpPr>
            <p:nvPr/>
          </p:nvSpPr>
          <p:spPr bwMode="auto">
            <a:xfrm flipV="1">
              <a:off x="2608" y="1888"/>
              <a:ext cx="1043" cy="45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1" name="Line 45"/>
            <p:cNvSpPr>
              <a:spLocks noChangeShapeType="1"/>
            </p:cNvSpPr>
            <p:nvPr/>
          </p:nvSpPr>
          <p:spPr bwMode="auto">
            <a:xfrm flipH="1" flipV="1">
              <a:off x="1837" y="2024"/>
              <a:ext cx="815" cy="3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2" name="Arc 46"/>
            <p:cNvSpPr>
              <a:spLocks/>
            </p:cNvSpPr>
            <p:nvPr/>
          </p:nvSpPr>
          <p:spPr bwMode="auto">
            <a:xfrm rot="18498941" flipV="1">
              <a:off x="2693" y="2255"/>
              <a:ext cx="521" cy="240"/>
            </a:xfrm>
            <a:custGeom>
              <a:avLst/>
              <a:gdLst>
                <a:gd name="T0" fmla="*/ 10 w 21600"/>
                <a:gd name="T1" fmla="*/ 0 h 12772"/>
                <a:gd name="T2" fmla="*/ 13 w 21600"/>
                <a:gd name="T3" fmla="*/ 5 h 12772"/>
                <a:gd name="T4" fmla="*/ 0 w 21600"/>
                <a:gd name="T5" fmla="*/ 5 h 127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2772"/>
                <a:gd name="T11" fmla="*/ 21600 w 21600"/>
                <a:gd name="T12" fmla="*/ 12772 h 127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2772" fill="none" extrusionOk="0">
                  <a:moveTo>
                    <a:pt x="17419" y="-1"/>
                  </a:moveTo>
                  <a:cubicBezTo>
                    <a:pt x="20135" y="3704"/>
                    <a:pt x="21600" y="8178"/>
                    <a:pt x="21600" y="12772"/>
                  </a:cubicBezTo>
                </a:path>
                <a:path w="21600" h="12772" stroke="0" extrusionOk="0">
                  <a:moveTo>
                    <a:pt x="17419" y="-1"/>
                  </a:moveTo>
                  <a:cubicBezTo>
                    <a:pt x="20135" y="3704"/>
                    <a:pt x="21600" y="8178"/>
                    <a:pt x="21600" y="12772"/>
                  </a:cubicBezTo>
                  <a:lnTo>
                    <a:pt x="0" y="12772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3" name="Arc 47"/>
            <p:cNvSpPr>
              <a:spLocks/>
            </p:cNvSpPr>
            <p:nvPr/>
          </p:nvSpPr>
          <p:spPr bwMode="auto">
            <a:xfrm rot="8193170" flipH="1" flipV="1">
              <a:off x="2608" y="2160"/>
              <a:ext cx="181" cy="269"/>
            </a:xfrm>
            <a:custGeom>
              <a:avLst/>
              <a:gdLst>
                <a:gd name="T0" fmla="*/ 0 w 37457"/>
                <a:gd name="T1" fmla="*/ 0 h 38151"/>
                <a:gd name="T2" fmla="*/ 1 w 37457"/>
                <a:gd name="T3" fmla="*/ 2 h 38151"/>
                <a:gd name="T4" fmla="*/ 0 w 37457"/>
                <a:gd name="T5" fmla="*/ 1 h 38151"/>
                <a:gd name="T6" fmla="*/ 0 60000 65536"/>
                <a:gd name="T7" fmla="*/ 0 60000 65536"/>
                <a:gd name="T8" fmla="*/ 0 60000 65536"/>
                <a:gd name="T9" fmla="*/ 0 w 37457"/>
                <a:gd name="T10" fmla="*/ 0 h 38151"/>
                <a:gd name="T11" fmla="*/ 37457 w 37457"/>
                <a:gd name="T12" fmla="*/ 38151 h 38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57" h="38151" fill="none" extrusionOk="0">
                  <a:moveTo>
                    <a:pt x="0" y="6933"/>
                  </a:moveTo>
                  <a:cubicBezTo>
                    <a:pt x="4088" y="2513"/>
                    <a:pt x="9836" y="-1"/>
                    <a:pt x="15857" y="0"/>
                  </a:cubicBezTo>
                  <a:cubicBezTo>
                    <a:pt x="27786" y="0"/>
                    <a:pt x="37457" y="9670"/>
                    <a:pt x="37457" y="21600"/>
                  </a:cubicBezTo>
                  <a:cubicBezTo>
                    <a:pt x="37457" y="27987"/>
                    <a:pt x="34630" y="34046"/>
                    <a:pt x="29735" y="38150"/>
                  </a:cubicBezTo>
                </a:path>
                <a:path w="37457" h="38151" stroke="0" extrusionOk="0">
                  <a:moveTo>
                    <a:pt x="0" y="6933"/>
                  </a:moveTo>
                  <a:cubicBezTo>
                    <a:pt x="4088" y="2513"/>
                    <a:pt x="9836" y="-1"/>
                    <a:pt x="15857" y="0"/>
                  </a:cubicBezTo>
                  <a:cubicBezTo>
                    <a:pt x="27786" y="0"/>
                    <a:pt x="37457" y="9670"/>
                    <a:pt x="37457" y="21600"/>
                  </a:cubicBezTo>
                  <a:cubicBezTo>
                    <a:pt x="37457" y="27987"/>
                    <a:pt x="34630" y="34046"/>
                    <a:pt x="29735" y="38150"/>
                  </a:cubicBezTo>
                  <a:lnTo>
                    <a:pt x="15857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4" name="Arc 48"/>
            <p:cNvSpPr>
              <a:spLocks/>
            </p:cNvSpPr>
            <p:nvPr/>
          </p:nvSpPr>
          <p:spPr bwMode="auto">
            <a:xfrm rot="8193170" flipH="1" flipV="1">
              <a:off x="2562" y="2114"/>
              <a:ext cx="272" cy="364"/>
            </a:xfrm>
            <a:custGeom>
              <a:avLst/>
              <a:gdLst>
                <a:gd name="T0" fmla="*/ 0 w 37457"/>
                <a:gd name="T1" fmla="*/ 1 h 36608"/>
                <a:gd name="T2" fmla="*/ 2 w 37457"/>
                <a:gd name="T3" fmla="*/ 4 h 36608"/>
                <a:gd name="T4" fmla="*/ 1 w 37457"/>
                <a:gd name="T5" fmla="*/ 2 h 36608"/>
                <a:gd name="T6" fmla="*/ 0 60000 65536"/>
                <a:gd name="T7" fmla="*/ 0 60000 65536"/>
                <a:gd name="T8" fmla="*/ 0 60000 65536"/>
                <a:gd name="T9" fmla="*/ 0 w 37457"/>
                <a:gd name="T10" fmla="*/ 0 h 36608"/>
                <a:gd name="T11" fmla="*/ 37457 w 37457"/>
                <a:gd name="T12" fmla="*/ 36608 h 366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57" h="36608" fill="none" extrusionOk="0">
                  <a:moveTo>
                    <a:pt x="0" y="6933"/>
                  </a:moveTo>
                  <a:cubicBezTo>
                    <a:pt x="4088" y="2513"/>
                    <a:pt x="9836" y="-1"/>
                    <a:pt x="15857" y="0"/>
                  </a:cubicBezTo>
                  <a:cubicBezTo>
                    <a:pt x="27786" y="0"/>
                    <a:pt x="37457" y="9670"/>
                    <a:pt x="37457" y="21600"/>
                  </a:cubicBezTo>
                  <a:cubicBezTo>
                    <a:pt x="37457" y="27199"/>
                    <a:pt x="35282" y="32580"/>
                    <a:pt x="31391" y="36607"/>
                  </a:cubicBezTo>
                </a:path>
                <a:path w="37457" h="36608" stroke="0" extrusionOk="0">
                  <a:moveTo>
                    <a:pt x="0" y="6933"/>
                  </a:moveTo>
                  <a:cubicBezTo>
                    <a:pt x="4088" y="2513"/>
                    <a:pt x="9836" y="-1"/>
                    <a:pt x="15857" y="0"/>
                  </a:cubicBezTo>
                  <a:cubicBezTo>
                    <a:pt x="27786" y="0"/>
                    <a:pt x="37457" y="9670"/>
                    <a:pt x="37457" y="21600"/>
                  </a:cubicBezTo>
                  <a:cubicBezTo>
                    <a:pt x="37457" y="27199"/>
                    <a:pt x="35282" y="32580"/>
                    <a:pt x="31391" y="36607"/>
                  </a:cubicBezTo>
                  <a:lnTo>
                    <a:pt x="15857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442" name="Group 65"/>
          <p:cNvGrpSpPr>
            <a:grpSpLocks/>
          </p:cNvGrpSpPr>
          <p:nvPr/>
        </p:nvGrpSpPr>
        <p:grpSpPr bwMode="auto">
          <a:xfrm>
            <a:off x="1187450" y="404813"/>
            <a:ext cx="1728788" cy="2447925"/>
            <a:chOff x="657" y="255"/>
            <a:chExt cx="1089" cy="1542"/>
          </a:xfrm>
        </p:grpSpPr>
        <p:sp>
          <p:nvSpPr>
            <p:cNvPr id="18471" name="Line 2"/>
            <p:cNvSpPr>
              <a:spLocks noChangeShapeType="1"/>
            </p:cNvSpPr>
            <p:nvPr/>
          </p:nvSpPr>
          <p:spPr bwMode="auto">
            <a:xfrm>
              <a:off x="930" y="935"/>
              <a:ext cx="816" cy="49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2" name="Line 3"/>
            <p:cNvSpPr>
              <a:spLocks noChangeShapeType="1"/>
            </p:cNvSpPr>
            <p:nvPr/>
          </p:nvSpPr>
          <p:spPr bwMode="auto">
            <a:xfrm>
              <a:off x="930" y="981"/>
              <a:ext cx="136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3" name="Line 4"/>
            <p:cNvSpPr>
              <a:spLocks noChangeShapeType="1"/>
            </p:cNvSpPr>
            <p:nvPr/>
          </p:nvSpPr>
          <p:spPr bwMode="auto">
            <a:xfrm flipV="1">
              <a:off x="930" y="255"/>
              <a:ext cx="318" cy="7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4" name="Line 5"/>
            <p:cNvSpPr>
              <a:spLocks noChangeShapeType="1"/>
            </p:cNvSpPr>
            <p:nvPr/>
          </p:nvSpPr>
          <p:spPr bwMode="auto">
            <a:xfrm flipH="1" flipV="1">
              <a:off x="657" y="482"/>
              <a:ext cx="273" cy="45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5" name="Text Box 17"/>
            <p:cNvSpPr txBox="1">
              <a:spLocks noChangeArrowheads="1"/>
            </p:cNvSpPr>
            <p:nvPr/>
          </p:nvSpPr>
          <p:spPr bwMode="auto">
            <a:xfrm>
              <a:off x="1202" y="134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b="1"/>
                <a:t>2</a:t>
              </a:r>
            </a:p>
          </p:txBody>
        </p:sp>
        <p:sp>
          <p:nvSpPr>
            <p:cNvPr id="18476" name="Text Box 19"/>
            <p:cNvSpPr txBox="1">
              <a:spLocks noChangeArrowheads="1"/>
            </p:cNvSpPr>
            <p:nvPr/>
          </p:nvSpPr>
          <p:spPr bwMode="auto">
            <a:xfrm>
              <a:off x="839" y="391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b="1"/>
                <a:t>1</a:t>
              </a:r>
            </a:p>
          </p:txBody>
        </p:sp>
        <p:sp>
          <p:nvSpPr>
            <p:cNvPr id="18477" name="Arc 51"/>
            <p:cNvSpPr>
              <a:spLocks/>
            </p:cNvSpPr>
            <p:nvPr/>
          </p:nvSpPr>
          <p:spPr bwMode="auto">
            <a:xfrm flipV="1">
              <a:off x="975" y="1071"/>
              <a:ext cx="136" cy="91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8" name="Arc 53"/>
            <p:cNvSpPr>
              <a:spLocks/>
            </p:cNvSpPr>
            <p:nvPr/>
          </p:nvSpPr>
          <p:spPr bwMode="auto">
            <a:xfrm flipH="1">
              <a:off x="839" y="754"/>
              <a:ext cx="181" cy="45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43" name="Line 15"/>
          <p:cNvSpPr>
            <a:spLocks noChangeShapeType="1"/>
          </p:cNvSpPr>
          <p:nvPr/>
        </p:nvSpPr>
        <p:spPr bwMode="auto">
          <a:xfrm>
            <a:off x="3563938" y="5157788"/>
            <a:ext cx="21605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Line 16"/>
          <p:cNvSpPr>
            <a:spLocks noChangeShapeType="1"/>
          </p:cNvSpPr>
          <p:nvPr/>
        </p:nvSpPr>
        <p:spPr bwMode="auto">
          <a:xfrm>
            <a:off x="4140200" y="4221163"/>
            <a:ext cx="1223963" cy="1728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Text Box 23"/>
          <p:cNvSpPr txBox="1">
            <a:spLocks noChangeArrowheads="1"/>
          </p:cNvSpPr>
          <p:nvPr/>
        </p:nvSpPr>
        <p:spPr bwMode="auto">
          <a:xfrm>
            <a:off x="4859338" y="45085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18446" name="Text Box 27"/>
          <p:cNvSpPr txBox="1">
            <a:spLocks noChangeArrowheads="1"/>
          </p:cNvSpPr>
          <p:nvPr/>
        </p:nvSpPr>
        <p:spPr bwMode="auto">
          <a:xfrm>
            <a:off x="4284663" y="54451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18447" name="Line 11"/>
          <p:cNvSpPr>
            <a:spLocks noChangeShapeType="1"/>
          </p:cNvSpPr>
          <p:nvPr/>
        </p:nvSpPr>
        <p:spPr bwMode="auto">
          <a:xfrm>
            <a:off x="1042988" y="3933825"/>
            <a:ext cx="1081087" cy="1728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2"/>
          <p:cNvSpPr>
            <a:spLocks noChangeShapeType="1"/>
          </p:cNvSpPr>
          <p:nvPr/>
        </p:nvSpPr>
        <p:spPr bwMode="auto">
          <a:xfrm flipH="1">
            <a:off x="1042988" y="4005263"/>
            <a:ext cx="1441450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Text Box 24"/>
          <p:cNvSpPr txBox="1">
            <a:spLocks noChangeArrowheads="1"/>
          </p:cNvSpPr>
          <p:nvPr/>
        </p:nvSpPr>
        <p:spPr bwMode="auto">
          <a:xfrm>
            <a:off x="1619250" y="42211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18450" name="Text Box 28"/>
          <p:cNvSpPr txBox="1">
            <a:spLocks noChangeArrowheads="1"/>
          </p:cNvSpPr>
          <p:nvPr/>
        </p:nvSpPr>
        <p:spPr bwMode="auto">
          <a:xfrm>
            <a:off x="1403350" y="5516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18451" name="Line 6"/>
          <p:cNvSpPr>
            <a:spLocks noChangeShapeType="1"/>
          </p:cNvSpPr>
          <p:nvPr/>
        </p:nvSpPr>
        <p:spPr bwMode="auto">
          <a:xfrm>
            <a:off x="3924300" y="1916113"/>
            <a:ext cx="16557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2" name="Line 7"/>
          <p:cNvSpPr>
            <a:spLocks noChangeShapeType="1"/>
          </p:cNvSpPr>
          <p:nvPr/>
        </p:nvSpPr>
        <p:spPr bwMode="auto">
          <a:xfrm flipV="1">
            <a:off x="4787900" y="620713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3" name="Text Box 18"/>
          <p:cNvSpPr txBox="1">
            <a:spLocks noChangeArrowheads="1"/>
          </p:cNvSpPr>
          <p:nvPr/>
        </p:nvSpPr>
        <p:spPr bwMode="auto">
          <a:xfrm>
            <a:off x="4932363" y="1412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18454" name="Text Box 20"/>
          <p:cNvSpPr txBox="1">
            <a:spLocks noChangeArrowheads="1"/>
          </p:cNvSpPr>
          <p:nvPr/>
        </p:nvSpPr>
        <p:spPr bwMode="auto">
          <a:xfrm>
            <a:off x="4211638" y="1412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18455" name="Arc 56"/>
          <p:cNvSpPr>
            <a:spLocks/>
          </p:cNvSpPr>
          <p:nvPr/>
        </p:nvSpPr>
        <p:spPr bwMode="auto">
          <a:xfrm>
            <a:off x="1547813" y="4724400"/>
            <a:ext cx="360362" cy="73025"/>
          </a:xfrm>
          <a:custGeom>
            <a:avLst/>
            <a:gdLst>
              <a:gd name="T0" fmla="*/ 0 w 21600"/>
              <a:gd name="T1" fmla="*/ 0 h 21600"/>
              <a:gd name="T2" fmla="*/ 6012073 w 21600"/>
              <a:gd name="T3" fmla="*/ 246882 h 21600"/>
              <a:gd name="T4" fmla="*/ 0 w 21600"/>
              <a:gd name="T5" fmla="*/ 24688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6" name="Arc 57"/>
          <p:cNvSpPr>
            <a:spLocks/>
          </p:cNvSpPr>
          <p:nvPr/>
        </p:nvSpPr>
        <p:spPr bwMode="auto">
          <a:xfrm flipH="1" flipV="1">
            <a:off x="1547813" y="5157788"/>
            <a:ext cx="287337" cy="71437"/>
          </a:xfrm>
          <a:custGeom>
            <a:avLst/>
            <a:gdLst>
              <a:gd name="T0" fmla="*/ 0 w 21600"/>
              <a:gd name="T1" fmla="*/ 0 h 21600"/>
              <a:gd name="T2" fmla="*/ 3822341 w 21600"/>
              <a:gd name="T3" fmla="*/ 236261 h 21600"/>
              <a:gd name="T4" fmla="*/ 0 w 21600"/>
              <a:gd name="T5" fmla="*/ 23626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7" name="Arc 58"/>
          <p:cNvSpPr>
            <a:spLocks/>
          </p:cNvSpPr>
          <p:nvPr/>
        </p:nvSpPr>
        <p:spPr bwMode="auto">
          <a:xfrm>
            <a:off x="4643438" y="4868863"/>
            <a:ext cx="433387" cy="288925"/>
          </a:xfrm>
          <a:custGeom>
            <a:avLst/>
            <a:gdLst>
              <a:gd name="T0" fmla="*/ 0 w 21600"/>
              <a:gd name="T1" fmla="*/ 0 h 21600"/>
              <a:gd name="T2" fmla="*/ 8695568 w 21600"/>
              <a:gd name="T3" fmla="*/ 3864707 h 21600"/>
              <a:gd name="T4" fmla="*/ 0 w 21600"/>
              <a:gd name="T5" fmla="*/ 386470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8" name="Arc 60"/>
          <p:cNvSpPr>
            <a:spLocks/>
          </p:cNvSpPr>
          <p:nvPr/>
        </p:nvSpPr>
        <p:spPr bwMode="auto">
          <a:xfrm flipH="1" flipV="1">
            <a:off x="4500563" y="5157788"/>
            <a:ext cx="431800" cy="215900"/>
          </a:xfrm>
          <a:custGeom>
            <a:avLst/>
            <a:gdLst>
              <a:gd name="T0" fmla="*/ 0 w 21600"/>
              <a:gd name="T1" fmla="*/ 0 h 21600"/>
              <a:gd name="T2" fmla="*/ 8632001 w 21600"/>
              <a:gd name="T3" fmla="*/ 2158000 h 21600"/>
              <a:gd name="T4" fmla="*/ 0 w 21600"/>
              <a:gd name="T5" fmla="*/ 2158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459" name="Group 69"/>
          <p:cNvGrpSpPr>
            <a:grpSpLocks/>
          </p:cNvGrpSpPr>
          <p:nvPr/>
        </p:nvGrpSpPr>
        <p:grpSpPr bwMode="auto">
          <a:xfrm>
            <a:off x="6732588" y="3789363"/>
            <a:ext cx="1800225" cy="1368425"/>
            <a:chOff x="4241" y="2387"/>
            <a:chExt cx="1134" cy="862"/>
          </a:xfrm>
        </p:grpSpPr>
        <p:sp>
          <p:nvSpPr>
            <p:cNvPr id="18464" name="Line 13"/>
            <p:cNvSpPr>
              <a:spLocks noChangeShapeType="1"/>
            </p:cNvSpPr>
            <p:nvPr/>
          </p:nvSpPr>
          <p:spPr bwMode="auto">
            <a:xfrm>
              <a:off x="4241" y="3249"/>
              <a:ext cx="11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5" name="Line 14"/>
            <p:cNvSpPr>
              <a:spLocks noChangeShapeType="1"/>
            </p:cNvSpPr>
            <p:nvPr/>
          </p:nvSpPr>
          <p:spPr bwMode="auto">
            <a:xfrm flipV="1">
              <a:off x="4740" y="2387"/>
              <a:ext cx="544" cy="8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6" name="Text Box 22"/>
            <p:cNvSpPr txBox="1">
              <a:spLocks noChangeArrowheads="1"/>
            </p:cNvSpPr>
            <p:nvPr/>
          </p:nvSpPr>
          <p:spPr bwMode="auto">
            <a:xfrm>
              <a:off x="5012" y="2931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b="1"/>
                <a:t>1</a:t>
              </a:r>
            </a:p>
          </p:txBody>
        </p:sp>
        <p:sp>
          <p:nvSpPr>
            <p:cNvPr id="18467" name="Text Box 26"/>
            <p:cNvSpPr txBox="1">
              <a:spLocks noChangeArrowheads="1"/>
            </p:cNvSpPr>
            <p:nvPr/>
          </p:nvSpPr>
          <p:spPr bwMode="auto">
            <a:xfrm>
              <a:off x="4468" y="288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b="1"/>
                <a:t>2</a:t>
              </a:r>
            </a:p>
          </p:txBody>
        </p:sp>
        <p:sp>
          <p:nvSpPr>
            <p:cNvPr id="18468" name="Arc 61"/>
            <p:cNvSpPr>
              <a:spLocks/>
            </p:cNvSpPr>
            <p:nvPr/>
          </p:nvSpPr>
          <p:spPr bwMode="auto">
            <a:xfrm>
              <a:off x="4830" y="3113"/>
              <a:ext cx="91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9" name="Arc 63"/>
            <p:cNvSpPr>
              <a:spLocks/>
            </p:cNvSpPr>
            <p:nvPr/>
          </p:nvSpPr>
          <p:spPr bwMode="auto">
            <a:xfrm flipH="1">
              <a:off x="4649" y="3113"/>
              <a:ext cx="181" cy="136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0" name="Arc 64"/>
            <p:cNvSpPr>
              <a:spLocks/>
            </p:cNvSpPr>
            <p:nvPr/>
          </p:nvSpPr>
          <p:spPr bwMode="auto">
            <a:xfrm flipH="1">
              <a:off x="4558" y="3022"/>
              <a:ext cx="318" cy="227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60" name="Line 70"/>
          <p:cNvSpPr>
            <a:spLocks noChangeShapeType="1"/>
          </p:cNvSpPr>
          <p:nvPr/>
        </p:nvSpPr>
        <p:spPr bwMode="auto">
          <a:xfrm flipH="1">
            <a:off x="4643438" y="1773238"/>
            <a:ext cx="1444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8461" name="Line 71"/>
          <p:cNvSpPr>
            <a:spLocks noChangeShapeType="1"/>
          </p:cNvSpPr>
          <p:nvPr/>
        </p:nvSpPr>
        <p:spPr bwMode="auto">
          <a:xfrm>
            <a:off x="4643438" y="1773238"/>
            <a:ext cx="0" cy="142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8462" name="Line 72"/>
          <p:cNvSpPr>
            <a:spLocks noChangeShapeType="1"/>
          </p:cNvSpPr>
          <p:nvPr/>
        </p:nvSpPr>
        <p:spPr bwMode="auto">
          <a:xfrm>
            <a:off x="4787900" y="1773238"/>
            <a:ext cx="1444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8463" name="Line 74"/>
          <p:cNvSpPr>
            <a:spLocks noChangeShapeType="1"/>
          </p:cNvSpPr>
          <p:nvPr/>
        </p:nvSpPr>
        <p:spPr bwMode="auto">
          <a:xfrm>
            <a:off x="4932363" y="1773238"/>
            <a:ext cx="0" cy="142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051050" y="692150"/>
            <a:ext cx="5761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>
                <a:latin typeface="Garamond" pitchFamily="18" charset="0"/>
              </a:rPr>
              <a:t>Смежные углы</a:t>
            </a:r>
          </a:p>
        </p:txBody>
      </p:sp>
      <p:sp>
        <p:nvSpPr>
          <p:cNvPr id="19458" name="Text Box 11"/>
          <p:cNvSpPr txBox="1">
            <a:spLocks noChangeArrowheads="1"/>
          </p:cNvSpPr>
          <p:nvPr/>
        </p:nvSpPr>
        <p:spPr bwMode="auto">
          <a:xfrm>
            <a:off x="1835150" y="5373688"/>
            <a:ext cx="5545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Garamond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051050" y="3860800"/>
            <a:ext cx="5905500" cy="2268538"/>
            <a:chOff x="1429" y="1888"/>
            <a:chExt cx="3720" cy="1429"/>
          </a:xfrm>
        </p:grpSpPr>
        <p:sp>
          <p:nvSpPr>
            <p:cNvPr id="19481" name="Text Box 15"/>
            <p:cNvSpPr txBox="1">
              <a:spLocks noChangeArrowheads="1"/>
            </p:cNvSpPr>
            <p:nvPr/>
          </p:nvSpPr>
          <p:spPr bwMode="auto">
            <a:xfrm>
              <a:off x="2699" y="2976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Garamond" pitchFamily="18" charset="0"/>
                </a:rPr>
                <a:t>O</a:t>
              </a:r>
              <a:endParaRPr lang="ru-RU" b="1">
                <a:latin typeface="Garamond" pitchFamily="18" charset="0"/>
              </a:endParaRPr>
            </a:p>
          </p:txBody>
        </p:sp>
        <p:grpSp>
          <p:nvGrpSpPr>
            <p:cNvPr id="19482" name="Group 16"/>
            <p:cNvGrpSpPr>
              <a:grpSpLocks/>
            </p:cNvGrpSpPr>
            <p:nvPr/>
          </p:nvGrpSpPr>
          <p:grpSpPr bwMode="auto">
            <a:xfrm>
              <a:off x="1429" y="1888"/>
              <a:ext cx="3720" cy="1429"/>
              <a:chOff x="1292" y="1842"/>
              <a:chExt cx="3720" cy="1429"/>
            </a:xfrm>
          </p:grpSpPr>
          <p:sp>
            <p:nvSpPr>
              <p:cNvPr id="19483" name="Line 17"/>
              <p:cNvSpPr>
                <a:spLocks noChangeShapeType="1"/>
              </p:cNvSpPr>
              <p:nvPr/>
            </p:nvSpPr>
            <p:spPr bwMode="auto">
              <a:xfrm>
                <a:off x="2771" y="2976"/>
                <a:ext cx="187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4" name="Line 18"/>
              <p:cNvSpPr>
                <a:spLocks noChangeShapeType="1"/>
              </p:cNvSpPr>
              <p:nvPr/>
            </p:nvSpPr>
            <p:spPr bwMode="auto">
              <a:xfrm flipV="1">
                <a:off x="2771" y="2160"/>
                <a:ext cx="1742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5" name="Line 19"/>
              <p:cNvSpPr>
                <a:spLocks noChangeShapeType="1"/>
              </p:cNvSpPr>
              <p:nvPr/>
            </p:nvSpPr>
            <p:spPr bwMode="auto">
              <a:xfrm flipH="1" flipV="1">
                <a:off x="1474" y="2432"/>
                <a:ext cx="1316" cy="5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6" name="Arc 20"/>
              <p:cNvSpPr>
                <a:spLocks/>
              </p:cNvSpPr>
              <p:nvPr/>
            </p:nvSpPr>
            <p:spPr bwMode="auto">
              <a:xfrm rot="18498941" flipV="1">
                <a:off x="2873" y="2893"/>
                <a:ext cx="521" cy="235"/>
              </a:xfrm>
              <a:custGeom>
                <a:avLst/>
                <a:gdLst>
                  <a:gd name="T0" fmla="*/ 10 w 21600"/>
                  <a:gd name="T1" fmla="*/ 0 h 12772"/>
                  <a:gd name="T2" fmla="*/ 13 w 21600"/>
                  <a:gd name="T3" fmla="*/ 4 h 12772"/>
                  <a:gd name="T4" fmla="*/ 0 w 21600"/>
                  <a:gd name="T5" fmla="*/ 4 h 127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2772"/>
                  <a:gd name="T11" fmla="*/ 21600 w 21600"/>
                  <a:gd name="T12" fmla="*/ 12772 h 127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2772" fill="none" extrusionOk="0">
                    <a:moveTo>
                      <a:pt x="17419" y="-1"/>
                    </a:moveTo>
                    <a:cubicBezTo>
                      <a:pt x="20135" y="3704"/>
                      <a:pt x="21600" y="8178"/>
                      <a:pt x="21600" y="12772"/>
                    </a:cubicBezTo>
                  </a:path>
                  <a:path w="21600" h="12772" stroke="0" extrusionOk="0">
                    <a:moveTo>
                      <a:pt x="17419" y="-1"/>
                    </a:moveTo>
                    <a:cubicBezTo>
                      <a:pt x="20135" y="3704"/>
                      <a:pt x="21600" y="8178"/>
                      <a:pt x="21600" y="12772"/>
                    </a:cubicBezTo>
                    <a:lnTo>
                      <a:pt x="0" y="12772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87" name="Arc 21"/>
              <p:cNvSpPr>
                <a:spLocks/>
              </p:cNvSpPr>
              <p:nvPr/>
            </p:nvSpPr>
            <p:spPr bwMode="auto">
              <a:xfrm rot="8193170" flipH="1" flipV="1">
                <a:off x="2771" y="2795"/>
                <a:ext cx="177" cy="269"/>
              </a:xfrm>
              <a:custGeom>
                <a:avLst/>
                <a:gdLst>
                  <a:gd name="T0" fmla="*/ 0 w 37457"/>
                  <a:gd name="T1" fmla="*/ 0 h 38151"/>
                  <a:gd name="T2" fmla="*/ 1 w 37457"/>
                  <a:gd name="T3" fmla="*/ 2 h 38151"/>
                  <a:gd name="T4" fmla="*/ 0 w 37457"/>
                  <a:gd name="T5" fmla="*/ 1 h 38151"/>
                  <a:gd name="T6" fmla="*/ 0 60000 65536"/>
                  <a:gd name="T7" fmla="*/ 0 60000 65536"/>
                  <a:gd name="T8" fmla="*/ 0 60000 65536"/>
                  <a:gd name="T9" fmla="*/ 0 w 37457"/>
                  <a:gd name="T10" fmla="*/ 0 h 38151"/>
                  <a:gd name="T11" fmla="*/ 37457 w 37457"/>
                  <a:gd name="T12" fmla="*/ 38151 h 381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457" h="38151" fill="none" extrusionOk="0">
                    <a:moveTo>
                      <a:pt x="0" y="6933"/>
                    </a:moveTo>
                    <a:cubicBezTo>
                      <a:pt x="4088" y="2513"/>
                      <a:pt x="9836" y="-1"/>
                      <a:pt x="15857" y="0"/>
                    </a:cubicBezTo>
                    <a:cubicBezTo>
                      <a:pt x="27786" y="0"/>
                      <a:pt x="37457" y="9670"/>
                      <a:pt x="37457" y="21600"/>
                    </a:cubicBezTo>
                    <a:cubicBezTo>
                      <a:pt x="37457" y="27987"/>
                      <a:pt x="34630" y="34046"/>
                      <a:pt x="29735" y="38150"/>
                    </a:cubicBezTo>
                  </a:path>
                  <a:path w="37457" h="38151" stroke="0" extrusionOk="0">
                    <a:moveTo>
                      <a:pt x="0" y="6933"/>
                    </a:moveTo>
                    <a:cubicBezTo>
                      <a:pt x="4088" y="2513"/>
                      <a:pt x="9836" y="-1"/>
                      <a:pt x="15857" y="0"/>
                    </a:cubicBezTo>
                    <a:cubicBezTo>
                      <a:pt x="27786" y="0"/>
                      <a:pt x="37457" y="9670"/>
                      <a:pt x="37457" y="21600"/>
                    </a:cubicBezTo>
                    <a:cubicBezTo>
                      <a:pt x="37457" y="27987"/>
                      <a:pt x="34630" y="34046"/>
                      <a:pt x="29735" y="38150"/>
                    </a:cubicBezTo>
                    <a:lnTo>
                      <a:pt x="15857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88" name="Arc 22"/>
              <p:cNvSpPr>
                <a:spLocks/>
              </p:cNvSpPr>
              <p:nvPr/>
            </p:nvSpPr>
            <p:spPr bwMode="auto">
              <a:xfrm rot="8193170" flipH="1" flipV="1">
                <a:off x="2726" y="2749"/>
                <a:ext cx="265" cy="364"/>
              </a:xfrm>
              <a:custGeom>
                <a:avLst/>
                <a:gdLst>
                  <a:gd name="T0" fmla="*/ 0 w 37457"/>
                  <a:gd name="T1" fmla="*/ 1 h 36608"/>
                  <a:gd name="T2" fmla="*/ 2 w 37457"/>
                  <a:gd name="T3" fmla="*/ 4 h 36608"/>
                  <a:gd name="T4" fmla="*/ 1 w 37457"/>
                  <a:gd name="T5" fmla="*/ 2 h 36608"/>
                  <a:gd name="T6" fmla="*/ 0 60000 65536"/>
                  <a:gd name="T7" fmla="*/ 0 60000 65536"/>
                  <a:gd name="T8" fmla="*/ 0 60000 65536"/>
                  <a:gd name="T9" fmla="*/ 0 w 37457"/>
                  <a:gd name="T10" fmla="*/ 0 h 36608"/>
                  <a:gd name="T11" fmla="*/ 37457 w 37457"/>
                  <a:gd name="T12" fmla="*/ 36608 h 366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457" h="36608" fill="none" extrusionOk="0">
                    <a:moveTo>
                      <a:pt x="0" y="6933"/>
                    </a:moveTo>
                    <a:cubicBezTo>
                      <a:pt x="4088" y="2513"/>
                      <a:pt x="9836" y="-1"/>
                      <a:pt x="15857" y="0"/>
                    </a:cubicBezTo>
                    <a:cubicBezTo>
                      <a:pt x="27786" y="0"/>
                      <a:pt x="37457" y="9670"/>
                      <a:pt x="37457" y="21600"/>
                    </a:cubicBezTo>
                    <a:cubicBezTo>
                      <a:pt x="37457" y="27199"/>
                      <a:pt x="35282" y="32580"/>
                      <a:pt x="31391" y="36607"/>
                    </a:cubicBezTo>
                  </a:path>
                  <a:path w="37457" h="36608" stroke="0" extrusionOk="0">
                    <a:moveTo>
                      <a:pt x="0" y="6933"/>
                    </a:moveTo>
                    <a:cubicBezTo>
                      <a:pt x="4088" y="2513"/>
                      <a:pt x="9836" y="-1"/>
                      <a:pt x="15857" y="0"/>
                    </a:cubicBezTo>
                    <a:cubicBezTo>
                      <a:pt x="27786" y="0"/>
                      <a:pt x="37457" y="9670"/>
                      <a:pt x="37457" y="21600"/>
                    </a:cubicBezTo>
                    <a:cubicBezTo>
                      <a:pt x="37457" y="27199"/>
                      <a:pt x="35282" y="32580"/>
                      <a:pt x="31391" y="36607"/>
                    </a:cubicBezTo>
                    <a:lnTo>
                      <a:pt x="15857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89" name="Text Box 23"/>
              <p:cNvSpPr txBox="1">
                <a:spLocks noChangeArrowheads="1"/>
              </p:cNvSpPr>
              <p:nvPr/>
            </p:nvSpPr>
            <p:spPr bwMode="auto">
              <a:xfrm>
                <a:off x="3560" y="2659"/>
                <a:ext cx="45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>
                    <a:latin typeface="Calibri" pitchFamily="34" charset="0"/>
                  </a:rPr>
                  <a:t>20</a:t>
                </a:r>
                <a:r>
                  <a:rPr lang="en-US" b="1">
                    <a:latin typeface="Calibri" pitchFamily="34" charset="0"/>
                    <a:cs typeface="Times New Roman" pitchFamily="18" charset="0"/>
                  </a:rPr>
                  <a:t>°</a:t>
                </a:r>
              </a:p>
            </p:txBody>
          </p:sp>
          <p:sp>
            <p:nvSpPr>
              <p:cNvPr id="19490" name="Text Box 24"/>
              <p:cNvSpPr txBox="1">
                <a:spLocks noChangeArrowheads="1"/>
              </p:cNvSpPr>
              <p:nvPr/>
            </p:nvSpPr>
            <p:spPr bwMode="auto">
              <a:xfrm>
                <a:off x="2971" y="2432"/>
                <a:ext cx="6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>
                    <a:latin typeface="Calibri" pitchFamily="34" charset="0"/>
                  </a:rPr>
                  <a:t>160</a:t>
                </a:r>
                <a:r>
                  <a:rPr lang="en-US" b="1">
                    <a:latin typeface="Calibri" pitchFamily="34" charset="0"/>
                    <a:cs typeface="Times New Roman" pitchFamily="18" charset="0"/>
                  </a:rPr>
                  <a:t>°</a:t>
                </a:r>
              </a:p>
            </p:txBody>
          </p:sp>
          <p:sp>
            <p:nvSpPr>
              <p:cNvPr id="19491" name="Text Box 25"/>
              <p:cNvSpPr txBox="1">
                <a:spLocks noChangeArrowheads="1"/>
              </p:cNvSpPr>
              <p:nvPr/>
            </p:nvSpPr>
            <p:spPr bwMode="auto">
              <a:xfrm>
                <a:off x="1292" y="2387"/>
                <a:ext cx="3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>
                    <a:latin typeface="Garamond" pitchFamily="18" charset="0"/>
                  </a:rPr>
                  <a:t>А</a:t>
                </a:r>
              </a:p>
            </p:txBody>
          </p:sp>
          <p:sp>
            <p:nvSpPr>
              <p:cNvPr id="19492" name="Text Box 26"/>
              <p:cNvSpPr txBox="1">
                <a:spLocks noChangeArrowheads="1"/>
              </p:cNvSpPr>
              <p:nvPr/>
            </p:nvSpPr>
            <p:spPr bwMode="auto">
              <a:xfrm>
                <a:off x="4377" y="1842"/>
                <a:ext cx="5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>
                    <a:latin typeface="Garamond" pitchFamily="18" charset="0"/>
                  </a:rPr>
                  <a:t>В</a:t>
                </a:r>
              </a:p>
            </p:txBody>
          </p:sp>
          <p:sp>
            <p:nvSpPr>
              <p:cNvPr id="19493" name="Text Box 27"/>
              <p:cNvSpPr txBox="1">
                <a:spLocks noChangeArrowheads="1"/>
              </p:cNvSpPr>
              <p:nvPr/>
            </p:nvSpPr>
            <p:spPr bwMode="auto">
              <a:xfrm>
                <a:off x="4468" y="2931"/>
                <a:ext cx="5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Garamond" pitchFamily="18" charset="0"/>
                  </a:rPr>
                  <a:t>C</a:t>
                </a:r>
                <a:endParaRPr lang="ru-RU" b="1">
                  <a:latin typeface="Garamond" pitchFamily="18" charset="0"/>
                </a:endParaRPr>
              </a:p>
            </p:txBody>
          </p:sp>
        </p:grpSp>
      </p:grp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2268538" y="549275"/>
            <a:ext cx="5976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alibri" pitchFamily="34" charset="0"/>
              </a:rPr>
              <a:t>Давайте проанализируем: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292725" y="1628775"/>
            <a:ext cx="3024188" cy="1655763"/>
            <a:chOff x="3334" y="981"/>
            <a:chExt cx="1905" cy="1043"/>
          </a:xfrm>
        </p:grpSpPr>
        <p:grpSp>
          <p:nvGrpSpPr>
            <p:cNvPr id="19473" name="Group 13"/>
            <p:cNvGrpSpPr>
              <a:grpSpLocks/>
            </p:cNvGrpSpPr>
            <p:nvPr/>
          </p:nvGrpSpPr>
          <p:grpSpPr bwMode="auto">
            <a:xfrm>
              <a:off x="3334" y="981"/>
              <a:ext cx="1905" cy="1043"/>
              <a:chOff x="3379" y="1616"/>
              <a:chExt cx="1905" cy="1043"/>
            </a:xfrm>
          </p:grpSpPr>
          <p:sp>
            <p:nvSpPr>
              <p:cNvPr id="19477" name="Text Box 4"/>
              <p:cNvSpPr txBox="1">
                <a:spLocks noChangeArrowheads="1"/>
              </p:cNvSpPr>
              <p:nvPr/>
            </p:nvSpPr>
            <p:spPr bwMode="auto">
              <a:xfrm>
                <a:off x="3923" y="2296"/>
                <a:ext cx="3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000" b="1"/>
                  <a:t>1</a:t>
                </a:r>
              </a:p>
            </p:txBody>
          </p:sp>
          <p:sp>
            <p:nvSpPr>
              <p:cNvPr id="19478" name="Text Box 7"/>
              <p:cNvSpPr txBox="1">
                <a:spLocks noChangeArrowheads="1"/>
              </p:cNvSpPr>
              <p:nvPr/>
            </p:nvSpPr>
            <p:spPr bwMode="auto">
              <a:xfrm>
                <a:off x="4694" y="2296"/>
                <a:ext cx="3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000" b="1"/>
                  <a:t>2</a:t>
                </a:r>
              </a:p>
            </p:txBody>
          </p:sp>
          <p:sp>
            <p:nvSpPr>
              <p:cNvPr id="19479" name="Line 8"/>
              <p:cNvSpPr>
                <a:spLocks noChangeShapeType="1"/>
              </p:cNvSpPr>
              <p:nvPr/>
            </p:nvSpPr>
            <p:spPr bwMode="auto">
              <a:xfrm>
                <a:off x="3379" y="2659"/>
                <a:ext cx="1905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0" name="Line 9"/>
              <p:cNvSpPr>
                <a:spLocks noChangeShapeType="1"/>
              </p:cNvSpPr>
              <p:nvPr/>
            </p:nvSpPr>
            <p:spPr bwMode="auto">
              <a:xfrm flipH="1">
                <a:off x="4241" y="1616"/>
                <a:ext cx="816" cy="104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74" name="Arc 31"/>
            <p:cNvSpPr>
              <a:spLocks/>
            </p:cNvSpPr>
            <p:nvPr/>
          </p:nvSpPr>
          <p:spPr bwMode="auto">
            <a:xfrm>
              <a:off x="4332" y="1842"/>
              <a:ext cx="136" cy="18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5" name="Arc 32"/>
            <p:cNvSpPr>
              <a:spLocks/>
            </p:cNvSpPr>
            <p:nvPr/>
          </p:nvSpPr>
          <p:spPr bwMode="auto">
            <a:xfrm flipH="1">
              <a:off x="4014" y="1842"/>
              <a:ext cx="318" cy="182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6" name="Arc 33"/>
            <p:cNvSpPr>
              <a:spLocks/>
            </p:cNvSpPr>
            <p:nvPr/>
          </p:nvSpPr>
          <p:spPr bwMode="auto">
            <a:xfrm flipH="1">
              <a:off x="3969" y="1797"/>
              <a:ext cx="408" cy="227"/>
            </a:xfrm>
            <a:custGeom>
              <a:avLst/>
              <a:gdLst>
                <a:gd name="T0" fmla="*/ 0 w 21600"/>
                <a:gd name="T1" fmla="*/ 0 h 21600"/>
                <a:gd name="T2" fmla="*/ 8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258888" y="1628775"/>
            <a:ext cx="2951162" cy="1655763"/>
            <a:chOff x="793" y="1026"/>
            <a:chExt cx="1859" cy="1043"/>
          </a:xfrm>
        </p:grpSpPr>
        <p:grpSp>
          <p:nvGrpSpPr>
            <p:cNvPr id="19463" name="Group 43"/>
            <p:cNvGrpSpPr>
              <a:grpSpLocks/>
            </p:cNvGrpSpPr>
            <p:nvPr/>
          </p:nvGrpSpPr>
          <p:grpSpPr bwMode="auto">
            <a:xfrm>
              <a:off x="793" y="1026"/>
              <a:ext cx="1859" cy="1043"/>
              <a:chOff x="793" y="1026"/>
              <a:chExt cx="1859" cy="1043"/>
            </a:xfrm>
          </p:grpSpPr>
          <p:grpSp>
            <p:nvGrpSpPr>
              <p:cNvPr id="19465" name="Group 12"/>
              <p:cNvGrpSpPr>
                <a:grpSpLocks/>
              </p:cNvGrpSpPr>
              <p:nvPr/>
            </p:nvGrpSpPr>
            <p:grpSpPr bwMode="auto">
              <a:xfrm>
                <a:off x="793" y="1026"/>
                <a:ext cx="1859" cy="1043"/>
                <a:chOff x="793" y="1661"/>
                <a:chExt cx="1859" cy="1043"/>
              </a:xfrm>
            </p:grpSpPr>
            <p:sp>
              <p:nvSpPr>
                <p:cNvPr id="19469" name="Line 2"/>
                <p:cNvSpPr>
                  <a:spLocks noChangeShapeType="1"/>
                </p:cNvSpPr>
                <p:nvPr/>
              </p:nvSpPr>
              <p:spPr bwMode="auto">
                <a:xfrm>
                  <a:off x="793" y="2704"/>
                  <a:ext cx="1859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70" name="Line 3"/>
                <p:cNvSpPr>
                  <a:spLocks noChangeShapeType="1"/>
                </p:cNvSpPr>
                <p:nvPr/>
              </p:nvSpPr>
              <p:spPr bwMode="auto">
                <a:xfrm>
                  <a:off x="1655" y="1661"/>
                  <a:ext cx="0" cy="1043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7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338" y="2341"/>
                  <a:ext cx="31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ru-RU" sz="2000" b="1"/>
                    <a:t>1</a:t>
                  </a:r>
                </a:p>
              </p:txBody>
            </p:sp>
            <p:sp>
              <p:nvSpPr>
                <p:cNvPr id="1947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791" y="2341"/>
                  <a:ext cx="31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ru-RU" sz="2000" b="1"/>
                    <a:t>2</a:t>
                  </a:r>
                </a:p>
              </p:txBody>
            </p:sp>
          </p:grpSp>
          <p:sp>
            <p:nvSpPr>
              <p:cNvPr id="19466" name="Line 38"/>
              <p:cNvSpPr>
                <a:spLocks noChangeShapeType="1"/>
              </p:cNvSpPr>
              <p:nvPr/>
            </p:nvSpPr>
            <p:spPr bwMode="auto">
              <a:xfrm>
                <a:off x="1655" y="1933"/>
                <a:ext cx="9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9467" name="Line 39"/>
              <p:cNvSpPr>
                <a:spLocks noChangeShapeType="1"/>
              </p:cNvSpPr>
              <p:nvPr/>
            </p:nvSpPr>
            <p:spPr bwMode="auto">
              <a:xfrm>
                <a:off x="1746" y="1933"/>
                <a:ext cx="0" cy="1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9468" name="Line 41"/>
              <p:cNvSpPr>
                <a:spLocks noChangeShapeType="1"/>
              </p:cNvSpPr>
              <p:nvPr/>
            </p:nvSpPr>
            <p:spPr bwMode="auto">
              <a:xfrm flipH="1">
                <a:off x="1565" y="1933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19464" name="Line 42"/>
            <p:cNvSpPr>
              <a:spLocks noChangeShapeType="1"/>
            </p:cNvSpPr>
            <p:nvPr/>
          </p:nvSpPr>
          <p:spPr bwMode="auto">
            <a:xfrm>
              <a:off x="1565" y="1933"/>
              <a:ext cx="0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40" grpId="0"/>
      <p:bldP spid="1334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1258888" y="1628775"/>
            <a:ext cx="6192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Garamond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87450" y="549275"/>
            <a:ext cx="75612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800" b="1">
                <a:latin typeface="Garamond" pitchFamily="18" charset="0"/>
              </a:rPr>
              <a:t>     </a:t>
            </a:r>
            <a:r>
              <a:rPr lang="ru-RU" sz="2800" b="1">
                <a:solidFill>
                  <a:srgbClr val="FF0000"/>
                </a:solidFill>
                <a:latin typeface="Garamond" pitchFamily="18" charset="0"/>
              </a:rPr>
              <a:t>Смежными углами</a:t>
            </a:r>
            <a:r>
              <a:rPr lang="ru-RU" sz="2800" b="1">
                <a:latin typeface="Garamond" pitchFamily="18" charset="0"/>
              </a:rPr>
              <a:t> называются два угла, у которых одна сторона общая а две другие являются продолжением одна другой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051050" y="5661025"/>
            <a:ext cx="28082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4859338" y="3644900"/>
            <a:ext cx="1800225" cy="2016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Arc 6"/>
          <p:cNvSpPr>
            <a:spLocks/>
          </p:cNvSpPr>
          <p:nvPr/>
        </p:nvSpPr>
        <p:spPr bwMode="auto">
          <a:xfrm>
            <a:off x="5292725" y="5157788"/>
            <a:ext cx="404813" cy="792162"/>
          </a:xfrm>
          <a:custGeom>
            <a:avLst/>
            <a:gdLst>
              <a:gd name="T0" fmla="*/ 0 w 20180"/>
              <a:gd name="T1" fmla="*/ 0 h 21600"/>
              <a:gd name="T2" fmla="*/ 8120592 w 20180"/>
              <a:gd name="T3" fmla="*/ 18692747 h 21600"/>
              <a:gd name="T4" fmla="*/ 0 w 20180"/>
              <a:gd name="T5" fmla="*/ 29051880 h 21600"/>
              <a:gd name="T6" fmla="*/ 0 60000 65536"/>
              <a:gd name="T7" fmla="*/ 0 60000 65536"/>
              <a:gd name="T8" fmla="*/ 0 60000 65536"/>
              <a:gd name="T9" fmla="*/ 0 w 20180"/>
              <a:gd name="T10" fmla="*/ 0 h 21600"/>
              <a:gd name="T11" fmla="*/ 20180 w 201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80" h="21600" fill="none" extrusionOk="0">
                <a:moveTo>
                  <a:pt x="-1" y="0"/>
                </a:moveTo>
                <a:cubicBezTo>
                  <a:pt x="8957" y="0"/>
                  <a:pt x="16986" y="5528"/>
                  <a:pt x="20180" y="13897"/>
                </a:cubicBezTo>
              </a:path>
              <a:path w="20180" h="21600" stroke="0" extrusionOk="0">
                <a:moveTo>
                  <a:pt x="-1" y="0"/>
                </a:moveTo>
                <a:cubicBezTo>
                  <a:pt x="8957" y="0"/>
                  <a:pt x="16986" y="5528"/>
                  <a:pt x="20180" y="1389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rc 7"/>
          <p:cNvSpPr>
            <a:spLocks/>
          </p:cNvSpPr>
          <p:nvPr/>
        </p:nvSpPr>
        <p:spPr bwMode="auto">
          <a:xfrm rot="18212119" flipV="1">
            <a:off x="4520407" y="5207794"/>
            <a:ext cx="661987" cy="415925"/>
          </a:xfrm>
          <a:custGeom>
            <a:avLst/>
            <a:gdLst>
              <a:gd name="T0" fmla="*/ 10762737 w 40429"/>
              <a:gd name="T1" fmla="*/ 0 h 25101"/>
              <a:gd name="T2" fmla="*/ 0 w 40429"/>
              <a:gd name="T3" fmla="*/ 3867269 h 25101"/>
              <a:gd name="T4" fmla="*/ 5048238 w 40429"/>
              <a:gd name="T5" fmla="*/ 961262 h 25101"/>
              <a:gd name="T6" fmla="*/ 0 60000 65536"/>
              <a:gd name="T7" fmla="*/ 0 60000 65536"/>
              <a:gd name="T8" fmla="*/ 0 60000 65536"/>
              <a:gd name="T9" fmla="*/ 0 w 40429"/>
              <a:gd name="T10" fmla="*/ 0 h 25101"/>
              <a:gd name="T11" fmla="*/ 40429 w 40429"/>
              <a:gd name="T12" fmla="*/ 25101 h 25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29" h="25101" fill="none" extrusionOk="0">
                <a:moveTo>
                  <a:pt x="40143" y="-1"/>
                </a:moveTo>
                <a:cubicBezTo>
                  <a:pt x="40333" y="1157"/>
                  <a:pt x="40429" y="2328"/>
                  <a:pt x="40429" y="3501"/>
                </a:cubicBezTo>
                <a:cubicBezTo>
                  <a:pt x="40429" y="15430"/>
                  <a:pt x="30758" y="25101"/>
                  <a:pt x="18829" y="25101"/>
                </a:cubicBezTo>
                <a:cubicBezTo>
                  <a:pt x="11023" y="25101"/>
                  <a:pt x="3824" y="20889"/>
                  <a:pt x="-1" y="14085"/>
                </a:cubicBezTo>
              </a:path>
              <a:path w="40429" h="25101" stroke="0" extrusionOk="0">
                <a:moveTo>
                  <a:pt x="40143" y="-1"/>
                </a:moveTo>
                <a:cubicBezTo>
                  <a:pt x="40333" y="1157"/>
                  <a:pt x="40429" y="2328"/>
                  <a:pt x="40429" y="3501"/>
                </a:cubicBezTo>
                <a:cubicBezTo>
                  <a:pt x="40429" y="15430"/>
                  <a:pt x="30758" y="25101"/>
                  <a:pt x="18829" y="25101"/>
                </a:cubicBezTo>
                <a:cubicBezTo>
                  <a:pt x="11023" y="25101"/>
                  <a:pt x="3824" y="20889"/>
                  <a:pt x="-1" y="14085"/>
                </a:cubicBezTo>
                <a:lnTo>
                  <a:pt x="18829" y="350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Arc 8"/>
          <p:cNvSpPr>
            <a:spLocks/>
          </p:cNvSpPr>
          <p:nvPr/>
        </p:nvSpPr>
        <p:spPr bwMode="auto">
          <a:xfrm rot="18212119" flipV="1">
            <a:off x="4815681" y="5345907"/>
            <a:ext cx="427037" cy="482600"/>
          </a:xfrm>
          <a:custGeom>
            <a:avLst/>
            <a:gdLst>
              <a:gd name="T0" fmla="*/ 7000138 w 26051"/>
              <a:gd name="T1" fmla="*/ 6430087 h 21600"/>
              <a:gd name="T2" fmla="*/ 0 w 26051"/>
              <a:gd name="T3" fmla="*/ 9866510 h 21600"/>
              <a:gd name="T4" fmla="*/ 2340991 w 26051"/>
              <a:gd name="T5" fmla="*/ 0 h 21600"/>
              <a:gd name="T6" fmla="*/ 0 60000 65536"/>
              <a:gd name="T7" fmla="*/ 0 60000 65536"/>
              <a:gd name="T8" fmla="*/ 0 60000 65536"/>
              <a:gd name="T9" fmla="*/ 0 w 26051"/>
              <a:gd name="T10" fmla="*/ 0 h 21600"/>
              <a:gd name="T11" fmla="*/ 26051 w 260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051" h="21600" fill="none" extrusionOk="0">
                <a:moveTo>
                  <a:pt x="26050" y="12880"/>
                </a:moveTo>
                <a:cubicBezTo>
                  <a:pt x="21975" y="18366"/>
                  <a:pt x="15545" y="21599"/>
                  <a:pt x="8712" y="21600"/>
                </a:cubicBezTo>
                <a:cubicBezTo>
                  <a:pt x="5712" y="21600"/>
                  <a:pt x="2745" y="20975"/>
                  <a:pt x="-1" y="19765"/>
                </a:cubicBezTo>
              </a:path>
              <a:path w="26051" h="21600" stroke="0" extrusionOk="0">
                <a:moveTo>
                  <a:pt x="26050" y="12880"/>
                </a:moveTo>
                <a:cubicBezTo>
                  <a:pt x="21975" y="18366"/>
                  <a:pt x="15545" y="21599"/>
                  <a:pt x="8712" y="21600"/>
                </a:cubicBezTo>
                <a:cubicBezTo>
                  <a:pt x="5712" y="21600"/>
                  <a:pt x="2745" y="20975"/>
                  <a:pt x="-1" y="19765"/>
                </a:cubicBezTo>
                <a:lnTo>
                  <a:pt x="8712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14875" y="57340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Garamond" pitchFamily="18" charset="0"/>
              </a:rPr>
              <a:t>O</a:t>
            </a:r>
            <a:endParaRPr lang="ru-RU" b="1">
              <a:latin typeface="Garamond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124075" y="515778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Garamond" pitchFamily="18" charset="0"/>
              </a:rPr>
              <a:t>А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812088" y="515778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Garamond" pitchFamily="18" charset="0"/>
              </a:rPr>
              <a:t>C</a:t>
            </a:r>
            <a:endParaRPr lang="ru-RU" b="1">
              <a:latin typeface="Garamond" pitchFamily="18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940425" y="350043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Garamond" pitchFamily="18" charset="0"/>
              </a:rPr>
              <a:t>В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859338" y="5661025"/>
            <a:ext cx="3313112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V="1">
            <a:off x="4859338" y="3573463"/>
            <a:ext cx="1873250" cy="208756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6" grpId="1" animBg="1"/>
      <p:bldP spid="15367" grpId="0" animBg="1"/>
      <p:bldP spid="15368" grpId="0" animBg="1"/>
      <p:bldP spid="15369" grpId="0"/>
      <p:bldP spid="15370" grpId="0"/>
      <p:bldP spid="15371" grpId="0"/>
      <p:bldP spid="15372" grpId="0"/>
      <p:bldP spid="15373" grpId="0" animBg="1"/>
      <p:bldP spid="15373" grpId="1" animBg="1"/>
      <p:bldP spid="15374" grpId="0" animBg="1"/>
      <p:bldP spid="1537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339975" y="692150"/>
            <a:ext cx="5184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latin typeface="Garamond" pitchFamily="18" charset="0"/>
              </a:rPr>
              <a:t>Вертикальные углы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387725" y="4132263"/>
            <a:ext cx="3197225" cy="2066925"/>
            <a:chOff x="2134" y="2603"/>
            <a:chExt cx="2014" cy="1302"/>
          </a:xfrm>
        </p:grpSpPr>
        <p:sp>
          <p:nvSpPr>
            <p:cNvPr id="21523" name="Line 14"/>
            <p:cNvSpPr>
              <a:spLocks noChangeShapeType="1"/>
            </p:cNvSpPr>
            <p:nvPr/>
          </p:nvSpPr>
          <p:spPr bwMode="auto">
            <a:xfrm rot="-4820059">
              <a:off x="2956" y="2729"/>
              <a:ext cx="883" cy="6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Line 15"/>
            <p:cNvSpPr>
              <a:spLocks noChangeShapeType="1"/>
            </p:cNvSpPr>
            <p:nvPr/>
          </p:nvSpPr>
          <p:spPr bwMode="auto">
            <a:xfrm rot="-4820059">
              <a:off x="3512" y="2881"/>
              <a:ext cx="135" cy="1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Line 16"/>
            <p:cNvSpPr>
              <a:spLocks noChangeShapeType="1"/>
            </p:cNvSpPr>
            <p:nvPr/>
          </p:nvSpPr>
          <p:spPr bwMode="auto">
            <a:xfrm rot="16779941" flipV="1">
              <a:off x="2488" y="2734"/>
              <a:ext cx="344" cy="91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Line 17"/>
            <p:cNvSpPr>
              <a:spLocks noChangeShapeType="1"/>
            </p:cNvSpPr>
            <p:nvPr/>
          </p:nvSpPr>
          <p:spPr bwMode="auto">
            <a:xfrm rot="-4820059" flipH="1" flipV="1">
              <a:off x="2277" y="3211"/>
              <a:ext cx="551" cy="8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Text Box 18"/>
            <p:cNvSpPr txBox="1">
              <a:spLocks noChangeArrowheads="1"/>
            </p:cNvSpPr>
            <p:nvPr/>
          </p:nvSpPr>
          <p:spPr bwMode="auto">
            <a:xfrm>
              <a:off x="3606" y="3067"/>
              <a:ext cx="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b="1"/>
                <a:t>2</a:t>
              </a:r>
            </a:p>
          </p:txBody>
        </p:sp>
        <p:sp>
          <p:nvSpPr>
            <p:cNvPr id="21528" name="Text Box 19"/>
            <p:cNvSpPr txBox="1">
              <a:spLocks noChangeArrowheads="1"/>
            </p:cNvSpPr>
            <p:nvPr/>
          </p:nvSpPr>
          <p:spPr bwMode="auto">
            <a:xfrm>
              <a:off x="2336" y="3294"/>
              <a:ext cx="344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b="1"/>
                <a:t>1</a:t>
              </a:r>
            </a:p>
          </p:txBody>
        </p:sp>
        <p:sp>
          <p:nvSpPr>
            <p:cNvPr id="21529" name="Arc 20"/>
            <p:cNvSpPr>
              <a:spLocks/>
            </p:cNvSpPr>
            <p:nvPr/>
          </p:nvSpPr>
          <p:spPr bwMode="auto">
            <a:xfrm rot="16779941" flipV="1">
              <a:off x="3185" y="3288"/>
              <a:ext cx="148" cy="116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0" name="Arc 21"/>
            <p:cNvSpPr>
              <a:spLocks/>
            </p:cNvSpPr>
            <p:nvPr/>
          </p:nvSpPr>
          <p:spPr bwMode="auto">
            <a:xfrm rot="16779941" flipH="1">
              <a:off x="2716" y="3366"/>
              <a:ext cx="196" cy="57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476375" y="1700213"/>
            <a:ext cx="6985000" cy="2305050"/>
            <a:chOff x="930" y="1071"/>
            <a:chExt cx="4400" cy="1452"/>
          </a:xfrm>
        </p:grpSpPr>
        <p:grpSp>
          <p:nvGrpSpPr>
            <p:cNvPr id="21509" name="Group 12"/>
            <p:cNvGrpSpPr>
              <a:grpSpLocks/>
            </p:cNvGrpSpPr>
            <p:nvPr/>
          </p:nvGrpSpPr>
          <p:grpSpPr bwMode="auto">
            <a:xfrm>
              <a:off x="930" y="1071"/>
              <a:ext cx="4400" cy="1452"/>
              <a:chOff x="975" y="1616"/>
              <a:chExt cx="4400" cy="1633"/>
            </a:xfrm>
          </p:grpSpPr>
          <p:sp>
            <p:nvSpPr>
              <p:cNvPr id="21514" name="Line 4"/>
              <p:cNvSpPr>
                <a:spLocks noChangeShapeType="1"/>
              </p:cNvSpPr>
              <p:nvPr/>
            </p:nvSpPr>
            <p:spPr bwMode="auto">
              <a:xfrm>
                <a:off x="3198" y="2387"/>
                <a:ext cx="217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5" name="Line 5"/>
              <p:cNvSpPr>
                <a:spLocks noChangeShapeType="1"/>
              </p:cNvSpPr>
              <p:nvPr/>
            </p:nvSpPr>
            <p:spPr bwMode="auto">
              <a:xfrm>
                <a:off x="3606" y="1616"/>
                <a:ext cx="1315" cy="163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6" name="Text Box 7"/>
              <p:cNvSpPr txBox="1">
                <a:spLocks noChangeArrowheads="1"/>
              </p:cNvSpPr>
              <p:nvPr/>
            </p:nvSpPr>
            <p:spPr bwMode="auto">
              <a:xfrm>
                <a:off x="3878" y="2659"/>
                <a:ext cx="318" cy="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000" b="1"/>
                  <a:t>1</a:t>
                </a:r>
              </a:p>
            </p:txBody>
          </p:sp>
          <p:grpSp>
            <p:nvGrpSpPr>
              <p:cNvPr id="21517" name="Group 11"/>
              <p:cNvGrpSpPr>
                <a:grpSpLocks/>
              </p:cNvGrpSpPr>
              <p:nvPr/>
            </p:nvGrpSpPr>
            <p:grpSpPr bwMode="auto">
              <a:xfrm>
                <a:off x="975" y="1797"/>
                <a:ext cx="1316" cy="1451"/>
                <a:chOff x="975" y="1797"/>
                <a:chExt cx="1316" cy="1451"/>
              </a:xfrm>
            </p:grpSpPr>
            <p:sp>
              <p:nvSpPr>
                <p:cNvPr id="21519" name="Line 2"/>
                <p:cNvSpPr>
                  <a:spLocks noChangeShapeType="1"/>
                </p:cNvSpPr>
                <p:nvPr/>
              </p:nvSpPr>
              <p:spPr bwMode="auto">
                <a:xfrm>
                  <a:off x="975" y="1797"/>
                  <a:ext cx="1316" cy="136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20" name="Line 3"/>
                <p:cNvSpPr>
                  <a:spLocks noChangeShapeType="1"/>
                </p:cNvSpPr>
                <p:nvPr/>
              </p:nvSpPr>
              <p:spPr bwMode="auto">
                <a:xfrm flipH="1">
                  <a:off x="1020" y="1797"/>
                  <a:ext cx="998" cy="145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2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83" y="1933"/>
                  <a:ext cx="318" cy="2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ru-RU" sz="2000" b="1"/>
                    <a:t>1</a:t>
                  </a:r>
                </a:p>
              </p:txBody>
            </p:sp>
            <p:sp>
              <p:nvSpPr>
                <p:cNvPr id="2152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9" y="2886"/>
                  <a:ext cx="318" cy="2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ru-RU" sz="2000" b="1"/>
                    <a:t>2</a:t>
                  </a:r>
                </a:p>
              </p:txBody>
            </p:sp>
          </p:grpSp>
          <p:sp>
            <p:nvSpPr>
              <p:cNvPr id="21518" name="Text Box 9"/>
              <p:cNvSpPr txBox="1">
                <a:spLocks noChangeArrowheads="1"/>
              </p:cNvSpPr>
              <p:nvPr/>
            </p:nvSpPr>
            <p:spPr bwMode="auto">
              <a:xfrm>
                <a:off x="4332" y="2024"/>
                <a:ext cx="318" cy="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000" b="1"/>
                  <a:t>2</a:t>
                </a:r>
              </a:p>
            </p:txBody>
          </p:sp>
        </p:grpSp>
        <p:sp>
          <p:nvSpPr>
            <p:cNvPr id="21510" name="Arc 23"/>
            <p:cNvSpPr>
              <a:spLocks/>
            </p:cNvSpPr>
            <p:nvPr/>
          </p:nvSpPr>
          <p:spPr bwMode="auto">
            <a:xfrm flipH="1">
              <a:off x="1429" y="1616"/>
              <a:ext cx="226" cy="45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1" name="Arc 26"/>
            <p:cNvSpPr>
              <a:spLocks/>
            </p:cNvSpPr>
            <p:nvPr/>
          </p:nvSpPr>
          <p:spPr bwMode="auto">
            <a:xfrm flipV="1">
              <a:off x="1429" y="1888"/>
              <a:ext cx="226" cy="46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2" name="Arc 27"/>
            <p:cNvSpPr>
              <a:spLocks/>
            </p:cNvSpPr>
            <p:nvPr/>
          </p:nvSpPr>
          <p:spPr bwMode="auto">
            <a:xfrm>
              <a:off x="4059" y="1616"/>
              <a:ext cx="318" cy="136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3" name="Arc 28"/>
            <p:cNvSpPr>
              <a:spLocks/>
            </p:cNvSpPr>
            <p:nvPr/>
          </p:nvSpPr>
          <p:spPr bwMode="auto">
            <a:xfrm flipH="1" flipV="1">
              <a:off x="3969" y="1752"/>
              <a:ext cx="317" cy="136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2268538" y="549275"/>
            <a:ext cx="5976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alibri" pitchFamily="34" charset="0"/>
              </a:rPr>
              <a:t>Давайте проанализируем: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415" grpId="0"/>
      <p:bldP spid="1641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125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Garamond</vt:lpstr>
      <vt:lpstr>Тема Office</vt:lpstr>
      <vt:lpstr>Слайд 1</vt:lpstr>
      <vt:lpstr>Ответы</vt:lpstr>
      <vt:lpstr>Работа над ошибками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 диктант</dc:title>
  <dc:creator>User</dc:creator>
  <cp:lastModifiedBy>User</cp:lastModifiedBy>
  <cp:revision>14</cp:revision>
  <dcterms:created xsi:type="dcterms:W3CDTF">2012-12-03T14:08:42Z</dcterms:created>
  <dcterms:modified xsi:type="dcterms:W3CDTF">2013-12-10T15:31:42Z</dcterms:modified>
</cp:coreProperties>
</file>