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92C-CAAF-496F-83C3-48E0E71B4D1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4EB7-9287-471B-8C80-C792DB5BA7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92C-CAAF-496F-83C3-48E0E71B4D1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4EB7-9287-471B-8C80-C792DB5BA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92C-CAAF-496F-83C3-48E0E71B4D1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4EB7-9287-471B-8C80-C792DB5BA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92C-CAAF-496F-83C3-48E0E71B4D1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4EB7-9287-471B-8C80-C792DB5BA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92C-CAAF-496F-83C3-48E0E71B4D1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4EB7-9287-471B-8C80-C792DB5BA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92C-CAAF-496F-83C3-48E0E71B4D1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4EB7-9287-471B-8C80-C792DB5BA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92C-CAAF-496F-83C3-48E0E71B4D1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4EB7-9287-471B-8C80-C792DB5BA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92C-CAAF-496F-83C3-48E0E71B4D1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4EB7-9287-471B-8C80-C792DB5BA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92C-CAAF-496F-83C3-48E0E71B4D1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4EB7-9287-471B-8C80-C792DB5BA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A92C-CAAF-496F-83C3-48E0E71B4D1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4EB7-9287-471B-8C80-C792DB5BA7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97A92C-CAAF-496F-83C3-48E0E71B4D1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7B14EB7-9287-471B-8C80-C792DB5BA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97A92C-CAAF-496F-83C3-48E0E71B4D18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7B14EB7-9287-471B-8C80-C792DB5BA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21457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МКВС ОУ ВЕЧЕРНЯЯ (СМЕННАЯ) ОБЩЕОБРАЗОВАТЕЛЬНАЯ ШКОЛА С.ТОПОЛЕВО ХАБАРОВСКОГО МУНИЦИПАЛЬНОГО РАЙОНА ХАБАРОВСКОГО КРАЯ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2071678"/>
            <a:ext cx="3643338" cy="421484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Классный  час   на тему: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«Сталинградская битва»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Подготовил:  </a:t>
            </a:r>
            <a:r>
              <a:rPr lang="ru-RU" sz="2000" dirty="0" err="1" smtClean="0">
                <a:solidFill>
                  <a:schemeClr val="tx1"/>
                </a:solidFill>
              </a:rPr>
              <a:t>Клычева</a:t>
            </a:r>
            <a:r>
              <a:rPr lang="ru-RU" sz="2000" dirty="0" smtClean="0">
                <a:solidFill>
                  <a:schemeClr val="tx1"/>
                </a:solidFill>
              </a:rPr>
              <a:t> Е.Г., </a:t>
            </a:r>
            <a:r>
              <a:rPr lang="ru-RU" sz="2000" dirty="0" smtClean="0">
                <a:solidFill>
                  <a:schemeClr val="tx1"/>
                </a:solidFill>
              </a:rPr>
              <a:t> учитель истории  </a:t>
            </a:r>
            <a:r>
              <a:rPr lang="ru-RU" sz="2000" dirty="0" smtClean="0">
                <a:solidFill>
                  <a:schemeClr val="tx1"/>
                </a:solidFill>
              </a:rPr>
              <a:t>школы.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92909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февраля 1943 года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857652" cy="414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ru-RU" sz="6400" dirty="0"/>
              <a:t>Северная же группа войск вермахта, под командованием генерала пехоты </a:t>
            </a:r>
            <a:r>
              <a:rPr lang="ru-RU" sz="6400" dirty="0" err="1"/>
              <a:t>Штреккера</a:t>
            </a:r>
            <a:r>
              <a:rPr lang="ru-RU" sz="6400" dirty="0"/>
              <a:t>, продолжала </a:t>
            </a:r>
            <a:r>
              <a:rPr lang="ru-RU" sz="6400" dirty="0" smtClean="0"/>
              <a:t>оказывать упорное организованное </a:t>
            </a:r>
            <a:r>
              <a:rPr lang="ru-RU" sz="6400" dirty="0"/>
              <a:t>сопротивление. Но 2 февраля капитулировали последние остатки немецких войск.</a:t>
            </a:r>
          </a:p>
          <a:p>
            <a:pPr algn="just">
              <a:buNone/>
            </a:pPr>
            <a:r>
              <a:rPr lang="ru-RU" sz="6400" dirty="0"/>
              <a:t> </a:t>
            </a:r>
          </a:p>
          <a:p>
            <a:pPr algn="just"/>
            <a:r>
              <a:rPr lang="ru-RU" sz="6400" dirty="0"/>
              <a:t>Командующий войсками Донского фронта генерал-лейтенант К.К. Рокоссовский докладывает Верховному Главнокомандующему И. Сталину: «Выполняя Ваш приказ, войска Донского фронта в 16.00 02.02.43 г. закончили разгром и уничтожение окруженной Сталинградской группировки противника… В связи с полной ликвидацией окруженных войск противника боевые действия в городе Сталинграде и в районе Сталинграда прекратились».</a:t>
            </a:r>
          </a:p>
          <a:p>
            <a:pPr>
              <a:buNone/>
            </a:pPr>
            <a:r>
              <a:rPr lang="ru-RU" sz="64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СТАЛИНГРАДСКОЙ БИТВЫ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/>
              <a:t>Сталинградская битва положила начало коренного перелома в годы Великой Отечественной войны. 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Общее количество награжденных составило около 760 000 человек.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Медаль «За оборону Сталинграда» была учреждена Указом Президиума Верховного Совета СССР 22 декабря 1942 года. Награждались все участники обороны Сталинграда: военнослужащие Красной Армии, Военно-Морского Флота и войск НКВД, а также лица из гражданского населения, принимавшие непосредственное участие в обороне, как было сказано в Положении о медали.</a:t>
            </a: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43050"/>
            <a:ext cx="47148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СЛАВА И ВЕЧНАЯ ПАМЯТЬ ГЕРОЯМ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Победа вошла в нашу жизнь, передаваясь от дедов и отцов внукам и сыновьям, навечно. На этой войне пришло осознание, что судьба нашего народа находится в его собственных руках. Низкий поклон всем тем, кто прошел этот ад на земле – и тем, кто погиб, и тем, кто выжил. Вот где исконный патриотизм, истоки нашей, народной Победы.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38576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Сталинградская битва     июля 1942  – </a:t>
            </a:r>
            <a:br>
              <a:rPr lang="ru-RU" sz="3200" dirty="0" smtClean="0"/>
            </a:br>
            <a:r>
              <a:rPr lang="ru-RU" sz="3200" dirty="0" smtClean="0"/>
              <a:t>2 февраля 1943 гг.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Битва за Сталинград и на подступах к нему продолжалась 200 дней и ночей. По своим масштабам это была бойня, не знавшая себе равных в истории человечества. Бойня, в которую было полностью втянуто и гражданское население Сталинграда – женщины, старики, дети… После появления 28 июля 1942 года Приказа Наркома обороны Иосифа Сталина за № 227 – «Ни шагу назад!» любая эвакуация из Сталинграда, в том числе гражданских лиц, была запрещена.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400052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12 июля 1942 </a:t>
            </a:r>
            <a:r>
              <a:rPr lang="ru-RU" sz="2000" dirty="0" smtClean="0"/>
              <a:t>года, </a:t>
            </a:r>
            <a:r>
              <a:rPr lang="ru-RU" sz="2000" dirty="0"/>
              <a:t>6-я полевая армия вермахта под командованием генерала танковых войск Фридриха Паулюса, выйдя к большой излучине Дона, вторглась в пределы Сталинградской </a:t>
            </a:r>
            <a:r>
              <a:rPr lang="ru-RU" sz="2000" dirty="0" smtClean="0"/>
              <a:t>области.</a:t>
            </a:r>
            <a:endParaRPr lang="ru-RU" sz="2000" dirty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52562" y="2044700"/>
            <a:ext cx="62388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БИТВА НА ВОЛГЕ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488"/>
            <a:ext cx="4038600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just"/>
            <a:r>
              <a:rPr lang="ru-RU" sz="6400" dirty="0" smtClean="0"/>
              <a:t>14 июля Указом Президиума Верховного Совета СССР было объявлено военное положение, началась мобилизация в Красную Армию мужчин в возрасте от 18 до 50 лет.</a:t>
            </a:r>
            <a:endParaRPr lang="ru-RU" sz="6400" dirty="0"/>
          </a:p>
          <a:p>
            <a:pPr algn="just">
              <a:buNone/>
            </a:pPr>
            <a:r>
              <a:rPr lang="ru-RU" sz="6400" dirty="0" smtClean="0"/>
              <a:t>       17 </a:t>
            </a:r>
            <a:r>
              <a:rPr lang="ru-RU" sz="6400" dirty="0"/>
              <a:t>июля передовые части 6-й полевой армии германских войск вышли к реке Чир и вступили в бой с частями нашей 62-й армии. На дальних подступах к Сталинграду началась великая Сталинградская битва.</a:t>
            </a:r>
          </a:p>
          <a:p>
            <a:pPr algn="just"/>
            <a:endParaRPr lang="ru-RU" sz="6400" dirty="0" smtClean="0"/>
          </a:p>
          <a:p>
            <a:pPr algn="just"/>
            <a:r>
              <a:rPr lang="ru-RU" sz="6400" dirty="0" smtClean="0"/>
              <a:t>Во </a:t>
            </a:r>
            <a:r>
              <a:rPr lang="ru-RU" sz="6400" dirty="0"/>
              <a:t>время уличных боев многие дома (точнее, то, что от них осталось) неоднократно переходили из рук в руки. Немецкой авиацией на город было сброшено немыслимое количество бомб – около миллиона, общим весом более ста тысяч тонн.</a:t>
            </a:r>
          </a:p>
          <a:p>
            <a:pPr algn="just">
              <a:buNone/>
            </a:pPr>
            <a:r>
              <a:rPr lang="ru-RU" sz="6400" dirty="0"/>
              <a:t> </a:t>
            </a:r>
          </a:p>
          <a:p>
            <a:endParaRPr lang="ru-RU" sz="7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«ДОМ ПАВЛОВА»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/>
              <a:t>«В период обороны Сталинграда в конце сентября 1942 года </a:t>
            </a:r>
            <a:r>
              <a:rPr lang="ru-RU" sz="1600" dirty="0" smtClean="0"/>
              <a:t>разведывательная группа</a:t>
            </a:r>
            <a:r>
              <a:rPr lang="ru-RU" sz="1600" dirty="0"/>
              <a:t>, возглавляемая сержантом Яковом Павловым, захватила в центре города четырёхэтажный дом и закрепилась в нём. Позднее в этот дом прибыло подкрепление, доставившее пулемёты, противотанковые ружья и боеприпасы, и дом стал важным опорным пунктом в системе обороны дивизии.</a:t>
            </a:r>
          </a:p>
          <a:p>
            <a:pPr algn="just">
              <a:buNone/>
            </a:pPr>
            <a:r>
              <a:rPr lang="ru-RU" sz="1600" dirty="0"/>
              <a:t> </a:t>
            </a:r>
            <a:r>
              <a:rPr lang="ru-RU" sz="1600" dirty="0" smtClean="0"/>
              <a:t>     24 </a:t>
            </a:r>
            <a:r>
              <a:rPr lang="ru-RU" sz="1600" dirty="0"/>
              <a:t>воина девяти национальностей стойко оборонялись в укреплённом доме, отражая яростные атаки противника и удерживая дом до начала контрнаступления советских войск в Сталинградском сражении».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37147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Оборонительный период </a:t>
            </a:r>
            <a:br>
              <a:rPr lang="ru-RU" dirty="0" smtClean="0"/>
            </a:br>
            <a:r>
              <a:rPr lang="ru-RU" dirty="0" smtClean="0"/>
              <a:t>(17 июля  -  18 ноября 1942 года)</a:t>
            </a:r>
            <a:endParaRPr lang="ru-RU" dirty="0"/>
          </a:p>
        </p:txBody>
      </p:sp>
      <p:pic>
        <p:nvPicPr>
          <p:cNvPr id="14" name="Содержимое 13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214842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dirty="0"/>
              <a:t>14 сентября немцы захватили Мамаев курган, господствующий над городом. Но уже 16 сентября бойцы 13-й гвардейской дивизии, переправившейся через Волгу, выбили гитлеровцев с Мамаева кургана.</a:t>
            </a:r>
          </a:p>
          <a:p>
            <a:pPr>
              <a:buNone/>
            </a:pPr>
            <a:r>
              <a:rPr lang="ru-RU" sz="2900" dirty="0"/>
              <a:t> </a:t>
            </a:r>
          </a:p>
          <a:p>
            <a:r>
              <a:rPr lang="ru-RU" sz="2900" dirty="0"/>
              <a:t>Ожесточенные бои не прекращались. К ноябрю советскому главнокомандованию удалось скрытно сосредоточить на флангах фашистской группировки крупные силы. Северо-западнее и южнее Сталинграда были стянуты новые танковые и стрелковые части Красной Армии. </a:t>
            </a:r>
          </a:p>
          <a:p>
            <a:pPr>
              <a:buNone/>
            </a:pPr>
            <a:r>
              <a:rPr lang="ru-RU" sz="2900" dirty="0"/>
              <a:t> </a:t>
            </a:r>
          </a:p>
          <a:p>
            <a:r>
              <a:rPr lang="ru-RU" sz="2900" dirty="0"/>
              <a:t>19 ноября 1942 года оборона врага была прорвана нашими войсками под командованием генералов К.К. Рокоссовского и Н.Ф. Ватутина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Наступательный период </a:t>
            </a:r>
            <a:br>
              <a:rPr lang="ru-RU" dirty="0" smtClean="0"/>
            </a:br>
            <a:r>
              <a:rPr lang="ru-RU" dirty="0" smtClean="0"/>
              <a:t>(19 </a:t>
            </a:r>
            <a:r>
              <a:rPr lang="ru-RU" smtClean="0"/>
              <a:t>ноября - </a:t>
            </a:r>
            <a:r>
              <a:rPr lang="ru-RU" dirty="0" smtClean="0"/>
              <a:t>2 февраля </a:t>
            </a:r>
            <a:r>
              <a:rPr lang="ru-RU" smtClean="0"/>
              <a:t>1943 года)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19 ноября 1942 года оборона врага была прорвана нашими войсками под командованием генералов К.К. Рокоссовского и Н.Ф. Ватутина.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 16 часов 23 ноября 1942 года передовые части Юго-Западного и Сталинградского фронтов соединились в тылу врага. В окружение попали 20 немецких, 2 румынские дивизии и многие другие тыловые части, штабы противника, общей численностью более 330 000 человек.</a:t>
            </a:r>
          </a:p>
        </p:txBody>
      </p:sp>
      <p:pic>
        <p:nvPicPr>
          <p:cNvPr id="5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43050"/>
            <a:ext cx="40386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Сталинград. Советские солдаты в камуфляже на крыше дома в январе 1943.   </a:t>
            </a:r>
            <a:endParaRPr lang="ru-RU" sz="3200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40719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sz="2900" dirty="0"/>
              <a:t>В декабре гитлеровское командование предпринимало попытки прорвать кольцо окружения извне. Крупная танковая группировка врага прорывалась к городу с юго-запада, но на ее пути встала 2-я гвардейская армия под командованием Р.Я. Малиновского.</a:t>
            </a:r>
          </a:p>
          <a:p>
            <a:pPr algn="just">
              <a:buNone/>
            </a:pPr>
            <a:r>
              <a:rPr lang="ru-RU" sz="2900" dirty="0"/>
              <a:t> </a:t>
            </a:r>
          </a:p>
          <a:p>
            <a:pPr algn="just"/>
            <a:r>
              <a:rPr lang="ru-RU" sz="2900" dirty="0"/>
              <a:t>16 декабря началось новое наступление наших войск. Было взято в плен 60 тысяч солдат и офицеров противника.</a:t>
            </a:r>
          </a:p>
          <a:p>
            <a:pPr algn="just">
              <a:buNone/>
            </a:pPr>
            <a:r>
              <a:rPr lang="ru-RU" sz="2900" dirty="0"/>
              <a:t> </a:t>
            </a:r>
          </a:p>
          <a:p>
            <a:pPr algn="just"/>
            <a:r>
              <a:rPr lang="ru-RU" sz="2900" dirty="0"/>
              <a:t>8 января 1943 года советское командование предъявило Паулюсу ультиматум: если он не согласиться сдаться к десяти утра следующего дня, все окруженные немцы будут уничтожены. Паулюс даже не удосужился ответить. И 10 января снова началась атака </a:t>
            </a:r>
            <a:r>
              <a:rPr lang="ru-RU" dirty="0"/>
              <a:t>советских </a:t>
            </a:r>
            <a:r>
              <a:rPr lang="ru-RU" dirty="0" smtClean="0"/>
              <a:t> войск.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/>
              <a:t>Фельдмаршал Фридрих Паулюс (слева), командующий окруженной в Сталинграде 6-й армии Вермахта, начальник его штаба генерал-лейтенант Артур Шмидт (</a:t>
            </a:r>
            <a:r>
              <a:rPr lang="en-US" sz="1800" b="1" dirty="0"/>
              <a:t>Arthur Schmidt</a:t>
            </a:r>
            <a:r>
              <a:rPr lang="ru-RU" sz="1800" b="1" dirty="0"/>
              <a:t>) и его </a:t>
            </a:r>
            <a:r>
              <a:rPr lang="ru-RU" sz="1800" b="1" dirty="0" err="1"/>
              <a:t>адьютант</a:t>
            </a:r>
            <a:r>
              <a:rPr lang="ru-RU" sz="1800" b="1" dirty="0"/>
              <a:t> Вильгельм Адам (</a:t>
            </a:r>
            <a:r>
              <a:rPr lang="en-US" sz="1800" b="1" dirty="0"/>
              <a:t>Wilhelm Adam</a:t>
            </a:r>
            <a:r>
              <a:rPr lang="ru-RU" sz="1800" b="1" dirty="0"/>
              <a:t>) под Сталинградом после </a:t>
            </a:r>
            <a:r>
              <a:rPr lang="ru-RU" sz="1800" b="1" dirty="0" smtClean="0"/>
              <a:t>сдачи в плен.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600" dirty="0"/>
              <a:t>Как показали последующие события, никакие радиограммы Гитлера не помогли. 31 января 1943 года было сломлено сопротивление немцев в южной части Сталинграда. Сдались в плен, командующий германской группировкой войск, свежеиспеченный генерал-фельдмаршал Фридрих Паулюс и начальник штаба армии генерал-лейтенант Шмидт со всем штабом 6-й армии. Командир 71-й пехотной дивизии генерал-майор </a:t>
            </a:r>
            <a:r>
              <a:rPr lang="ru-RU" sz="1600" dirty="0" err="1"/>
              <a:t>Росске</a:t>
            </a:r>
            <a:r>
              <a:rPr lang="ru-RU" sz="1600" dirty="0"/>
              <a:t>, который командовал южной группой войск вермахта, отдал приказ войскам о прекращении боевых действий и сдался в плен. Южная группа немецко-фашистских войск прекратила организованные боевые действия. 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90001" y="1773238"/>
            <a:ext cx="3554998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134</TotalTime>
  <Words>722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МКВС ОУ ВЕЧЕРНЯЯ (СМЕННАЯ) ОБЩЕОБРАЗОВАТЕЛЬНАЯ ШКОЛА С.ТОПОЛЕВО ХАБАРОВСКОГО МУНИЦИПАЛЬНОГО РАЙОНА ХАБАРОВСКОГО КРАЯ   </vt:lpstr>
      <vt:lpstr>Сталинградская битва     июля 1942  –  2 февраля 1943 гг.</vt:lpstr>
      <vt:lpstr>12 июля 1942 года, 6-я полевая армия вермахта под командованием генерала танковых войск Фридриха Паулюса, выйдя к большой излучине Дона, вторглась в пределы Сталинградской области.</vt:lpstr>
      <vt:lpstr>БИТВА НА ВОЛГЕ</vt:lpstr>
      <vt:lpstr>«ДОМ ПАВЛОВА»</vt:lpstr>
      <vt:lpstr>Оборонительный период  (17 июля  -  18 ноября 1942 года)</vt:lpstr>
      <vt:lpstr>Наступательный период  (19 ноября - 2 февраля 1943 года) </vt:lpstr>
      <vt:lpstr>Сталинград. Советские солдаты в камуфляже на крыше дома в январе 1943.   </vt:lpstr>
      <vt:lpstr>Фельдмаршал Фридрих Паулюс (слева), командующий окруженной в Сталинграде 6-й армии Вермахта, начальник его штаба генерал-лейтенант Артур Шмидт (Arthur Schmidt) и его адьютант Вильгельм Адам (Wilhelm Adam) под Сталинградом после сдачи в плен.</vt:lpstr>
      <vt:lpstr>2 февраля 1943 года</vt:lpstr>
      <vt:lpstr>ЗНАЧЕНИЕ СТАЛИНГРАДСКОЙ БИТВЫ</vt:lpstr>
      <vt:lpstr>Общее количество награжденных составило около 760 000 человек.</vt:lpstr>
      <vt:lpstr>СЛАВА И ВЕЧНАЯ ПАМЯТЬ ГЕРОЯМ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МКВС ОУ ВЕЧЕРНЯЯ (СМЕННАЯ) ОБЩЕОБРАЗОВАТЕЛЬНАЯ ШКОЛА С.ТОПОЛЕВО ХАБАРОВСКОГО МУНИЦИПАЛЬНОГО РАЙОНА ХАБАРОВСКОГО КРАЯ   </dc:title>
  <dc:creator>Admin</dc:creator>
  <cp:lastModifiedBy>Admin</cp:lastModifiedBy>
  <cp:revision>4</cp:revision>
  <dcterms:created xsi:type="dcterms:W3CDTF">2013-01-31T11:25:48Z</dcterms:created>
  <dcterms:modified xsi:type="dcterms:W3CDTF">2014-11-07T13:54:05Z</dcterms:modified>
</cp:coreProperties>
</file>