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33CC"/>
    <a:srgbClr val="3366CC"/>
    <a:srgbClr val="008080"/>
    <a:srgbClr val="6600FF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ГБОУ НПО «Профессиональный лицей № 16»</a:t>
            </a:r>
          </a:p>
          <a:p>
            <a:r>
              <a:rPr lang="ru-RU" dirty="0" smtClean="0"/>
              <a:t>п</a:t>
            </a:r>
            <a:r>
              <a:rPr lang="ru-RU" dirty="0" smtClean="0"/>
              <a:t>реподаватель иностранных языков</a:t>
            </a:r>
          </a:p>
          <a:p>
            <a:r>
              <a:rPr lang="ru-RU" dirty="0" smtClean="0"/>
              <a:t> Родионова И.Ю.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FF33CC"/>
                </a:solidFill>
              </a:rPr>
              <a:t>Профессионально направленный модуль </a:t>
            </a:r>
            <a:endParaRPr lang="ru-RU" b="1" i="1" dirty="0">
              <a:solidFill>
                <a:srgbClr val="FF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Дополнение </a:t>
            </a:r>
            <a:r>
              <a:rPr lang="ru-RU" dirty="0" smtClean="0"/>
              <a:t>к изучению общего курса немецкого языка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Цель </a:t>
            </a:r>
            <a:r>
              <a:rPr lang="ru-RU" b="1" dirty="0" smtClean="0"/>
              <a:t>данного модуля </a:t>
            </a:r>
            <a:r>
              <a:rPr lang="ru-RU" dirty="0" smtClean="0"/>
              <a:t>– формирование и развитие коммуникативной компетенции в рамках получаемой профессии.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Задачи профессионально направленного модуля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lvl="0" indent="-514350">
              <a:buFont typeface="Wingdings" pitchFamily="2" charset="2"/>
              <a:buChar char="Ø"/>
            </a:pPr>
            <a:r>
              <a:rPr lang="ru-RU" dirty="0" smtClean="0"/>
              <a:t>Развитие речевой компетенции (знакомство со специальными терминами и умение их использовать на практике);</a:t>
            </a:r>
          </a:p>
          <a:p>
            <a:pPr marL="514350" lvl="0" indent="-514350">
              <a:buFont typeface="Wingdings" pitchFamily="2" charset="2"/>
              <a:buChar char="Ø"/>
            </a:pPr>
            <a:r>
              <a:rPr lang="ru-RU" dirty="0" smtClean="0"/>
              <a:t>Развитие с </a:t>
            </a:r>
            <a:r>
              <a:rPr lang="ru-RU" dirty="0" err="1" smtClean="0"/>
              <a:t>социокультультурной</a:t>
            </a:r>
            <a:r>
              <a:rPr lang="ru-RU" dirty="0" smtClean="0"/>
              <a:t> компетенции ( получение знаний в области получаемой профессии в других странах);</a:t>
            </a:r>
          </a:p>
          <a:p>
            <a:pPr marL="514350" lvl="0" indent="-514350">
              <a:buFont typeface="Wingdings" pitchFamily="2" charset="2"/>
              <a:buChar char="Ø"/>
            </a:pPr>
            <a:r>
              <a:rPr lang="ru-RU" dirty="0" smtClean="0"/>
              <a:t> Развитие языковой компетенции – овладение новыми языковыми средствами в соответствии с  получаемой профессией; развитие навыков оперирования языковыми единицами в коммуникативных целях;</a:t>
            </a:r>
          </a:p>
          <a:p>
            <a:pPr marL="514350" lvl="0" indent="-514350">
              <a:buFont typeface="Wingdings" pitchFamily="2" charset="2"/>
              <a:buChar char="Ø"/>
            </a:pPr>
            <a:r>
              <a:rPr lang="ru-RU" dirty="0" smtClean="0"/>
              <a:t>Формирование компенсаторной компетенции</a:t>
            </a:r>
            <a:r>
              <a:rPr lang="ru-RU" b="1" i="1" dirty="0" smtClean="0"/>
              <a:t> </a:t>
            </a:r>
            <a:r>
              <a:rPr lang="ru-RU" b="1" dirty="0" smtClean="0"/>
              <a:t>– </a:t>
            </a:r>
            <a:r>
              <a:rPr lang="ru-RU" dirty="0" smtClean="0"/>
              <a:t>дальнейшее развитие умений объясняться в условиях дефицита языковых средств при получении и передаче иноязычной информации по своей специальности;</a:t>
            </a:r>
          </a:p>
          <a:p>
            <a:pPr marL="514350" lvl="0" indent="-514350">
              <a:buFont typeface="Wingdings" pitchFamily="2" charset="2"/>
              <a:buChar char="Ø"/>
            </a:pPr>
            <a:r>
              <a:rPr lang="ru-RU" dirty="0" smtClean="0"/>
              <a:t>учебно-познавательная компетенция</a:t>
            </a:r>
            <a:r>
              <a:rPr lang="ru-RU" b="1" dirty="0" smtClean="0"/>
              <a:t> – </a:t>
            </a:r>
            <a:r>
              <a:rPr lang="ru-RU" dirty="0" smtClean="0"/>
              <a:t>развитие общих и специальных учебных умений, позволяющих совершенствовать учебную деятельность по овладению иностранным языком, удовлетворять с его помощью познавательные интересы по  профессии.</a:t>
            </a:r>
          </a:p>
          <a:p>
            <a:endParaRPr lang="ru-RU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99CC"/>
                </a:solidFill>
              </a:rPr>
              <a:t>«Методической пособие  по немецкому языку для специальностей ПЛ № 16»</a:t>
            </a:r>
            <a:endParaRPr lang="ru-RU" b="1" dirty="0">
              <a:solidFill>
                <a:srgbClr val="0099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Это разработка </a:t>
            </a:r>
            <a:r>
              <a:rPr lang="ru-RU" dirty="0" smtClean="0"/>
              <a:t>специального профильного курса для получаемых в лицее специальностей. Данное пособие  отвечает всем требованиям, расширяет кругозор обучающихся по выбранной профессии, способствует повышению мотивации к изучению иностранного языка, и к овладению выбранной специальностью. Использование данного пособия на уроках иностранного языка способствует  дальнейшему практическому применению  знаний по немецкому языку в трудовой деятельности выпускников НПО, что необходимо для формирования квалифицированного и современного рабочего.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1420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Методическое пособие предназначено для специальностей: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/>
          <a:lstStyle/>
          <a:p>
            <a:r>
              <a:rPr lang="ru-RU" dirty="0" smtClean="0"/>
              <a:t>-автомеханик;</a:t>
            </a:r>
          </a:p>
          <a:p>
            <a:r>
              <a:rPr lang="ru-RU" dirty="0" smtClean="0"/>
              <a:t>-слесарь по ремонту строительных машин;</a:t>
            </a:r>
          </a:p>
          <a:p>
            <a:r>
              <a:rPr lang="ru-RU" dirty="0" smtClean="0"/>
              <a:t>- сварщик;</a:t>
            </a:r>
          </a:p>
          <a:p>
            <a:r>
              <a:rPr lang="ru-RU" dirty="0" smtClean="0"/>
              <a:t>- станочник.</a:t>
            </a:r>
          </a:p>
          <a:p>
            <a:endParaRPr lang="ru-RU" dirty="0"/>
          </a:p>
        </p:txBody>
      </p:sp>
      <p:pic>
        <p:nvPicPr>
          <p:cNvPr id="19458" name="Picture 2" descr="C:\Documents and Settings\Admin\Рабочий стол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92696"/>
            <a:ext cx="1209675" cy="1428750"/>
          </a:xfrm>
          <a:prstGeom prst="rect">
            <a:avLst/>
          </a:prstGeom>
          <a:noFill/>
        </p:spPr>
      </p:pic>
      <p:pic>
        <p:nvPicPr>
          <p:cNvPr id="19461" name="Picture 5" descr="C:\Documents and Settings\Admin\Рабочий стол\i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284984"/>
            <a:ext cx="190500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</a:rPr>
              <a:t>Содержание пособия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лексические</a:t>
            </a:r>
            <a:r>
              <a:rPr lang="ru-RU" dirty="0" smtClean="0"/>
              <a:t>, </a:t>
            </a:r>
            <a:r>
              <a:rPr lang="ru-RU" dirty="0" smtClean="0"/>
              <a:t>грамматические, </a:t>
            </a:r>
            <a:r>
              <a:rPr lang="ru-RU" dirty="0" err="1" smtClean="0"/>
              <a:t>социокультурные</a:t>
            </a:r>
            <a:r>
              <a:rPr lang="ru-RU" dirty="0" smtClean="0"/>
              <a:t> </a:t>
            </a:r>
            <a:r>
              <a:rPr lang="ru-RU" dirty="0" smtClean="0"/>
              <a:t>и страноведческие  задания по выше перечисленным профессиям, а также представлен грамматический материал и вводится необходимая лексика по специальности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Методическая разработка представляет собой набор из 15 упражнений по каждой специальности (60 упражнений):</a:t>
            </a:r>
          </a:p>
          <a:p>
            <a:pPr>
              <a:buNone/>
            </a:pPr>
            <a:r>
              <a:rPr lang="ru-RU" dirty="0" smtClean="0"/>
              <a:t>- введение лексики, работа с  новой лексикой;</a:t>
            </a:r>
          </a:p>
          <a:p>
            <a:pPr>
              <a:buNone/>
            </a:pPr>
            <a:r>
              <a:rPr lang="ru-RU" dirty="0" smtClean="0"/>
              <a:t>- перевод с русского языка  на немецкий, с немецкого языка на русский; перевод технических специальных текстов;</a:t>
            </a:r>
          </a:p>
          <a:p>
            <a:pPr>
              <a:buNone/>
            </a:pPr>
            <a:r>
              <a:rPr lang="ru-RU" dirty="0" smtClean="0"/>
              <a:t>- грамматика;</a:t>
            </a:r>
          </a:p>
          <a:p>
            <a:pPr>
              <a:buNone/>
            </a:pPr>
            <a:r>
              <a:rPr lang="ru-RU" dirty="0" smtClean="0"/>
              <a:t>- работа по тексту;</a:t>
            </a:r>
          </a:p>
          <a:p>
            <a:pPr>
              <a:buNone/>
            </a:pPr>
            <a:r>
              <a:rPr lang="ru-RU" dirty="0" smtClean="0"/>
              <a:t>- заполнение анкет;</a:t>
            </a:r>
          </a:p>
          <a:p>
            <a:pPr>
              <a:buFontTx/>
              <a:buChar char="-"/>
            </a:pPr>
            <a:r>
              <a:rPr lang="ru-RU" dirty="0" smtClean="0"/>
              <a:t>разгадывание </a:t>
            </a:r>
            <a:r>
              <a:rPr lang="ru-RU" dirty="0" smtClean="0"/>
              <a:t>кроссвордов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нем представлены упражнения репродуктивного и продуктивного характера, творческие упражнения.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 smtClean="0"/>
              <a:t>Обучающиеся знакомятся с лексикой по своей профессии, учатся применяться данные слова на практике, переводят специальные технические тексты, связанные с их </a:t>
            </a:r>
            <a:r>
              <a:rPr lang="ru-RU" dirty="0" smtClean="0"/>
              <a:t>специальностью, </a:t>
            </a:r>
            <a:r>
              <a:rPr lang="ru-RU" dirty="0" smtClean="0"/>
              <a:t>изучают грамматические </a:t>
            </a:r>
            <a:r>
              <a:rPr lang="ru-RU" dirty="0" smtClean="0"/>
              <a:t>темы, выполняют упражнения, </a:t>
            </a:r>
            <a:r>
              <a:rPr lang="ru-RU" dirty="0" smtClean="0"/>
              <a:t>учатся заполнять анкеты на немецком языке, осуществлять переводы с немецкого на русский язык и наоборот;  разгадывать кроссворды.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 smtClean="0"/>
              <a:t>Методическое пособие имеет цветные фотографии, схемы и картинки, что способствуют большей заинтересованности  и мотивации к изучению немецкого языка, и данной темы в частности.</a:t>
            </a:r>
          </a:p>
          <a:p>
            <a:endParaRPr lang="ru-RU" dirty="0"/>
          </a:p>
        </p:txBody>
      </p:sp>
      <p:pic>
        <p:nvPicPr>
          <p:cNvPr id="16386" name="Picture 2" descr="http://im0-tub-ru.yandex.net/i?id=243548820-28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996952"/>
            <a:ext cx="2304256" cy="1728192"/>
          </a:xfrm>
          <a:prstGeom prst="rect">
            <a:avLst/>
          </a:prstGeom>
          <a:noFill/>
        </p:spPr>
      </p:pic>
      <p:pic>
        <p:nvPicPr>
          <p:cNvPr id="16388" name="Picture 4" descr="http://www.lobzikov.ru/img/img1/99115271320042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861048"/>
            <a:ext cx="3438565" cy="2428156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Методическая разработка заканчивается контрольными заданиями по теме, в которых для проверки полученных знаний и умений, объединены тематические вопросы и задания.</a:t>
            </a:r>
          </a:p>
          <a:p>
            <a:endParaRPr lang="ru-RU" dirty="0"/>
          </a:p>
        </p:txBody>
      </p:sp>
      <p:pic>
        <p:nvPicPr>
          <p:cNvPr id="15362" name="Picture 2" descr="http://im2-tub-ru.yandex.net/i?id=390440226-5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653136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По изучению данного курса обучающиеся обладают основным словарным запасом по своей специальности, умеют применять технические термины в своей речи на немецком языке, переводить технические тексты, инструкции, работать со словарем, имеют знания  о своей специальности заграницей.</a:t>
            </a:r>
          </a:p>
          <a:p>
            <a:pPr>
              <a:buNone/>
            </a:pPr>
            <a:r>
              <a:rPr lang="ru-RU" dirty="0" smtClean="0"/>
              <a:t>В дальнейшем такой специалист может далее развивать и совершенствовать свои знания, а также использовать полученные навыки в своей трудовой практической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Актуальность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Сегодня предприятиям необходимы высококвалифицированные рабочие широкого профиля. Рабочие нового поколения – это специалисты нового времени, владеющие двумя-тремя смежными специальностями, инструментами и пониманием систем бережливого производства, отвечающие современным требованиям рынка труда. В 2012 году Россия вступила в ВТО, что является важнейшим фактором экономической политики России сегодня. От готовности к работе в условиях мировой торговли во многом зависит эффективность работы российских производителей. Соответственно предприятия нуждаются в квалифицированном персонале, в </a:t>
            </a:r>
            <a:r>
              <a:rPr lang="ru-RU" dirty="0" err="1" smtClean="0"/>
              <a:t>конкурентноспособных</a:t>
            </a:r>
            <a:r>
              <a:rPr lang="ru-RU" dirty="0" smtClean="0"/>
              <a:t>  рабочих с широким кругозором, которые готовы развиваться и идти вперед. </a:t>
            </a:r>
          </a:p>
          <a:p>
            <a:r>
              <a:rPr lang="ru-RU" dirty="0" smtClean="0"/>
              <a:t>Комплекс личностных качеств, необходимых специалисту для профессионального выполнения своих производственных обязанностей, может быть сформирован в условиях определенным образом организованного обучения. Для этого необходимо верно определить приоритеты, направленные на конечную цель - подготовку рабочего новой формации.</a:t>
            </a:r>
          </a:p>
          <a:p>
            <a:endParaRPr lang="ru-RU" dirty="0"/>
          </a:p>
        </p:txBody>
      </p:sp>
      <p:pic>
        <p:nvPicPr>
          <p:cNvPr id="1026" name="Picture 2" descr="C:\Documents and Settings\Admin\Рабочий стол\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2900" y="0"/>
            <a:ext cx="1181100" cy="1524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339966"/>
                </a:solidFill>
              </a:rPr>
              <a:t>Задачи </a:t>
            </a:r>
            <a:br>
              <a:rPr lang="ru-RU" b="1" dirty="0" smtClean="0">
                <a:solidFill>
                  <a:srgbClr val="339966"/>
                </a:solidFill>
              </a:rPr>
            </a:br>
            <a:r>
              <a:rPr lang="ru-RU" b="1" dirty="0" smtClean="0">
                <a:solidFill>
                  <a:srgbClr val="339966"/>
                </a:solidFill>
              </a:rPr>
              <a:t>перед преподавателем в ПО</a:t>
            </a:r>
            <a:endParaRPr lang="ru-RU" b="1" dirty="0">
              <a:solidFill>
                <a:srgbClr val="3399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Формированию </a:t>
            </a:r>
            <a:r>
              <a:rPr lang="ru-RU" dirty="0" smtClean="0"/>
              <a:t>рабочего нового поколения.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Решением </a:t>
            </a:r>
            <a:r>
              <a:rPr lang="ru-RU" dirty="0" smtClean="0"/>
              <a:t>данной задачи на уроках </a:t>
            </a:r>
            <a:r>
              <a:rPr lang="ru-RU" dirty="0" smtClean="0"/>
              <a:t>ИЯ целесообразно </a:t>
            </a:r>
            <a:r>
              <a:rPr lang="ru-RU" dirty="0" smtClean="0"/>
              <a:t>считать специальный профильный курс иностранного языка в рамках выбранной профессии.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m0-tub-ru.yandex.net/i?id=646908955-37-72&amp;n=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484784"/>
            <a:ext cx="2257425" cy="165618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Курс </a:t>
            </a:r>
            <a:r>
              <a:rPr lang="ru-RU" dirty="0" smtClean="0"/>
              <a:t>изучения немецкого </a:t>
            </a:r>
            <a:r>
              <a:rPr lang="ru-RU" dirty="0" smtClean="0"/>
              <a:t>языка: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Базовый блок (модуль)</a:t>
            </a:r>
          </a:p>
          <a:p>
            <a:r>
              <a:rPr lang="ru-RU" dirty="0" smtClean="0"/>
              <a:t>Профессионально-направленный </a:t>
            </a:r>
            <a:r>
              <a:rPr lang="ru-RU" dirty="0" smtClean="0"/>
              <a:t>(профилированный</a:t>
            </a:r>
            <a:r>
              <a:rPr lang="ru-RU" dirty="0" smtClean="0"/>
              <a:t>) блок (модуль)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6600FF"/>
                </a:solidFill>
              </a:rPr>
              <a:t>Программа базового курса изучения немецкого языка  ориентирована на достижение следующих целей: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1) дальнейшее развитие иноязычной коммуникативной компетенции (речевой, языковой,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, компенсаторной, учебно-познавательной</a:t>
            </a:r>
            <a:r>
              <a:rPr lang="ru-RU" dirty="0" smtClean="0"/>
              <a:t>);</a:t>
            </a:r>
          </a:p>
          <a:p>
            <a:r>
              <a:rPr lang="ru-RU" dirty="0" smtClean="0"/>
              <a:t>2)</a:t>
            </a:r>
            <a:r>
              <a:rPr lang="ru-RU" b="1" i="1" dirty="0" smtClean="0"/>
              <a:t> </a:t>
            </a:r>
            <a:r>
              <a:rPr lang="ru-RU" dirty="0" smtClean="0"/>
              <a:t>развитие и воспитание способности и готовности к самостоятельному и непрерывному изучению иностранного языка, дальнейшему самообразованию с его помощью, использованию иностранного языка в других областях знаний; способности к самооценке через наблюдение за собственной речью на родном и иностранном языках; личностному самоопределению</a:t>
            </a:r>
            <a:r>
              <a:rPr lang="ru-RU" b="1" dirty="0" smtClean="0"/>
              <a:t> </a:t>
            </a:r>
            <a:r>
              <a:rPr lang="ru-RU" dirty="0" smtClean="0"/>
              <a:t>в отношении будущей профессии; социальная адаптация; формирование качеств гражданина и патриота.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Основа программы немецкого языка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это базовый компонент, согласованный с требованиями Федерального компонента государственного стандарта среднего (полного) общего образования базового уровня. Изучение немецкого языка по данной программе направлено на достижение общеобразовательных, воспитательных и практических задач, на дальнейшее развитие иноязычной коммуникативной компетенции. 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8080"/>
                </a:solidFill>
              </a:rPr>
              <a:t>Главная структурная особенность содержания обучения немецкого языка в НПО</a:t>
            </a:r>
            <a:endParaRPr lang="ru-RU" b="1" dirty="0">
              <a:solidFill>
                <a:srgbClr val="0080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Два модуля: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1)</a:t>
            </a:r>
            <a:r>
              <a:rPr lang="ru-RU" dirty="0" smtClean="0"/>
              <a:t> основной, который осваивается всеми обучающимися независимо от профиля профессионального </a:t>
            </a:r>
            <a:r>
              <a:rPr lang="ru-RU" dirty="0" smtClean="0"/>
              <a:t>образования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2) </a:t>
            </a:r>
            <a:r>
              <a:rPr lang="ru-RU" dirty="0" smtClean="0"/>
              <a:t>профессионально направленный (вариативный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Профессионально направленный модуль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изучение языка с учетом профиля профессионального образования, </a:t>
            </a:r>
            <a:r>
              <a:rPr lang="ru-RU" dirty="0" smtClean="0"/>
              <a:t>конкретной </a:t>
            </a:r>
            <a:r>
              <a:rPr lang="ru-RU" dirty="0" smtClean="0"/>
              <a:t>профессии НПО. </a:t>
            </a:r>
            <a:endParaRPr lang="ru-RU" dirty="0"/>
          </a:p>
        </p:txBody>
      </p:sp>
      <p:pic>
        <p:nvPicPr>
          <p:cNvPr id="24579" name="Picture 3" descr="C:\Documents and Settings\Admin\Рабочий стол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573016"/>
            <a:ext cx="1447800" cy="1428750"/>
          </a:xfrm>
          <a:prstGeom prst="rect">
            <a:avLst/>
          </a:prstGeom>
          <a:noFill/>
        </p:spPr>
      </p:pic>
      <p:pic>
        <p:nvPicPr>
          <p:cNvPr id="24580" name="Picture 4" descr="C:\Documents and Settings\Admin\Рабочий стол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212976"/>
            <a:ext cx="1905000" cy="1428750"/>
          </a:xfrm>
          <a:prstGeom prst="rect">
            <a:avLst/>
          </a:prstGeom>
          <a:noFill/>
        </p:spPr>
      </p:pic>
      <p:pic>
        <p:nvPicPr>
          <p:cNvPr id="24581" name="Picture 5" descr="C:\Documents and Settings\Admin\Рабочий стол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4221088"/>
            <a:ext cx="2143125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3366CC"/>
                </a:solidFill>
              </a:rPr>
              <a:t>Основные компоненты </a:t>
            </a:r>
            <a:r>
              <a:rPr lang="ru-RU" b="1" dirty="0" smtClean="0">
                <a:solidFill>
                  <a:srgbClr val="3366CC"/>
                </a:solidFill>
              </a:rPr>
              <a:t>содержания обучения немецкому языку в учреждениях НПО </a:t>
            </a:r>
            <a:endParaRPr lang="ru-RU" b="1" dirty="0">
              <a:solidFill>
                <a:srgbClr val="3366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ru-RU" dirty="0" smtClean="0"/>
              <a:t>языковой (фонетический, лексический и грамматический) </a:t>
            </a:r>
            <a:r>
              <a:rPr lang="ru-RU" dirty="0" smtClean="0"/>
              <a:t>материал;</a:t>
            </a:r>
          </a:p>
          <a:p>
            <a:r>
              <a:rPr lang="ru-RU" dirty="0" smtClean="0"/>
              <a:t>речевой материал, </a:t>
            </a:r>
            <a:r>
              <a:rPr lang="ru-RU" dirty="0" smtClean="0"/>
              <a:t>тексты;</a:t>
            </a:r>
          </a:p>
          <a:p>
            <a:r>
              <a:rPr lang="ru-RU" dirty="0" smtClean="0"/>
              <a:t>знания, навыки и умения, входящие в состав коммуникативной компетенции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</TotalTime>
  <Words>601</Words>
  <Application>Microsoft Office PowerPoint</Application>
  <PresentationFormat>Экран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Слайд 1</vt:lpstr>
      <vt:lpstr>Актуальность</vt:lpstr>
      <vt:lpstr>Задачи  перед преподавателем в ПО</vt:lpstr>
      <vt:lpstr>Курс изучения немецкого языка: </vt:lpstr>
      <vt:lpstr>Программа базового курса изучения немецкого языка  ориентирована на достижение следующих целей:  </vt:lpstr>
      <vt:lpstr>Основа программы немецкого языка </vt:lpstr>
      <vt:lpstr>Главная структурная особенность содержания обучения немецкого языка в НПО</vt:lpstr>
      <vt:lpstr>Профессионально направленный модуль </vt:lpstr>
      <vt:lpstr>Основные компоненты содержания обучения немецкому языку в учреждениях НПО </vt:lpstr>
      <vt:lpstr>Профессионально направленный модуль </vt:lpstr>
      <vt:lpstr>Задачи профессионально направленного модуля</vt:lpstr>
      <vt:lpstr>«Методической пособие  по немецкому языку для специальностей ПЛ № 16»</vt:lpstr>
      <vt:lpstr>Методическое пособие предназначено для специальностей: </vt:lpstr>
      <vt:lpstr>Содержание пособия</vt:lpstr>
      <vt:lpstr>Слайд 15</vt:lpstr>
      <vt:lpstr>Слайд 16</vt:lpstr>
      <vt:lpstr>Слайд 17</vt:lpstr>
      <vt:lpstr>Результаты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5</cp:revision>
  <dcterms:modified xsi:type="dcterms:W3CDTF">2013-03-31T15:06:29Z</dcterms:modified>
</cp:coreProperties>
</file>