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4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7118F-AA4E-4573-95DA-7B3B4A4167CA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F2C25-4C5C-4EFF-93E5-B9B770BD71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7118F-AA4E-4573-95DA-7B3B4A4167CA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F2C25-4C5C-4EFF-93E5-B9B770BD71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7118F-AA4E-4573-95DA-7B3B4A4167CA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F2C25-4C5C-4EFF-93E5-B9B770BD71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7118F-AA4E-4573-95DA-7B3B4A4167CA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F2C25-4C5C-4EFF-93E5-B9B770BD71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7118F-AA4E-4573-95DA-7B3B4A4167CA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F2C25-4C5C-4EFF-93E5-B9B770BD71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7118F-AA4E-4573-95DA-7B3B4A4167CA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F2C25-4C5C-4EFF-93E5-B9B770BD71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7118F-AA4E-4573-95DA-7B3B4A4167CA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F2C25-4C5C-4EFF-93E5-B9B770BD71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7118F-AA4E-4573-95DA-7B3B4A4167CA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F2C25-4C5C-4EFF-93E5-B9B770BD71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7118F-AA4E-4573-95DA-7B3B4A4167CA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F2C25-4C5C-4EFF-93E5-B9B770BD71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7118F-AA4E-4573-95DA-7B3B4A4167CA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F2C25-4C5C-4EFF-93E5-B9B770BD71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7118F-AA4E-4573-95DA-7B3B4A4167CA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F2C25-4C5C-4EFF-93E5-B9B770BD71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7118F-AA4E-4573-95DA-7B3B4A4167CA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F2C25-4C5C-4EFF-93E5-B9B770BD711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6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ПАРАЛЛЕЛОГРАММ</a:t>
            </a:r>
            <a:endParaRPr lang="ru-RU" sz="6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/>
            <a:endParaRPr lang="ru-RU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Параллелограммом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называется четырехугольник, у которого противоположные стороны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попарно параллельны. 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 А Р А Л Л Е Л О Г Р А М М</a:t>
            </a:r>
            <a:endParaRPr lang="ru-RU" b="1" i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785926"/>
            <a:ext cx="8229600" cy="4525963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AB II CD</a:t>
            </a:r>
          </a:p>
          <a:p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AD II BC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араллелограмм 3"/>
          <p:cNvSpPr/>
          <p:nvPr/>
        </p:nvSpPr>
        <p:spPr>
          <a:xfrm>
            <a:off x="3143240" y="2214554"/>
            <a:ext cx="4896544" cy="3096344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571736" y="5072074"/>
            <a:ext cx="500066" cy="782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57554" y="1785926"/>
            <a:ext cx="64294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В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001024" y="1785926"/>
            <a:ext cx="50006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С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29520" y="5000636"/>
            <a:ext cx="8572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  СВОЙСТВО  ПАРАЛЛЕЛОГРАММА</a:t>
            </a:r>
            <a:endParaRPr lang="ru-RU" b="1" i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484784"/>
            <a:ext cx="8219256" cy="4925144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параллелограмме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противоположные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стороны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равны и противоположные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углы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равны</a:t>
            </a:r>
            <a:r>
              <a:rPr lang="ru-RU" dirty="0" smtClean="0">
                <a:solidFill>
                  <a:srgbClr val="7030A0"/>
                </a:solidFill>
              </a:rPr>
              <a:t>.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4" name="Параллелограмм 3"/>
          <p:cNvSpPr/>
          <p:nvPr/>
        </p:nvSpPr>
        <p:spPr>
          <a:xfrm flipV="1">
            <a:off x="2483768" y="3284984"/>
            <a:ext cx="4032448" cy="2376264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2555776" y="3356992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372200" y="5733256"/>
            <a:ext cx="7200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/>
              <a:t>А</a:t>
            </a:r>
            <a:endParaRPr lang="ru-RU" sz="44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5796136" y="2492896"/>
            <a:ext cx="5760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/>
              <a:t>В</a:t>
            </a:r>
            <a:endParaRPr lang="ru-RU" sz="4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2051720" y="2492896"/>
            <a:ext cx="4320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/>
              <a:t>С</a:t>
            </a:r>
            <a:endParaRPr lang="ru-RU" sz="44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2627784" y="5661248"/>
            <a:ext cx="4320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D</a:t>
            </a:r>
            <a:endParaRPr lang="ru-RU" sz="4400" b="1" dirty="0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2483768" y="3284984"/>
            <a:ext cx="3960440" cy="2304256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796136" y="4725144"/>
            <a:ext cx="3600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i="1" dirty="0" smtClean="0"/>
              <a:t>1</a:t>
            </a:r>
            <a:endParaRPr lang="ru-RU" sz="4000" b="1" i="1" dirty="0"/>
          </a:p>
        </p:txBody>
      </p:sp>
      <p:sp>
        <p:nvSpPr>
          <p:cNvPr id="23" name="TextBox 22"/>
          <p:cNvSpPr txBox="1"/>
          <p:nvPr/>
        </p:nvSpPr>
        <p:spPr>
          <a:xfrm>
            <a:off x="5076056" y="5085184"/>
            <a:ext cx="648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i="1" dirty="0"/>
              <a:t>3</a:t>
            </a:r>
            <a:endParaRPr lang="ru-RU" sz="4000" b="1" i="1" dirty="0"/>
          </a:p>
        </p:txBody>
      </p:sp>
      <p:sp>
        <p:nvSpPr>
          <p:cNvPr id="24" name="TextBox 23"/>
          <p:cNvSpPr txBox="1"/>
          <p:nvPr/>
        </p:nvSpPr>
        <p:spPr>
          <a:xfrm>
            <a:off x="3275856" y="3212976"/>
            <a:ext cx="2880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i="1" dirty="0" smtClean="0"/>
              <a:t>4</a:t>
            </a:r>
            <a:endParaRPr lang="ru-RU" sz="4000" b="1" i="1" dirty="0"/>
          </a:p>
        </p:txBody>
      </p:sp>
      <p:sp>
        <p:nvSpPr>
          <p:cNvPr id="25" name="TextBox 24"/>
          <p:cNvSpPr txBox="1"/>
          <p:nvPr/>
        </p:nvSpPr>
        <p:spPr>
          <a:xfrm>
            <a:off x="2627784" y="3573016"/>
            <a:ext cx="2880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i="1" dirty="0" smtClean="0"/>
              <a:t>2</a:t>
            </a:r>
            <a:endParaRPr lang="ru-RU" sz="4000" b="1" i="1" dirty="0"/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6516216" y="566124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ru-RU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Доказательство</a:t>
            </a:r>
            <a:endParaRPr lang="ru-RU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600200"/>
            <a:ext cx="8329642" cy="4614882"/>
          </a:xfrm>
          <a:ln>
            <a:solidFill>
              <a:schemeClr val="accent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В параллелограмме АВС</a:t>
            </a:r>
            <a:r>
              <a:rPr lang="en-US" dirty="0" smtClean="0"/>
              <a:t>D</a:t>
            </a:r>
            <a:r>
              <a:rPr lang="ru-RU" dirty="0" smtClean="0"/>
              <a:t>диагональ АС делит его на два треугольника: АВС и А</a:t>
            </a:r>
            <a:r>
              <a:rPr lang="en-US" dirty="0" smtClean="0"/>
              <a:t>D</a:t>
            </a:r>
            <a:r>
              <a:rPr lang="ru-RU" dirty="0" smtClean="0"/>
              <a:t>С. Они равны по стороне и двум прилежащим к ней углом ( </a:t>
            </a:r>
            <a:r>
              <a:rPr lang="ru-RU" dirty="0" smtClean="0">
                <a:solidFill>
                  <a:srgbClr val="C00000"/>
                </a:solidFill>
              </a:rPr>
              <a:t>АС – общая,  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 =   2 и 	  3 =   4 </a:t>
            </a:r>
            <a:r>
              <a:rPr lang="ru-RU" dirty="0" smtClean="0">
                <a:solidFill>
                  <a:srgbClr val="C00000"/>
                </a:solidFill>
              </a:rPr>
              <a:t>как накрест лежащие углы </a:t>
            </a:r>
            <a:r>
              <a:rPr lang="ru-RU" dirty="0" smtClean="0"/>
              <a:t>при пересечении секущей АС параллельных прямых АВ и С</a:t>
            </a:r>
            <a:r>
              <a:rPr lang="en-US" dirty="0" smtClean="0"/>
              <a:t>D</a:t>
            </a:r>
            <a:r>
              <a:rPr lang="ru-RU" dirty="0" smtClean="0"/>
              <a:t>,</a:t>
            </a:r>
            <a:r>
              <a:rPr lang="en-US" dirty="0" smtClean="0"/>
              <a:t> AD </a:t>
            </a:r>
            <a:r>
              <a:rPr lang="ru-RU" dirty="0" smtClean="0"/>
              <a:t>и</a:t>
            </a:r>
            <a:r>
              <a:rPr lang="en-US" dirty="0" smtClean="0"/>
              <a:t> BC</a:t>
            </a:r>
            <a:r>
              <a:rPr lang="ru-RU" dirty="0" smtClean="0"/>
              <a:t>) . Поэтому АВ=С</a:t>
            </a:r>
            <a:r>
              <a:rPr lang="en-US" dirty="0" smtClean="0"/>
              <a:t>D</a:t>
            </a:r>
            <a:r>
              <a:rPr lang="ru-RU" dirty="0" smtClean="0"/>
              <a:t>, А</a:t>
            </a:r>
            <a:r>
              <a:rPr lang="en-US" dirty="0" smtClean="0"/>
              <a:t>D=</a:t>
            </a:r>
            <a:r>
              <a:rPr lang="ru-RU" dirty="0" smtClean="0"/>
              <a:t>ВС и    В=	 </a:t>
            </a:r>
            <a:r>
              <a:rPr lang="en-US" dirty="0" smtClean="0"/>
              <a:t>D</a:t>
            </a:r>
            <a:r>
              <a:rPr lang="ru-RU" dirty="0" smtClean="0"/>
              <a:t>.</a:t>
            </a:r>
          </a:p>
          <a:p>
            <a:r>
              <a:rPr lang="ru-RU" dirty="0" smtClean="0"/>
              <a:t>А=	  1+ 	3=    2+    4 =    С.</a:t>
            </a:r>
            <a:endParaRPr lang="ru-RU" dirty="0"/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14942" y="3214686"/>
            <a:ext cx="214314" cy="428628"/>
          </a:xfrm>
          <a:prstGeom prst="rect">
            <a:avLst/>
          </a:prstGeom>
          <a:noFill/>
        </p:spPr>
      </p:pic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29322" y="3143248"/>
            <a:ext cx="285752" cy="571504"/>
          </a:xfrm>
          <a:prstGeom prst="rect">
            <a:avLst/>
          </a:prstGeom>
          <a:noFill/>
        </p:spPr>
      </p:pic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15140" y="3214686"/>
            <a:ext cx="314774" cy="447676"/>
          </a:xfrm>
          <a:prstGeom prst="rect">
            <a:avLst/>
          </a:prstGeom>
          <a:noFill/>
        </p:spPr>
      </p:pic>
      <p:pic>
        <p:nvPicPr>
          <p:cNvPr id="9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00958" y="3214686"/>
            <a:ext cx="314774" cy="447676"/>
          </a:xfrm>
          <a:prstGeom prst="rect">
            <a:avLst/>
          </a:prstGeom>
          <a:noFill/>
        </p:spPr>
      </p:pic>
      <p:pic>
        <p:nvPicPr>
          <p:cNvPr id="11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00892" y="4572008"/>
            <a:ext cx="285752" cy="571504"/>
          </a:xfrm>
          <a:prstGeom prst="rect">
            <a:avLst/>
          </a:prstGeom>
          <a:noFill/>
        </p:spPr>
      </p:pic>
      <p:pic>
        <p:nvPicPr>
          <p:cNvPr id="12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43834" y="4572008"/>
            <a:ext cx="285752" cy="571504"/>
          </a:xfrm>
          <a:prstGeom prst="rect">
            <a:avLst/>
          </a:prstGeom>
          <a:noFill/>
        </p:spPr>
      </p:pic>
      <p:pic>
        <p:nvPicPr>
          <p:cNvPr id="13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472" y="5143512"/>
            <a:ext cx="285752" cy="571504"/>
          </a:xfrm>
          <a:prstGeom prst="rect">
            <a:avLst/>
          </a:prstGeom>
          <a:noFill/>
        </p:spPr>
      </p:pic>
      <p:pic>
        <p:nvPicPr>
          <p:cNvPr id="14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85852" y="5143512"/>
            <a:ext cx="285752" cy="571504"/>
          </a:xfrm>
          <a:prstGeom prst="rect">
            <a:avLst/>
          </a:prstGeom>
          <a:noFill/>
        </p:spPr>
      </p:pic>
      <p:pic>
        <p:nvPicPr>
          <p:cNvPr id="1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0232" y="5143512"/>
            <a:ext cx="285752" cy="571504"/>
          </a:xfrm>
          <a:prstGeom prst="rect">
            <a:avLst/>
          </a:prstGeom>
          <a:noFill/>
        </p:spPr>
      </p:pic>
      <p:pic>
        <p:nvPicPr>
          <p:cNvPr id="16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14612" y="5143512"/>
            <a:ext cx="285752" cy="571504"/>
          </a:xfrm>
          <a:prstGeom prst="rect">
            <a:avLst/>
          </a:prstGeom>
          <a:noFill/>
        </p:spPr>
      </p:pic>
      <p:pic>
        <p:nvPicPr>
          <p:cNvPr id="17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00430" y="5143512"/>
            <a:ext cx="285752" cy="571504"/>
          </a:xfrm>
          <a:prstGeom prst="rect">
            <a:avLst/>
          </a:prstGeom>
          <a:noFill/>
        </p:spPr>
      </p:pic>
      <p:pic>
        <p:nvPicPr>
          <p:cNvPr id="18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57686" y="5143512"/>
            <a:ext cx="285752" cy="571504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  СВОЙСТВО  ПАРАЛЛЕЛОГРАММА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Диагонали 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параллелограмма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точкой пересечения делятся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пополам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Блок-схема: данные 3"/>
          <p:cNvSpPr/>
          <p:nvPr/>
        </p:nvSpPr>
        <p:spPr>
          <a:xfrm flipV="1">
            <a:off x="1979712" y="3068960"/>
            <a:ext cx="4392488" cy="2448272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979712" y="3068960"/>
            <a:ext cx="4392488" cy="2448272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2843808" y="3068960"/>
            <a:ext cx="2664296" cy="2448272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580112" y="2780928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i="1" dirty="0"/>
              <a:t>В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403648" y="2780928"/>
            <a:ext cx="7607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i="1" dirty="0" smtClean="0"/>
              <a:t>С</a:t>
            </a:r>
            <a:endParaRPr lang="ru-RU" sz="4000" b="1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6444208" y="5445224"/>
            <a:ext cx="3600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i="1" dirty="0" smtClean="0"/>
              <a:t>А</a:t>
            </a:r>
            <a:endParaRPr lang="ru-RU" sz="4000" b="1" i="1" dirty="0"/>
          </a:p>
        </p:txBody>
      </p:sp>
      <p:sp>
        <p:nvSpPr>
          <p:cNvPr id="13" name="TextBox 12"/>
          <p:cNvSpPr txBox="1"/>
          <p:nvPr/>
        </p:nvSpPr>
        <p:spPr>
          <a:xfrm>
            <a:off x="2627784" y="5517232"/>
            <a:ext cx="1440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i="1" dirty="0" smtClean="0"/>
              <a:t>D</a:t>
            </a:r>
            <a:endParaRPr lang="ru-RU" sz="4000" b="1" i="1" dirty="0"/>
          </a:p>
        </p:txBody>
      </p:sp>
      <p:sp>
        <p:nvSpPr>
          <p:cNvPr id="14" name="TextBox 13"/>
          <p:cNvSpPr txBox="1"/>
          <p:nvPr/>
        </p:nvSpPr>
        <p:spPr>
          <a:xfrm>
            <a:off x="3995936" y="3501008"/>
            <a:ext cx="2880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1" dirty="0" smtClean="0"/>
              <a:t>o</a:t>
            </a:r>
            <a:endParaRPr lang="ru-RU" sz="4400" b="1" i="1" dirty="0"/>
          </a:p>
        </p:txBody>
      </p:sp>
      <p:sp>
        <p:nvSpPr>
          <p:cNvPr id="12" name="TextBox 11"/>
          <p:cNvSpPr txBox="1"/>
          <p:nvPr/>
        </p:nvSpPr>
        <p:spPr>
          <a:xfrm>
            <a:off x="2195736" y="3284984"/>
            <a:ext cx="2880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i="1" dirty="0" smtClean="0"/>
              <a:t>2</a:t>
            </a:r>
            <a:endParaRPr lang="ru-RU" sz="4000" b="1" i="1" dirty="0"/>
          </a:p>
        </p:txBody>
      </p:sp>
      <p:sp>
        <p:nvSpPr>
          <p:cNvPr id="15" name="TextBox 14"/>
          <p:cNvSpPr txBox="1"/>
          <p:nvPr/>
        </p:nvSpPr>
        <p:spPr>
          <a:xfrm>
            <a:off x="5220072" y="3212976"/>
            <a:ext cx="2880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i="1" dirty="0" smtClean="0"/>
              <a:t>3</a:t>
            </a:r>
            <a:endParaRPr lang="ru-RU" sz="4000" b="1" i="1" dirty="0"/>
          </a:p>
        </p:txBody>
      </p:sp>
      <p:sp>
        <p:nvSpPr>
          <p:cNvPr id="16" name="TextBox 15"/>
          <p:cNvSpPr txBox="1"/>
          <p:nvPr/>
        </p:nvSpPr>
        <p:spPr>
          <a:xfrm>
            <a:off x="5580112" y="4581128"/>
            <a:ext cx="4320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i="1" dirty="0" smtClean="0"/>
              <a:t>1</a:t>
            </a:r>
            <a:endParaRPr lang="ru-RU" sz="4000" b="1" i="1" dirty="0"/>
          </a:p>
        </p:txBody>
      </p:sp>
      <p:sp>
        <p:nvSpPr>
          <p:cNvPr id="18" name="TextBox 17"/>
          <p:cNvSpPr txBox="1"/>
          <p:nvPr/>
        </p:nvSpPr>
        <p:spPr>
          <a:xfrm>
            <a:off x="2627784" y="4653136"/>
            <a:ext cx="3600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i="1" dirty="0" smtClean="0"/>
              <a:t>4</a:t>
            </a:r>
            <a:endParaRPr lang="ru-RU" sz="40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РЕШЕНИЕ  ЗАДАЧ</a:t>
            </a:r>
            <a:endParaRPr lang="ru-RU" b="1" i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Дано: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             АВС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-параллелограмм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             Р =48 см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              ВС больше АВ на 3 см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               Найти: АВ - ? ВС - ?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Решение: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Блок-схема: данные 3"/>
          <p:cNvSpPr/>
          <p:nvPr/>
        </p:nvSpPr>
        <p:spPr>
          <a:xfrm>
            <a:off x="467544" y="2564904"/>
            <a:ext cx="3600400" cy="1476744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95536" y="4077072"/>
            <a:ext cx="7200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i="1" dirty="0" smtClean="0"/>
              <a:t>А</a:t>
            </a:r>
            <a:endParaRPr lang="ru-RU" sz="4000" b="1" i="1" dirty="0"/>
          </a:p>
        </p:txBody>
      </p:sp>
      <p:sp>
        <p:nvSpPr>
          <p:cNvPr id="7" name="TextBox 6"/>
          <p:cNvSpPr txBox="1"/>
          <p:nvPr/>
        </p:nvSpPr>
        <p:spPr>
          <a:xfrm>
            <a:off x="4067943" y="1844824"/>
            <a:ext cx="2880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i="1" dirty="0" smtClean="0"/>
              <a:t>С</a:t>
            </a:r>
            <a:endParaRPr lang="ru-RU" sz="4000" b="1" i="1" dirty="0"/>
          </a:p>
        </p:txBody>
      </p:sp>
      <p:sp>
        <p:nvSpPr>
          <p:cNvPr id="8" name="TextBox 7"/>
          <p:cNvSpPr txBox="1"/>
          <p:nvPr/>
        </p:nvSpPr>
        <p:spPr>
          <a:xfrm>
            <a:off x="1115616" y="1916832"/>
            <a:ext cx="3600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i="1" dirty="0" smtClean="0"/>
              <a:t>В</a:t>
            </a:r>
            <a:endParaRPr lang="ru-RU" sz="4000" b="1" i="1" dirty="0"/>
          </a:p>
        </p:txBody>
      </p:sp>
      <p:sp>
        <p:nvSpPr>
          <p:cNvPr id="9" name="TextBox 8"/>
          <p:cNvSpPr txBox="1"/>
          <p:nvPr/>
        </p:nvSpPr>
        <p:spPr>
          <a:xfrm>
            <a:off x="3419872" y="4005064"/>
            <a:ext cx="2880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i="1" dirty="0" smtClean="0"/>
              <a:t>D</a:t>
            </a:r>
            <a:endParaRPr lang="ru-RU" sz="4000" b="1" i="1" dirty="0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4499992" y="3933056"/>
            <a:ext cx="3960440" cy="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ru-RU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РЕШЕНИЕ</a:t>
            </a:r>
            <a:endParaRPr lang="ru-RU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497207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Пусть АВ –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см, тогда ВС –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+3) см.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условию задачи известно, что периметр параллелограмма равен 48 см. Составим и решим уравнение: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x + ( x + 3) + x + (x + 3) = 48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x + 6 = 48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x = 48 – 6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x = 42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x = 10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,5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АВ = 10,5 см, ВС = 10,5 + 3 = 13,5 см.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Ответ: 10,5 см, 13,5 см.   </a:t>
            </a:r>
            <a:endParaRPr lang="ru-RU" dirty="0" smtClean="0"/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 за внимание</a:t>
            </a:r>
            <a:r>
              <a:rPr lang="en-US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ru-RU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1. Мне понравился урок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2. Было интересно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3. На уроке я узнал, что такое параллелограмм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4. Я не устал на уроке</a:t>
            </a:r>
            <a:endParaRPr lang="en-US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Д/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:  п. </a:t>
            </a:r>
            <a:r>
              <a:rPr lang="ru-RU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42, 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№ 372 (в)</a:t>
            </a:r>
            <a:endParaRPr lang="ru-RU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289</Words>
  <Application>Microsoft Office PowerPoint</Application>
  <PresentationFormat>Экран (4:3)</PresentationFormat>
  <Paragraphs>64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ПАРАЛЛЕЛОГРАММ</vt:lpstr>
      <vt:lpstr>П А Р А Л Л Е Л О Г Р А М М</vt:lpstr>
      <vt:lpstr>1  СВОЙСТВО  ПАРАЛЛЕЛОГРАММА</vt:lpstr>
      <vt:lpstr>Доказательство</vt:lpstr>
      <vt:lpstr>2  СВОЙСТВО  ПАРАЛЛЕЛОГРАММА</vt:lpstr>
      <vt:lpstr>РЕШЕНИЕ  ЗАДАЧ</vt:lpstr>
      <vt:lpstr>РЕШЕНИЕ</vt:lpstr>
      <vt:lpstr>Спасибо за внимание!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ПАРАЛЛЕЛОГРАММ</dc:title>
  <dc:creator>user</dc:creator>
  <cp:lastModifiedBy>Admin</cp:lastModifiedBy>
  <cp:revision>39</cp:revision>
  <dcterms:created xsi:type="dcterms:W3CDTF">2014-08-25T05:07:06Z</dcterms:created>
  <dcterms:modified xsi:type="dcterms:W3CDTF">2015-02-09T12:38:47Z</dcterms:modified>
</cp:coreProperties>
</file>