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6"/>
  </p:notesMasterIdLst>
  <p:sldIdLst>
    <p:sldId id="324" r:id="rId3"/>
    <p:sldId id="257" r:id="rId4"/>
    <p:sldId id="256" r:id="rId5"/>
    <p:sldId id="259" r:id="rId6"/>
    <p:sldId id="260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23" r:id="rId17"/>
    <p:sldId id="308" r:id="rId18"/>
    <p:sldId id="305" r:id="rId19"/>
    <p:sldId id="322" r:id="rId20"/>
    <p:sldId id="309" r:id="rId21"/>
    <p:sldId id="264" r:id="rId22"/>
    <p:sldId id="263" r:id="rId23"/>
    <p:sldId id="266" r:id="rId24"/>
    <p:sldId id="325" r:id="rId2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720" autoAdjust="0"/>
  </p:normalViewPr>
  <p:slideViewPr>
    <p:cSldViewPr>
      <p:cViewPr>
        <p:scale>
          <a:sx n="60" d="100"/>
          <a:sy n="60" d="100"/>
        </p:scale>
        <p:origin x="-1368" y="-9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660" y="261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06/relationships/legacyDocTextInfo" Target="legacyDocTextInfo.bin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024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9AF63B-F2B9-4D37-81C5-0813C1AF9D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9AAA04-2F34-4D37-80CD-79FD2084B9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74625"/>
            <a:ext cx="2055812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8213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84326A-7609-4D6A-9C97-CA956E3626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883FE-A36A-49B8-AC95-A445A7F92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E934-850B-4500-B0B7-F9D4A0308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0D6795-CE31-4424-BFA7-0504D01300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0C96AD-07C9-4BF5-A757-7FBF8A3AC4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7B4A49-0ECB-42F0-BFC9-E7C21F99CF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A95320-CEF5-4FDC-828A-DE588B2829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F96B00-65FE-46BD-A305-AE7CD4003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BBD7F0-4B43-4DC4-B28E-39AD45595B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0D3F6A-B561-4D86-B59B-1B9AA3AB17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D1DFC2-55A7-41B7-9D9D-D7ABB35679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B150D6-FB91-40E2-94D4-3987C2F831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63363E-4511-4411-9432-6316F7F62D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EB5491-6284-4189-BABB-C0D055C6FE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74625"/>
            <a:ext cx="2055812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8213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070258-ADBB-4398-A858-6332FFA9A5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0B1FA7-EDA0-49CD-87D3-71132185D0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20CA0E-62B6-4061-94A0-C7A0D2E933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06824B-26A7-4E0C-97E8-D636BB1A75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780BDB-A3EF-49C4-B8A1-BF836E9DBC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A55A0E-70AC-4A71-A682-86CB34B784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2C13FF-0AEF-4884-9F3F-3386925BEB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C629F0-73FF-44E9-98DC-6420A672EC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715963" y="5002213"/>
            <a:ext cx="3802062" cy="1443037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64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</a:defRPr>
            </a:lvl1pPr>
          </a:lstStyle>
          <a:p>
            <a:fld id="{3639490D-9EE7-4E25-A658-047934DFC70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744" r:id="rId12"/>
    <p:sldLayoutId id="2147483745" r:id="rId13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007897"/>
              </a:gs>
              <a:gs pos="50000">
                <a:srgbClr val="4ABBE0"/>
              </a:gs>
              <a:gs pos="100000">
                <a:srgbClr val="007897"/>
              </a:gs>
            </a:gsLst>
            <a:lin ang="30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3175" y="4953000"/>
            <a:ext cx="9145588" cy="1909763"/>
            <a:chOff x="-2" y="3120"/>
            <a:chExt cx="5761" cy="1203"/>
          </a:xfrm>
        </p:grpSpPr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1067" y="3120"/>
              <a:ext cx="4689" cy="306"/>
            </a:xfrm>
            <a:custGeom>
              <a:avLst/>
              <a:gdLst>
                <a:gd name="T0" fmla="*/ 4697 w 4697"/>
                <a:gd name="T1" fmla="*/ 0 h 367"/>
                <a:gd name="T2" fmla="*/ 4697 w 4697"/>
                <a:gd name="T3" fmla="*/ 367 h 367"/>
                <a:gd name="T4" fmla="*/ 0 w 4697"/>
                <a:gd name="T5" fmla="*/ 218 h 367"/>
                <a:gd name="T6" fmla="*/ 4697 w 4697"/>
                <a:gd name="T7" fmla="*/ 0 h 367"/>
                <a:gd name="T8" fmla="*/ 0 w 4697"/>
                <a:gd name="T9" fmla="*/ 0 h 367"/>
                <a:gd name="T10" fmla="*/ 4697 w 4697"/>
                <a:gd name="T11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29" y="3298"/>
              <a:ext cx="5728" cy="495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w 5760"/>
                <a:gd name="T9" fmla="*/ 0 h 528"/>
                <a:gd name="T10" fmla="*/ 5760 w 5760"/>
                <a:gd name="T11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2" y="3145"/>
              <a:ext cx="5757" cy="1178"/>
              <a:chOff x="2" y="3145"/>
              <a:chExt cx="5757" cy="1178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" y="3145"/>
                <a:ext cx="5758" cy="11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>
                <a:off x="6" y="315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2" y="3141"/>
              <a:ext cx="5762" cy="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64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B0ADE4D3-1F44-4F1B-B7DA-B77770FA4C9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91;&#1088;&#1086;&#1082;\8\&#1050;&#1091;&#1088;&#1089;&#1099;\&#1091;&#1088;&#1086;&#1082;1\Deti-Online.com%20-%20&#1059;&#1083;&#1099;&#1073;&#1082;&#1072;%20(&#1084;&#1080;&#1085;&#1091;&#1089;&#1086;&#1074;&#1082;&#1072;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19.xml"/><Relationship Id="rId7" Type="http://schemas.openxmlformats.org/officeDocument/2006/relationships/slide" Target="slide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91;&#1088;&#1086;&#1082;\8\&#1050;&#1091;&#1088;&#1089;&#1099;\&#1091;&#1088;&#1086;&#1082;1\Deti-Online.com%20-%20&#1059;&#1083;&#1099;&#1073;&#1082;&#1072;%20(&#1084;&#1080;&#1085;&#1091;&#1089;&#1086;&#1074;&#1082;&#1072;).mp3" TargetMode="Externa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eta.ru/" TargetMode="External"/><Relationship Id="rId2" Type="http://schemas.openxmlformats.org/officeDocument/2006/relationships/hyperlink" Target="http://chelreglib.ru/ru/news/1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&#1103;watch?v=0RciZvSv3J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61061" cy="32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eti-Online.com - Улыбка (минусов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4664"/>
            <a:ext cx="3635897" cy="291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501008"/>
            <a:ext cx="452917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 descr="http://znayka.net/images/fm/53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429000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46043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Прикладное   программное  </a:t>
            </a:r>
            <a:r>
              <a:rPr lang="ru-RU" sz="2800" dirty="0">
                <a:solidFill>
                  <a:srgbClr val="0070C0"/>
                </a:solidFill>
              </a:rPr>
              <a:t>обеспечение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268760"/>
            <a:ext cx="8134350" cy="440283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400" dirty="0" smtClean="0"/>
              <a:t>составляют все имеющиеся на компьютере прикладные программы, предназначенные для выполнения конкретных задач пользователя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3789040"/>
            <a:ext cx="280831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текстовые процессоры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5373216"/>
            <a:ext cx="280831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2000" dirty="0" smtClean="0">
                <a:solidFill>
                  <a:schemeClr val="tx1"/>
                </a:solidFill>
              </a:rPr>
              <a:t>электронные таблицы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3429000"/>
            <a:ext cx="172819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базы данных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3789040"/>
            <a:ext cx="22322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графические пакеты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4509120"/>
            <a:ext cx="280831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обучающие программы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5013176"/>
            <a:ext cx="93610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игры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864096" cy="898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509120"/>
            <a:ext cx="785242" cy="7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1" descr="ZA10255201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526728"/>
            <a:ext cx="1080120" cy="91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18860" y="2708920"/>
            <a:ext cx="916720" cy="8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</a:rPr>
              <a:t>Инструментарий программирования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276475"/>
            <a:ext cx="38100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предназначен для создания системного и прикладного программного обеспечения.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2400" y="1981200"/>
            <a:ext cx="2641600" cy="1981200"/>
          </a:xfr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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Взаимосвязь </a:t>
            </a:r>
            <a:r>
              <a:rPr lang="ru-RU" sz="4000" dirty="0">
                <a:solidFill>
                  <a:srgbClr val="0070C0"/>
                </a:solidFill>
              </a:rPr>
              <a:t>аппаратного и программного </a:t>
            </a:r>
            <a:r>
              <a:rPr lang="ru-RU" sz="4000" dirty="0" smtClean="0">
                <a:solidFill>
                  <a:srgbClr val="0070C0"/>
                </a:solidFill>
              </a:rPr>
              <a:t>обеспечения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2195513" y="1844675"/>
            <a:ext cx="4967287" cy="4506913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2843213" y="2420938"/>
            <a:ext cx="3673475" cy="3294062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3348038" y="2924175"/>
            <a:ext cx="2603500" cy="22526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CCECFF"/>
            </a:solidFill>
            <a:round/>
            <a:headEnd/>
            <a:tailEnd/>
          </a:ln>
        </p:spPr>
        <p:txBody>
          <a:bodyPr tIns="0"/>
          <a:lstStyle/>
          <a:p>
            <a:pPr algn="ctr"/>
            <a:r>
              <a:rPr lang="ru-RU" b="1">
                <a:solidFill>
                  <a:srgbClr val="CCECFF"/>
                </a:solidFill>
                <a:latin typeface="Arial" pitchFamily="34" charset="0"/>
              </a:rPr>
              <a:t>Системное</a:t>
            </a:r>
          </a:p>
          <a:p>
            <a:pPr algn="ctr"/>
            <a:endParaRPr lang="ru-RU" b="1">
              <a:solidFill>
                <a:srgbClr val="CCECFF"/>
              </a:solidFill>
            </a:endParaRPr>
          </a:p>
          <a:p>
            <a:pPr algn="ctr"/>
            <a:endParaRPr lang="ru-RU" b="1">
              <a:solidFill>
                <a:srgbClr val="CCECFF"/>
              </a:solidFill>
            </a:endParaRPr>
          </a:p>
          <a:p>
            <a:pPr algn="ctr">
              <a:spcBef>
                <a:spcPts val="600"/>
              </a:spcBef>
            </a:pPr>
            <a:endParaRPr lang="ru-RU" b="1">
              <a:solidFill>
                <a:srgbClr val="CCECFF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ru-RU" b="1">
                <a:solidFill>
                  <a:srgbClr val="CCECFF"/>
                </a:solidFill>
                <a:latin typeface="Arial" pitchFamily="34" charset="0"/>
              </a:rPr>
              <a:t>программное обеспечение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3708400" y="3573463"/>
            <a:ext cx="1925638" cy="6889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1">
                <a:solidFill>
                  <a:schemeClr val="bg2"/>
                </a:solidFill>
                <a:latin typeface="Arial Unicode MS" pitchFamily="34" charset="-128"/>
              </a:rPr>
              <a:t>Аппаратное обеспечение</a:t>
            </a:r>
            <a:endParaRPr lang="ru-RU" sz="2000">
              <a:solidFill>
                <a:schemeClr val="bg2"/>
              </a:solidFill>
              <a:latin typeface="Arial Unicode MS" pitchFamily="34" charset="-128"/>
            </a:endParaRP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3492500" y="4221163"/>
            <a:ext cx="2498725" cy="12223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93074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программирования</a:t>
            </a: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3563938" y="2708275"/>
            <a:ext cx="2286000" cy="1203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Инструментарий</a:t>
            </a: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3203575" y="4724400"/>
            <a:ext cx="3168650" cy="12128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208044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обеспечение</a:t>
            </a:r>
          </a:p>
        </p:txBody>
      </p:sp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 rot="2633887">
            <a:off x="5030788" y="2820988"/>
            <a:ext cx="2160587" cy="1444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8404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программное</a:t>
            </a: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 rot="-3259219">
            <a:off x="2088356" y="2959894"/>
            <a:ext cx="2016125" cy="2174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Прикладное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2357438"/>
            <a:ext cx="8229600" cy="3305175"/>
          </a:xfrm>
        </p:spPr>
        <p:txBody>
          <a:bodyPr/>
          <a:lstStyle/>
          <a:p>
            <a:pPr eaLnBrk="1" hangingPunct="1"/>
            <a:r>
              <a:rPr lang="ru-RU" smtClean="0"/>
              <a:t>В центре диаграммы – аппаратная часть компьютера. </a:t>
            </a:r>
          </a:p>
          <a:p>
            <a:pPr eaLnBrk="1" hangingPunct="1"/>
            <a:r>
              <a:rPr lang="ru-RU" smtClean="0"/>
              <a:t>Чем ближе окружность с программами к аппаратуре, тем важнее роль программ в организации работы устройств и тем сложнее пользователю работать  такой среде.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</a:rPr>
              <a:t>Взаимосвязь аппаратного и программного </a:t>
            </a:r>
            <a:r>
              <a:rPr lang="ru-RU" sz="4000" dirty="0" smtClean="0">
                <a:solidFill>
                  <a:srgbClr val="0070C0"/>
                </a:solidFill>
              </a:rPr>
              <a:t>обеспечения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274638"/>
            <a:ext cx="3528392" cy="77809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Программы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3024336" cy="864096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/>
            <a:endParaRPr lang="ru-RU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резидентные</a:t>
            </a:r>
          </a:p>
          <a:p>
            <a:pPr algn="ctr"/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179512" y="1772816"/>
            <a:ext cx="4320480" cy="39512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000" dirty="0" smtClean="0"/>
              <a:t>-это программы, на протяжении всей работы компьютера находящиеся в его оперативной памяти. </a:t>
            </a:r>
          </a:p>
          <a:p>
            <a:pPr algn="ctr"/>
            <a:r>
              <a:rPr lang="ru-RU" sz="2000" dirty="0" smtClean="0"/>
              <a:t>Их постоянное присутствие в памяти связано с тем, что эти программы на протяжении всего периода включения компьютера следят за его состоянием. Это операционная система, антивирусные программы.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5796136" y="1484784"/>
            <a:ext cx="2890664" cy="585671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нерезидентные</a:t>
            </a:r>
          </a:p>
          <a:p>
            <a:pPr algn="r"/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860032" y="1700808"/>
            <a:ext cx="3826768" cy="39512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– </a:t>
            </a:r>
            <a:r>
              <a:rPr lang="ru-RU" sz="2000" dirty="0" smtClean="0"/>
              <a:t>это программы, которые по окончании своей работы выгружаются полностью или частично из памяти. Это, например, прикладные программы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260648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</a:t>
            </a:r>
            <a:endParaRPr lang="ru-RU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4466" y="3244334"/>
            <a:ext cx="3055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http://chelreglib.ru/ru/news/11/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Deti-Online.com - Улыбка (минусов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04800" cy="304800"/>
          </a:xfrm>
          <a:prstGeom prst="rect">
            <a:avLst/>
          </a:prstGeom>
        </p:spPr>
      </p:pic>
      <p:pic>
        <p:nvPicPr>
          <p:cNvPr id="8" name="Содержимое 7" descr="children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27583" y="1244192"/>
            <a:ext cx="7588205" cy="506512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4632076" cy="1556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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Выполни     задание .№1   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48691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95537" y="908720"/>
            <a:ext cx="7632848" cy="4159101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b="1" dirty="0" smtClean="0"/>
              <a:t>Найди лишнее  </a:t>
            </a:r>
            <a:r>
              <a:rPr lang="ru-RU" sz="2000" dirty="0" smtClean="0"/>
              <a:t>назовите №: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    1. Текстовый редактор, 2.</a:t>
            </a:r>
            <a:r>
              <a:rPr lang="en-US" dirty="0" smtClean="0">
                <a:solidFill>
                  <a:srgbClr val="00B050"/>
                </a:solidFill>
              </a:rPr>
              <a:t>MS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Access</a:t>
            </a:r>
            <a:r>
              <a:rPr lang="ru-RU" dirty="0" smtClean="0">
                <a:solidFill>
                  <a:srgbClr val="00B050"/>
                </a:solidFill>
              </a:rPr>
              <a:t>, 3.Графический редактор, 4.</a:t>
            </a:r>
            <a:r>
              <a:rPr lang="en-US" dirty="0" smtClean="0">
                <a:solidFill>
                  <a:srgbClr val="00B050"/>
                </a:solidFill>
              </a:rPr>
              <a:t>Windows XP</a:t>
            </a:r>
            <a:r>
              <a:rPr lang="ru-RU" dirty="0" smtClean="0">
                <a:solidFill>
                  <a:srgbClr val="00B050"/>
                </a:solidFill>
              </a:rPr>
              <a:t>, 5.Переводчик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dirty="0" smtClean="0">
                <a:solidFill>
                  <a:srgbClr val="00B0F0"/>
                </a:solidFill>
              </a:rPr>
              <a:t>1. Операционная система.2. Архиваторы, 3.Табличный процессор. 5.Антивирусная программа.</a:t>
            </a:r>
          </a:p>
          <a:p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164288" y="159296"/>
          <a:ext cx="165618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</a:tblGrid>
              <a:tr h="22682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Найди лишнее </a:t>
                      </a:r>
                      <a:endParaRPr lang="ru-RU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51920" y="2852936"/>
            <a:ext cx="453650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Прикладное программное обеспечение</a:t>
            </a: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4869160"/>
            <a:ext cx="453650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Операционная система</a:t>
            </a: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6296" y="0"/>
            <a:ext cx="158417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найди лишнее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</a:t>
            </a:r>
            <a:r>
              <a:rPr lang="ru-RU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Выполни     задание №2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Найди понятие более широкое по значению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None/>
              <a:defRPr/>
            </a:pPr>
            <a:r>
              <a:rPr lang="ru-RU" dirty="0" smtClean="0"/>
              <a:t>а) Графические редакторы  или </a:t>
            </a:r>
            <a:r>
              <a:rPr lang="ru-RU" dirty="0" smtClean="0">
                <a:solidFill>
                  <a:schemeClr val="tx1"/>
                </a:solidFill>
              </a:rPr>
              <a:t>прикладные программы?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dirty="0" smtClean="0"/>
              <a:t>б) Антивирусные программы или </a:t>
            </a:r>
            <a:r>
              <a:rPr lang="ru-RU" dirty="0" smtClean="0">
                <a:solidFill>
                  <a:schemeClr val="tx1"/>
                </a:solidFill>
              </a:rPr>
              <a:t>системные программы?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24128" y="3401681"/>
          <a:ext cx="18002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Прикладное</a:t>
                      </a:r>
                      <a:endParaRPr lang="ru-RU" dirty="0"/>
                    </a:p>
                  </a:txBody>
                  <a:tcPr/>
                </a:tc>
              </a:tr>
              <a:tr h="338440"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системные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80112" y="3356992"/>
            <a:ext cx="187220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987824" y="1268760"/>
            <a:ext cx="2828925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Системное ПО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51520" y="1268760"/>
            <a:ext cx="282892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Прикладное ПО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96136" y="1124744"/>
            <a:ext cx="282892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Инструментальное программирование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10837" y="2290726"/>
            <a:ext cx="2828925" cy="2571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Является основным ПО, 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неотъемлемой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частью ПК. Руководит сложной работой  всех элементов компьютерной системы, как на аппаратном уровне, так и на программном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131840" y="2276872"/>
            <a:ext cx="2828925" cy="2571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Предназначено для выполнения конкретных задач пользователя, не прибегая к программированию (текстовый редактор, графический редактор, электронная таблица и др.)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084168" y="2276872"/>
            <a:ext cx="2828925" cy="2571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Это средство, предназначенное для создания  ПО, т.е. того же системного и прикладного ПО.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Его составляют разнообразные языки и среды программирования (Паскаль, С, С++ и др.)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929438" y="6215063"/>
            <a:ext cx="1971675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7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60649"/>
            <a:ext cx="78488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@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Выполни     задание  №3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Программная составляющая компьютера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566124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Классификация  программного обеспечения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 bwMode="auto">
          <a:xfrm>
            <a:off x="971600" y="4581128"/>
            <a:ext cx="727039" cy="648072"/>
          </a:xfrm>
          <a:prstGeom prst="hexag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18" name="Шестиугольник 17"/>
          <p:cNvSpPr/>
          <p:nvPr/>
        </p:nvSpPr>
        <p:spPr bwMode="auto">
          <a:xfrm>
            <a:off x="3779912" y="4509120"/>
            <a:ext cx="727039" cy="648072"/>
          </a:xfrm>
          <a:prstGeom prst="hexag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800" b="1" dirty="0" smtClean="0">
                <a:solidFill>
                  <a:srgbClr val="FFFF00"/>
                </a:solidFill>
              </a:rPr>
              <a:t>2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Шестиугольник 18"/>
          <p:cNvSpPr/>
          <p:nvPr/>
        </p:nvSpPr>
        <p:spPr bwMode="auto">
          <a:xfrm>
            <a:off x="6876256" y="4581128"/>
            <a:ext cx="727039" cy="648072"/>
          </a:xfrm>
          <a:prstGeom prst="hexag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31458 -0.4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3.7037E-7 L -0.23664 -0.41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545 -0.42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85750" y="714375"/>
            <a:ext cx="9286875" cy="529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395536" y="620688"/>
            <a:ext cx="79208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Благодаря какой программе мы можем слушать музыку на компьютере?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228600" lvl="0" indent="-228600" algn="just" eaLnBrk="0" hangingPunct="0">
              <a:buClrTx/>
              <a:buSzTx/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Благодаря какой программе мы можем создать клипы в компьютере, обрабатывать  фото</a:t>
            </a:r>
            <a:r>
              <a:rPr lang="ru-RU" sz="2400" smtClean="0">
                <a:solidFill>
                  <a:schemeClr val="tx1"/>
                </a:solidFill>
              </a:rPr>
              <a:t>, рисовать?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005064"/>
            <a:ext cx="673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Какие программы вы еще знаете?</a:t>
            </a:r>
            <a:r>
              <a:rPr lang="ru-RU" sz="2800" dirty="0" smtClean="0"/>
              <a:t> 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64904"/>
            <a:ext cx="80283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Ребята, а как вы думаете, в каких сферах деятельности человеку нужен компьютер?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Как вы думаете, могли бы вы работать на компьютере без программ?</a:t>
            </a:r>
            <a:r>
              <a:rPr lang="ru-RU" sz="2400" i="1" dirty="0" smtClean="0">
                <a:solidFill>
                  <a:srgbClr val="C00000"/>
                </a:solidFill>
              </a:rPr>
              <a:t> </a:t>
            </a:r>
          </a:p>
          <a:p>
            <a:pPr marL="342900" indent="-342900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93775" y="207963"/>
            <a:ext cx="7412038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28688" y="476672"/>
            <a:ext cx="7572375" cy="1094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cs typeface="Times New Roman" pitchFamily="18" charset="0"/>
              </a:rPr>
              <a:t>Вставьте пропущенные 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слова в предложениях: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00063" y="1857375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1. Компьютер без ………………. –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это бесполезная техника...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2. Программирование – деятельность человека по …………………. программы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3 …………………… ПО – предназначено для выполнения конкретных задач пользователя.</a:t>
            </a:r>
          </a:p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4.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Наиболее дружественно пользователю ………………….. ПО.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627784" y="1628800"/>
            <a:ext cx="142875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900" dirty="0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программ</a:t>
            </a:r>
            <a:r>
              <a:rPr lang="ru-RU" sz="2600" dirty="0">
                <a:solidFill>
                  <a:srgbClr val="DA1F28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660232" y="2132856"/>
            <a:ext cx="142875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900" dirty="0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созданию</a:t>
            </a:r>
            <a:r>
              <a:rPr lang="ru-RU" sz="2600" dirty="0">
                <a:solidFill>
                  <a:srgbClr val="DA1F28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899592" y="2780928"/>
            <a:ext cx="1785937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Прикладное 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148064" y="3356992"/>
            <a:ext cx="146367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системное</a:t>
            </a:r>
            <a:r>
              <a:rPr lang="ru-RU" sz="2000" dirty="0">
                <a:solidFill>
                  <a:srgbClr val="DA1F28"/>
                </a:solidFill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23528" y="2332038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ts val="4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ПК работает с информацией по алгоритму, который задается программой, а программа в свою очередь написана на языке понятном компьютеру.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2. Для того, чтобы ПК мог работать с информацией необходимо не только аппаратное обеспечение – устройства компьютерной системы, но и программное обеспечение которое наделяет ПК мыслями и интеллектом.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3.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ПО делится на: системное, прикладное и инструментальное программирование.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4. ПО систематизируется по длительности нахождения в оперативной памяти компьютера на </a:t>
            </a:r>
            <a:r>
              <a:rPr lang="ru-RU" u="sng" dirty="0">
                <a:solidFill>
                  <a:srgbClr val="000000"/>
                </a:solidFill>
                <a:cs typeface="Times New Roman" pitchFamily="18" charset="0"/>
              </a:rPr>
              <a:t>резидентные программы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и </a:t>
            </a:r>
            <a:r>
              <a:rPr lang="ru-RU" u="sng" dirty="0">
                <a:solidFill>
                  <a:srgbClr val="000000"/>
                </a:solidFill>
                <a:cs typeface="Times New Roman" pitchFamily="18" charset="0"/>
              </a:rPr>
              <a:t>нерезидентные программы</a:t>
            </a:r>
          </a:p>
        </p:txBody>
      </p:sp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323850" y="260350"/>
            <a:ext cx="8362950" cy="1157288"/>
            <a:chOff x="207" y="169"/>
            <a:chExt cx="5268" cy="729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" y="169"/>
              <a:ext cx="5269" cy="7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207" y="169"/>
              <a:ext cx="5269" cy="7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39552" y="4595019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1. Выучить основные определения и понятия.</a:t>
            </a:r>
          </a:p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611560" y="3645023"/>
            <a:ext cx="8240713" cy="1224137"/>
            <a:chOff x="284" y="169"/>
            <a:chExt cx="5191" cy="729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" y="169"/>
              <a:ext cx="5192" cy="7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284" y="169"/>
              <a:ext cx="5192" cy="7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476672"/>
          <a:ext cx="6096000" cy="337904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37904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Что на уроке запомнилось больше всего?</a:t>
                      </a:r>
                      <a:b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Какое задание вызвало затруднение?</a:t>
                      </a:r>
                      <a:b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Сегодня я узнал…</a:t>
                      </a:r>
                      <a:b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Сегодня я понял…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645024"/>
            <a:ext cx="8424936" cy="984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http://like.sumy.ua/stati/vysokie-tekhnologii/4041-sobiraem-kompyuter-sam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6.Дети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http://chelreglib.ru/ru/news/11/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7.Музыка</a:t>
            </a:r>
            <a:r>
              <a:rPr lang="en-US" sz="2000" dirty="0" smtClean="0">
                <a:solidFill>
                  <a:schemeClr val="tx1"/>
                </a:solidFill>
              </a:rPr>
              <a:t> http://deti-online.com/pesni/iz-multfilmov/ulybka/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6425" cy="1341438"/>
          </a:xfrm>
        </p:spPr>
        <p:txBody>
          <a:bodyPr/>
          <a:lstStyle/>
          <a:p>
            <a:r>
              <a:rPr lang="ru-RU" sz="2800" dirty="0" smtClean="0"/>
              <a:t>Используемый материал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6288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https://www.youtube.com/watch?v=416EQN9sqts 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412776"/>
            <a:ext cx="8028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1.Большой театр 10 октября 2014. Световое шоу Фестиваль света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Бесконечнай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карина-рисование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онлайн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http://www.tuteta.ru/#______X=1657______Y=-2338______Zoom=1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3.Почемучка-система охлаждения</a:t>
            </a:r>
            <a:r>
              <a:rPr lang="ru-RU" b="1" dirty="0" smtClean="0"/>
              <a:t> уа</a:t>
            </a:r>
          </a:p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https://www.youtube.com/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я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watch?v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=0RciZvSv3JA</a:t>
            </a:r>
            <a:endParaRPr lang="ru-RU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Крошка енот.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http://znayka.net/images/fm/5359.jpg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Компьютер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/>
          <p:cNvGrpSpPr>
            <a:grpSpLocks/>
          </p:cNvGrpSpPr>
          <p:nvPr/>
        </p:nvGrpSpPr>
        <p:grpSpPr bwMode="auto">
          <a:xfrm>
            <a:off x="-396552" y="5517232"/>
            <a:ext cx="8461143" cy="6348413"/>
            <a:chOff x="595" y="-1376"/>
            <a:chExt cx="5874" cy="3999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9" y="-1376"/>
              <a:ext cx="5150" cy="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595" y="2054"/>
              <a:ext cx="5150" cy="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8" name="Picture 2" descr="Собираем компьютер самостоятель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7136" y="0"/>
            <a:ext cx="4941168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500063"/>
            <a:ext cx="8229600" cy="550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indent="450850"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</a:t>
            </a:r>
            <a:r>
              <a:rPr lang="ru-RU" sz="2400" dirty="0" smtClean="0">
                <a:solidFill>
                  <a:srgbClr val="DA1F28"/>
                </a:solidFill>
                <a:cs typeface="Times New Roman" pitchFamily="18" charset="0"/>
              </a:rPr>
              <a:t>Программа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– это последовательность команд, которую выполняет ПК в процессе обработки информации.</a:t>
            </a:r>
          </a:p>
          <a:p>
            <a:pPr indent="450850"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Деятельность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человека по созданию программ называется – </a:t>
            </a:r>
            <a:r>
              <a:rPr lang="ru-RU" sz="2400" dirty="0">
                <a:solidFill>
                  <a:srgbClr val="DA1F28"/>
                </a:solidFill>
                <a:cs typeface="Times New Roman" pitchFamily="18" charset="0"/>
              </a:rPr>
              <a:t>программированием,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а люди называются – </a:t>
            </a:r>
            <a:r>
              <a:rPr lang="ru-RU" sz="2400" dirty="0">
                <a:solidFill>
                  <a:srgbClr val="DA1F28"/>
                </a:solidFill>
                <a:cs typeface="Times New Roman" pitchFamily="18" charset="0"/>
              </a:rPr>
              <a:t>программистами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indent="450850"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dirty="0">
              <a:solidFill>
                <a:srgbClr val="DA1F28"/>
              </a:solidFill>
              <a:cs typeface="Times New Roman" pitchFamily="18" charset="0"/>
            </a:endParaRPr>
          </a:p>
          <a:p>
            <a:pPr indent="450850"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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 </a:t>
            </a:r>
            <a:r>
              <a:rPr lang="ru-RU" sz="2400" dirty="0" smtClean="0">
                <a:solidFill>
                  <a:srgbClr val="DA1F28"/>
                </a:solidFill>
                <a:cs typeface="Times New Roman" pitchFamily="18" charset="0"/>
              </a:rPr>
              <a:t>Программное </a:t>
            </a:r>
            <a:r>
              <a:rPr lang="ru-RU" sz="2400" dirty="0">
                <a:solidFill>
                  <a:srgbClr val="DA1F28"/>
                </a:solidFill>
                <a:cs typeface="Times New Roman" pitchFamily="18" charset="0"/>
              </a:rPr>
              <a:t>обеспечение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DA1F28"/>
                </a:solidFill>
                <a:cs typeface="Times New Roman" pitchFamily="18" charset="0"/>
              </a:rPr>
              <a:t>ПО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) – все многообразие программ, используемых в современном ПК.</a:t>
            </a:r>
          </a:p>
          <a:p>
            <a:pPr indent="450850"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500063"/>
            <a:ext cx="9001125" cy="550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 </a:t>
            </a:r>
            <a:r>
              <a:rPr lang="ru-RU" sz="2800" dirty="0" smtClean="0">
                <a:solidFill>
                  <a:srgbClr val="DA1F28"/>
                </a:solidFill>
                <a:cs typeface="Times New Roman" pitchFamily="18" charset="0"/>
              </a:rPr>
              <a:t>Аппаратное </a:t>
            </a:r>
            <a:r>
              <a:rPr lang="ru-RU" sz="2800" dirty="0">
                <a:solidFill>
                  <a:srgbClr val="DA1F28"/>
                </a:solidFill>
                <a:cs typeface="Times New Roman" pitchFamily="18" charset="0"/>
              </a:rPr>
              <a:t>обеспечение</a:t>
            </a:r>
          </a:p>
          <a:p>
            <a:pPr algn="ctr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en-US" sz="2800" u="sng" dirty="0">
                <a:solidFill>
                  <a:srgbClr val="FF0000"/>
                </a:solidFill>
                <a:cs typeface="Times New Roman" pitchFamily="18" charset="0"/>
              </a:rPr>
              <a:t>hardware</a:t>
            </a: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»</a:t>
            </a:r>
            <a:r>
              <a:rPr lang="ru-RU" sz="2800" dirty="0">
                <a:solidFill>
                  <a:srgbClr val="DA1F28"/>
                </a:solidFill>
                <a:cs typeface="Times New Roman" pitchFamily="18" charset="0"/>
              </a:rPr>
              <a:t> </a:t>
            </a:r>
          </a:p>
          <a:p>
            <a:pPr algn="ctr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dirty="0">
              <a:solidFill>
                <a:srgbClr val="DA1F28"/>
              </a:solidFill>
              <a:cs typeface="Times New Roman" pitchFamily="18" charset="0"/>
            </a:endParaRPr>
          </a:p>
          <a:p>
            <a:pPr algn="ctr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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 </a:t>
            </a:r>
            <a:r>
              <a:rPr lang="ru-RU" sz="2800" dirty="0" smtClean="0">
                <a:solidFill>
                  <a:srgbClr val="DA1F28"/>
                </a:solidFill>
                <a:cs typeface="Times New Roman" pitchFamily="18" charset="0"/>
              </a:rPr>
              <a:t>Программное </a:t>
            </a:r>
            <a:r>
              <a:rPr lang="ru-RU" sz="2800" dirty="0">
                <a:solidFill>
                  <a:srgbClr val="DA1F28"/>
                </a:solidFill>
                <a:cs typeface="Times New Roman" pitchFamily="18" charset="0"/>
              </a:rPr>
              <a:t>обеспечение</a:t>
            </a:r>
          </a:p>
          <a:p>
            <a:pPr algn="ctr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en-US" sz="2800" u="sng" dirty="0">
                <a:solidFill>
                  <a:srgbClr val="FF0000"/>
                </a:solidFill>
                <a:cs typeface="Times New Roman" pitchFamily="18" charset="0"/>
              </a:rPr>
              <a:t>software</a:t>
            </a: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»</a:t>
            </a:r>
          </a:p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</a:rPr>
              <a:t>Аппаратное обеспечение </a:t>
            </a:r>
            <a:r>
              <a:rPr lang="ru-RU" sz="4000" dirty="0" smtClean="0">
                <a:solidFill>
                  <a:srgbClr val="0070C0"/>
                </a:solidFill>
              </a:rPr>
              <a:t>компьютера</a:t>
            </a:r>
            <a:r>
              <a:rPr lang="ru-RU" sz="4000" dirty="0">
                <a:solidFill>
                  <a:srgbClr val="000000"/>
                </a:solidFill>
                <a:cs typeface="Times New Roman" pitchFamily="18" charset="0"/>
              </a:rPr>
              <a:t> «</a:t>
            </a:r>
            <a:r>
              <a:rPr lang="en-US" sz="4000" u="sng" dirty="0">
                <a:solidFill>
                  <a:srgbClr val="FF0000"/>
                </a:solidFill>
                <a:cs typeface="Times New Roman" pitchFamily="18" charset="0"/>
              </a:rPr>
              <a:t>hardware</a:t>
            </a:r>
            <a:r>
              <a:rPr lang="ru-RU" sz="4000" dirty="0">
                <a:solidFill>
                  <a:srgbClr val="000000"/>
                </a:solidFill>
                <a:cs typeface="Times New Roman" pitchFamily="18" charset="0"/>
              </a:rPr>
              <a:t>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60575"/>
            <a:ext cx="5105400" cy="243998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- система взаимосвязанных технических устройств, выполняющих ввод, хранение, обработку и вывод информации.</a:t>
            </a:r>
          </a:p>
        </p:txBody>
      </p:sp>
      <p:pic>
        <p:nvPicPr>
          <p:cNvPr id="14342" name="Picture 14" descr="Процессор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48680"/>
            <a:ext cx="22320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 descr="Собираем компьютер самостоятель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17032"/>
            <a:ext cx="2857500" cy="28575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</a:rPr>
              <a:t>Программное  обеспечение </a:t>
            </a:r>
            <a:r>
              <a:rPr lang="ru-RU" sz="4000" dirty="0" smtClean="0">
                <a:solidFill>
                  <a:srgbClr val="0070C0"/>
                </a:solidFill>
              </a:rPr>
              <a:t>компьютера</a:t>
            </a:r>
            <a:r>
              <a:rPr lang="ru-RU" sz="4000" dirty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en-US" sz="4000" u="sng" dirty="0">
                <a:solidFill>
                  <a:srgbClr val="FF0000"/>
                </a:solidFill>
                <a:cs typeface="Times New Roman" pitchFamily="18" charset="0"/>
              </a:rPr>
              <a:t>software</a:t>
            </a:r>
            <a:r>
              <a:rPr lang="ru-RU" sz="4000" dirty="0">
                <a:solidFill>
                  <a:srgbClr val="000000"/>
                </a:solidFill>
                <a:cs typeface="Times New Roman" pitchFamily="18" charset="0"/>
              </a:rPr>
              <a:t>»</a:t>
            </a:r>
            <a:br>
              <a:rPr lang="ru-RU" sz="4000" dirty="0">
                <a:solidFill>
                  <a:srgbClr val="000000"/>
                </a:solidFill>
                <a:cs typeface="Times New Roman" pitchFamily="18" charset="0"/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134350" cy="4114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tabLst>
                <a:tab pos="534988" algn="l"/>
              </a:tabLst>
              <a:defRPr/>
            </a:pPr>
            <a:r>
              <a:rPr lang="ru-RU" dirty="0" smtClean="0"/>
              <a:t>- совокупность </a:t>
            </a:r>
            <a:r>
              <a:rPr lang="ru-RU" dirty="0"/>
              <a:t>всех, используемых в компьютере программ, включает в себя:</a:t>
            </a:r>
          </a:p>
          <a:p>
            <a:pPr marL="0" indent="268288" eaLnBrk="1" fontAlgn="auto" hangingPunct="1">
              <a:spcAft>
                <a:spcPts val="0"/>
              </a:spcAft>
              <a:buFont typeface="Wingdings 3"/>
              <a:buChar char=""/>
              <a:tabLst>
                <a:tab pos="534988" algn="l"/>
              </a:tabLst>
              <a:defRPr/>
            </a:pPr>
            <a:r>
              <a:rPr lang="ru-RU" dirty="0"/>
              <a:t>системное; </a:t>
            </a:r>
          </a:p>
          <a:p>
            <a:pPr marL="0" indent="268288" eaLnBrk="1" fontAlgn="auto" hangingPunct="1">
              <a:spcAft>
                <a:spcPts val="0"/>
              </a:spcAft>
              <a:buFont typeface="Wingdings 3"/>
              <a:buChar char=""/>
              <a:tabLst>
                <a:tab pos="534988" algn="l"/>
              </a:tabLst>
              <a:defRPr/>
            </a:pPr>
            <a:r>
              <a:rPr lang="ru-RU" dirty="0"/>
              <a:t>прикладное; </a:t>
            </a:r>
          </a:p>
          <a:p>
            <a:pPr marL="0" indent="268288" eaLnBrk="1" fontAlgn="auto" hangingPunct="1">
              <a:spcAft>
                <a:spcPts val="0"/>
              </a:spcAft>
              <a:buFont typeface="Wingdings 3"/>
              <a:buChar char=""/>
              <a:tabLst>
                <a:tab pos="534988" algn="l"/>
              </a:tabLst>
              <a:defRPr/>
            </a:pPr>
            <a:r>
              <a:rPr lang="ru-RU" dirty="0"/>
              <a:t>инструментарий </a:t>
            </a:r>
          </a:p>
          <a:p>
            <a:pPr marL="0" indent="268288" eaLnBrk="1" fontAlgn="auto" hangingPunct="1">
              <a:spcAft>
                <a:spcPts val="0"/>
              </a:spcAft>
              <a:buFont typeface="Wingdings" pitchFamily="2" charset="2"/>
              <a:buNone/>
              <a:tabLst>
                <a:tab pos="534988" algn="l"/>
              </a:tabLst>
              <a:defRPr/>
            </a:pPr>
            <a:r>
              <a:rPr lang="ru-RU" dirty="0"/>
              <a:t>программирования.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77463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7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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 </a:t>
            </a:r>
            <a:r>
              <a:rPr lang="ru-RU" sz="3100" dirty="0" smtClean="0">
                <a:solidFill>
                  <a:srgbClr val="0070C0"/>
                </a:solidFill>
              </a:rPr>
              <a:t>Классификация </a:t>
            </a:r>
            <a:r>
              <a:rPr lang="ru-RU" sz="3100" dirty="0">
                <a:solidFill>
                  <a:srgbClr val="0070C0"/>
                </a:solidFill>
              </a:rPr>
              <a:t/>
            </a:r>
            <a:br>
              <a:rPr lang="ru-RU" sz="3100" dirty="0">
                <a:solidFill>
                  <a:srgbClr val="0070C0"/>
                </a:solidFill>
              </a:rPr>
            </a:br>
            <a:r>
              <a:rPr lang="ru-RU" sz="3100" dirty="0">
                <a:solidFill>
                  <a:srgbClr val="0070C0"/>
                </a:solidFill>
              </a:rPr>
              <a:t>программного обеспечения</a:t>
            </a:r>
          </a:p>
        </p:txBody>
      </p:sp>
      <p:graphicFrame>
        <p:nvGraphicFramePr>
          <p:cNvPr id="1026" name="Organization Chart 7"/>
          <p:cNvGraphicFramePr>
            <a:graphicFrameLocks/>
          </p:cNvGraphicFramePr>
          <p:nvPr>
            <p:ph type="dgm" idx="1"/>
          </p:nvPr>
        </p:nvGraphicFramePr>
        <p:xfrm>
          <a:off x="431800" y="1268760"/>
          <a:ext cx="8712200" cy="3168352"/>
        </p:xfrm>
        <a:graphic>
          <a:graphicData uri="http://schemas.openxmlformats.org/drawingml/2006/compatibility">
            <com:legacyDrawing xmlns:com="http://schemas.openxmlformats.org/drawingml/2006/compatibility" spid="_x0000_s9216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450912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Операционная система               Общего назначения                   Паскаль.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Delfi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Архиваторы                                 Специального назначения                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Антивирусы                                  Игры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77072"/>
            <a:ext cx="2305660" cy="1844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529610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</a:rPr>
              <a:t>Системное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программное  обеспечение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060848"/>
            <a:ext cx="6767983" cy="316837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  <a:tabLst>
                <a:tab pos="357188" algn="l"/>
              </a:tabLst>
            </a:pPr>
            <a:r>
              <a:rPr lang="ru-RU" sz="2400" dirty="0" smtClean="0"/>
              <a:t>является основным ПО, неотъемлемой частью компьютера, так как обеспечивает взаимодействие человека, всех устройств и программ компьютера.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357188" algn="l"/>
              </a:tabLst>
            </a:pPr>
            <a:r>
              <a:rPr lang="ru-RU" dirty="0" smtClean="0"/>
              <a:t>.</a:t>
            </a:r>
          </a:p>
        </p:txBody>
      </p:sp>
      <p:pic>
        <p:nvPicPr>
          <p:cNvPr id="16390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332656"/>
            <a:ext cx="1931988" cy="1449388"/>
          </a:xfrm>
          <a:noFill/>
        </p:spPr>
      </p:pic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571500" y="4572000"/>
            <a:ext cx="73183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tabLst>
                <a:tab pos="357188" algn="l"/>
              </a:tabLst>
            </a:pPr>
            <a:r>
              <a:rPr kumimoji="0" lang="ru-RU" sz="3200" b="1" dirty="0">
                <a:solidFill>
                  <a:schemeClr val="tx1"/>
                </a:solidFill>
                <a:latin typeface="Arial" pitchFamily="34" charset="0"/>
              </a:rPr>
              <a:t>Самая важная системная программа - операционная система компьютера. 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Lucida Sans Unicode"/>
        <a:ea typeface="Arial Unicode MS"/>
        <a:cs typeface="Arial Unicode MS"/>
      </a:majorFont>
      <a:minorFont>
        <a:latin typeface="Lucida Sans Unicode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Lucida Sans Unicode"/>
        <a:ea typeface="Arial Unicode MS"/>
        <a:cs typeface="Arial Unicode MS"/>
      </a:majorFont>
      <a:minorFont>
        <a:latin typeface="Lucida Sans Unicode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784</Words>
  <Application>Microsoft Office PowerPoint</Application>
  <PresentationFormat>Экран (4:3)</PresentationFormat>
  <Paragraphs>147</Paragraphs>
  <Slides>23</Slides>
  <Notes>8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Times New Roman</vt:lpstr>
      <vt:lpstr>Arial Unicode MS</vt:lpstr>
      <vt:lpstr>Lucida Sans Unicode</vt:lpstr>
      <vt:lpstr>Arial</vt:lpstr>
      <vt:lpstr>Оформление по умолчанию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Аппаратное обеспечение компьютера «hardware»</vt:lpstr>
      <vt:lpstr>Программное  обеспечение компьютера«software» </vt:lpstr>
      <vt:lpstr> Классификация  программного обеспечения</vt:lpstr>
      <vt:lpstr>Системное  программное  обеспечение </vt:lpstr>
      <vt:lpstr>Прикладное   программное  обеспечение</vt:lpstr>
      <vt:lpstr>Инструментарий программирования</vt:lpstr>
      <vt:lpstr> Взаимосвязь аппаратного и программного обеспечения</vt:lpstr>
      <vt:lpstr>Взаимосвязь аппаратного и программного обеспечения</vt:lpstr>
      <vt:lpstr>Программы</vt:lpstr>
      <vt:lpstr>Слайд 15</vt:lpstr>
      <vt:lpstr>Слайд 16</vt:lpstr>
      <vt:lpstr>  Выполни     задание .№1    </vt:lpstr>
      <vt:lpstr>Выполни     задание №2  Найди понятие более широкое по значению</vt:lpstr>
      <vt:lpstr>Слайд 19</vt:lpstr>
      <vt:lpstr>Слайд 20</vt:lpstr>
      <vt:lpstr>Слайд 21</vt:lpstr>
      <vt:lpstr>Слайд 22</vt:lpstr>
      <vt:lpstr>Используемый материал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компьютера</dc:title>
  <dc:creator>bas</dc:creator>
  <cp:lastModifiedBy>Nataalex07</cp:lastModifiedBy>
  <cp:revision>225</cp:revision>
  <cp:lastPrinted>1601-01-01T00:00:00Z</cp:lastPrinted>
  <dcterms:created xsi:type="dcterms:W3CDTF">2005-09-27T14:03:19Z</dcterms:created>
  <dcterms:modified xsi:type="dcterms:W3CDTF">2014-12-19T17:37:12Z</dcterms:modified>
</cp:coreProperties>
</file>