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2ADAAF-4899-4BD9-B127-D17E0FA5419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445E8D3-8234-453D-859A-A87B80FEC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305800" cy="1214446"/>
          </a:xfrm>
        </p:spPr>
        <p:txBody>
          <a:bodyPr/>
          <a:lstStyle/>
          <a:p>
            <a:r>
              <a:rPr lang="ru-RU" dirty="0" smtClean="0"/>
              <a:t>По дорогам Афганской войны</a:t>
            </a:r>
          </a:p>
          <a:p>
            <a:r>
              <a:rPr lang="ru-RU" dirty="0" smtClean="0"/>
              <a:t>1979-1989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 пусть поколения помнят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4471990" cy="3071834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Для противодействия СССР США создало негласную коалицию: Пакистан, Китай, Иран, Саудовская Аравия, ряд западноевропейских стран. Они оказали большую помощь. У моджахедов появилось современное оружие, стали активно применять партизанскую тактику боя. Благодаря иностранным специалистам подготовка мятежников совершенствовалось из года в год. На территории Пакистана было создано движение «Талибан».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5929322" y="1071546"/>
            <a:ext cx="2571768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857629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0000"/>
                </a:solidFill>
              </a:rPr>
              <a:t>Советская армия также стала менять стратегию и тактику военных действий: стали проводиться рейды спецназа для уничтожения караванов и баз «духов», «ковровые» бомбардировки, глубокая разведка, отход от шаблонов, охрана караванов. В целом советские войска научились противостоять противнику. На высоте оказалась и наша контрпропаганда, и прежде всего потому, что афганцы действительно получили возможность строить новую жизнь.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0000"/>
                </a:solidFill>
              </a:rPr>
              <a:t>	</a:t>
            </a:r>
            <a:endParaRPr lang="ru-RU" dirty="0">
              <a:solidFill>
                <a:srgbClr val="00FFFF"/>
              </a:solidFill>
            </a:endParaRPr>
          </a:p>
        </p:txBody>
      </p:sp>
      <p:pic>
        <p:nvPicPr>
          <p:cNvPr id="6146" name="Picture 2" descr="C:\Users\Dell\Desktop\image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571900" cy="274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526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9289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выбрало нас,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Закружило в афганской метели.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позвали друзья в грозный час -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особую форму надели.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огне горных, трудных дорог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кровью кропили походы,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заметили в вихре тревог, </a:t>
            </a:r>
            <a:b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минуты прессуются в годы.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Dell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4176727" cy="2714644"/>
          </a:xfrm>
          <a:prstGeom prst="rect">
            <a:avLst/>
          </a:prstGeom>
          <a:noFill/>
        </p:spPr>
      </p:pic>
      <p:pic>
        <p:nvPicPr>
          <p:cNvPr id="7172" name="Picture 4" descr="C:\Users\Dell\Desktop\126674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143404" cy="2694978"/>
          </a:xfrm>
          <a:prstGeom prst="rect">
            <a:avLst/>
          </a:prstGeom>
          <a:noFill/>
        </p:spPr>
      </p:pic>
      <p:pic>
        <p:nvPicPr>
          <p:cNvPr id="7173" name="Picture 5" descr="C:\Users\Dell\Desktop\70339618_proschanie_so_znamen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786214" cy="2031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Вывод войск из Афганистана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43890" cy="211931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1985 году в СССР началась «перестройка». Новое руководство СССР испытывая экономические и политические трудности, для улучшения международного имиджа страны решила вывести войска из Афганистана, но при этом сохранялась помощь демократическому правительству ДРА.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3571876"/>
            <a:ext cx="4059936" cy="27146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мая 1988 года после подписания Горбачевым соответствующего соглашения, первые шесть полков из северных провинций двинулись домой.   15 февраля 1989 - окончание вывода войск из Афганистана.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ell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3786214" cy="269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86346"/>
          </a:xfrm>
        </p:spPr>
        <p:txBody>
          <a:bodyPr numCol="2">
            <a:normAutofit fontScale="55000" lnSpcReduction="20000"/>
          </a:bodyPr>
          <a:lstStyle/>
          <a:p>
            <a:pPr lvl="1">
              <a:buNone/>
            </a:pPr>
            <a:r>
              <a:rPr lang="ru-RU" sz="2900" dirty="0" smtClean="0"/>
              <a:t>После окончания войны в СССР были опубликованы цифры погибших советских солдат с разбивкой по годам:</a:t>
            </a:r>
          </a:p>
          <a:p>
            <a:pPr algn="ctr">
              <a:buNone/>
            </a:pPr>
            <a:r>
              <a:rPr lang="ru-RU" sz="2900" dirty="0" smtClean="0"/>
              <a:t>1979 год 86 человек </a:t>
            </a:r>
          </a:p>
          <a:p>
            <a:pPr algn="ctr">
              <a:buNone/>
            </a:pPr>
            <a:r>
              <a:rPr lang="ru-RU" sz="2900" dirty="0" smtClean="0"/>
              <a:t>1980 год 1484 человека</a:t>
            </a:r>
          </a:p>
          <a:p>
            <a:pPr algn="ctr">
              <a:buNone/>
            </a:pPr>
            <a:r>
              <a:rPr lang="ru-RU" sz="2900" dirty="0" smtClean="0"/>
              <a:t> 1981 год 1298 человек</a:t>
            </a:r>
          </a:p>
          <a:p>
            <a:pPr algn="ctr">
              <a:buNone/>
            </a:pPr>
            <a:r>
              <a:rPr lang="ru-RU" sz="2900" dirty="0" smtClean="0"/>
              <a:t> 1982 год 1948 человек</a:t>
            </a:r>
          </a:p>
          <a:p>
            <a:pPr algn="ctr">
              <a:buNone/>
            </a:pPr>
            <a:r>
              <a:rPr lang="ru-RU" sz="2900" dirty="0" smtClean="0"/>
              <a:t> 1983 год 1446 человек</a:t>
            </a:r>
          </a:p>
          <a:p>
            <a:pPr algn="ctr">
              <a:buNone/>
            </a:pPr>
            <a:r>
              <a:rPr lang="ru-RU" sz="2900" dirty="0" smtClean="0"/>
              <a:t> 1984 год 2343 человек </a:t>
            </a:r>
          </a:p>
          <a:p>
            <a:pPr algn="ctr">
              <a:buNone/>
            </a:pPr>
            <a:r>
              <a:rPr lang="ru-RU" sz="2900" dirty="0" smtClean="0"/>
              <a:t>1985 год 1868 человек</a:t>
            </a:r>
          </a:p>
          <a:p>
            <a:pPr algn="ctr">
              <a:buNone/>
            </a:pPr>
            <a:r>
              <a:rPr lang="ru-RU" sz="2900" dirty="0" smtClean="0"/>
              <a:t> 1986 год 1333 человека</a:t>
            </a:r>
          </a:p>
          <a:p>
            <a:pPr algn="ctr">
              <a:buNone/>
            </a:pPr>
            <a:r>
              <a:rPr lang="ru-RU" sz="2900" dirty="0" smtClean="0"/>
              <a:t> 1987 год 1215 человек</a:t>
            </a:r>
          </a:p>
          <a:p>
            <a:pPr algn="ctr">
              <a:buNone/>
            </a:pPr>
            <a:r>
              <a:rPr lang="ru-RU" sz="2900" dirty="0" smtClean="0"/>
              <a:t> 1988 год 759 человек</a:t>
            </a:r>
          </a:p>
          <a:p>
            <a:pPr algn="ctr">
              <a:buNone/>
            </a:pPr>
            <a:r>
              <a:rPr lang="ru-RU" sz="2900" dirty="0" smtClean="0"/>
              <a:t> 1989 год 53 человека</a:t>
            </a:r>
          </a:p>
          <a:p>
            <a:pPr algn="ctr">
              <a:buNone/>
            </a:pPr>
            <a:r>
              <a:rPr lang="ru-RU" sz="2900" dirty="0" smtClean="0"/>
              <a:t> Итого — 13 833 человека. </a:t>
            </a:r>
          </a:p>
          <a:p>
            <a:endParaRPr lang="ru-RU" sz="2900" dirty="0" smtClean="0"/>
          </a:p>
          <a:p>
            <a:endParaRPr lang="ru-RU" sz="2900" dirty="0" smtClean="0"/>
          </a:p>
          <a:p>
            <a:r>
              <a:rPr lang="ru-RU" sz="2900" dirty="0" smtClean="0"/>
              <a:t>Эти данные впервые появились в газете «Правда» 17 августа 1989 года. В дальнейшем итоговая цифра несколько увеличилась, предположительно за счёт умерших от последствий ранений и болезней после увольнения из вооружённых сил. По состоянию на 1 января 1999 года безвозвратные потери в Афганской войне (убитые, умершие от ран, болезней и в происшествиях, пропавшие без вести) оценивались следующим образом:</a:t>
            </a:r>
          </a:p>
          <a:p>
            <a:r>
              <a:rPr lang="ru-RU" sz="2900" dirty="0" smtClean="0"/>
              <a:t>Советская армия — 14 427</a:t>
            </a:r>
          </a:p>
          <a:p>
            <a:r>
              <a:rPr lang="ru-RU" sz="2900" dirty="0" smtClean="0"/>
              <a:t>КГБ — 576</a:t>
            </a:r>
          </a:p>
          <a:p>
            <a:r>
              <a:rPr lang="ru-RU" sz="2900" dirty="0" smtClean="0"/>
              <a:t>МВД — 28</a:t>
            </a:r>
          </a:p>
          <a:p>
            <a:r>
              <a:rPr lang="ru-RU" sz="2900" dirty="0" smtClean="0"/>
              <a:t>Итого — 15 031 человек. Санитарные потери — почти 54 тыс. раненных, контуженных, травмированных; 416 тыс. заболевших.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Итоги войны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Потери в технике, по официальным данным, составили:</a:t>
            </a:r>
          </a:p>
          <a:p>
            <a:pPr>
              <a:buNone/>
            </a:pPr>
            <a:r>
              <a:rPr lang="ru-RU" dirty="0" smtClean="0"/>
              <a:t> 147 танков,</a:t>
            </a:r>
          </a:p>
          <a:p>
            <a:pPr>
              <a:buNone/>
            </a:pPr>
            <a:r>
              <a:rPr lang="ru-RU" dirty="0" smtClean="0"/>
              <a:t> 1314 бронемашин (БТР, БМП, БМД, БРДМ), </a:t>
            </a:r>
          </a:p>
          <a:p>
            <a:pPr>
              <a:buNone/>
            </a:pPr>
            <a:r>
              <a:rPr lang="ru-RU" dirty="0" smtClean="0"/>
              <a:t>510 инженерных машин,</a:t>
            </a:r>
          </a:p>
          <a:p>
            <a:pPr>
              <a:buNone/>
            </a:pPr>
            <a:r>
              <a:rPr lang="ru-RU" dirty="0" smtClean="0"/>
              <a:t> 11 369 грузовиков и бензовозов, </a:t>
            </a:r>
          </a:p>
          <a:p>
            <a:pPr>
              <a:buNone/>
            </a:pPr>
            <a:r>
              <a:rPr lang="ru-RU" dirty="0" smtClean="0"/>
              <a:t>433 </a:t>
            </a:r>
            <a:r>
              <a:rPr lang="ru-RU" dirty="0" err="1" smtClean="0"/>
              <a:t>артсистемы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118 самолётов, </a:t>
            </a:r>
          </a:p>
          <a:p>
            <a:pPr>
              <a:buNone/>
            </a:pPr>
            <a:r>
              <a:rPr lang="ru-RU" dirty="0" smtClean="0"/>
              <a:t>333 вертолета.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Каждый день войны обходился в 10-11 миллионов рублей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Но в 1989 году мы не уходили из Афганистана побеждёнными!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	В политическом и военном плане состоятельность нашей афганской политики была очевидно всему миру. Афганистан и после вывода войск оставался дружественным нам государством. Сейчас же афганский хаос (терроризм, порождённый движением «Талибан») угрожает всему миру. И в 2003 году наш главный критик США сами вторглись в Афганистан и продолжают борьбу начатую СССР.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Однако мир в Афганистане не наступил…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4143404" cy="16430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Афганистан болит в моей душе,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И все, кого я встретил и не встретил,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Пусть будут долго жить на этом свете,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Как тишина на дальнем рубеже.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14876" y="500042"/>
            <a:ext cx="3929090" cy="5786478"/>
          </a:xfrm>
        </p:spPr>
        <p:txBody>
          <a:bodyPr numCol="1"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Кому нужна была эта война? </a:t>
            </a:r>
          </a:p>
          <a:p>
            <a:pPr algn="ctr">
              <a:buNone/>
            </a:pPr>
            <a:r>
              <a:rPr lang="ru-RU" dirty="0" smtClean="0"/>
              <a:t>Кому нужны были эти страдания?</a:t>
            </a:r>
          </a:p>
          <a:p>
            <a:pPr algn="ctr">
              <a:buNone/>
            </a:pPr>
            <a:r>
              <a:rPr lang="ru-RU" dirty="0" smtClean="0"/>
              <a:t>И кто мог видеть эти глаза, </a:t>
            </a:r>
          </a:p>
          <a:p>
            <a:pPr algn="ctr">
              <a:buNone/>
            </a:pPr>
            <a:r>
              <a:rPr lang="ru-RU" dirty="0" smtClean="0"/>
              <a:t>Глаза ребят, полных непонимания?</a:t>
            </a:r>
          </a:p>
          <a:p>
            <a:pPr algn="ctr">
              <a:buNone/>
            </a:pPr>
            <a:r>
              <a:rPr lang="ru-RU" dirty="0" smtClean="0"/>
              <a:t>Но кто из них страдал от ран, </a:t>
            </a:r>
          </a:p>
          <a:p>
            <a:pPr algn="ctr">
              <a:buNone/>
            </a:pPr>
            <a:r>
              <a:rPr lang="ru-RU" dirty="0" smtClean="0"/>
              <a:t>От боли сердца неземной,</a:t>
            </a:r>
          </a:p>
          <a:p>
            <a:pPr algn="ctr">
              <a:buNone/>
            </a:pPr>
            <a:r>
              <a:rPr lang="ru-RU" dirty="0" smtClean="0"/>
              <a:t>Когда ребят косил </a:t>
            </a:r>
            <a:r>
              <a:rPr lang="ru-RU" dirty="0" err="1" smtClean="0"/>
              <a:t>Афган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Своей безжалостной рукой.</a:t>
            </a:r>
          </a:p>
          <a:p>
            <a:pPr algn="ctr">
              <a:buNone/>
            </a:pPr>
            <a:r>
              <a:rPr lang="ru-RU" dirty="0" smtClean="0"/>
              <a:t>Кто видел матерей глаза,</a:t>
            </a:r>
          </a:p>
          <a:p>
            <a:pPr algn="ctr">
              <a:buNone/>
            </a:pPr>
            <a:r>
              <a:rPr lang="ru-RU" dirty="0" smtClean="0"/>
              <a:t>Забывшие про сон.</a:t>
            </a:r>
          </a:p>
          <a:p>
            <a:pPr algn="ctr">
              <a:buNone/>
            </a:pPr>
            <a:r>
              <a:rPr lang="ru-RU" dirty="0" smtClean="0"/>
              <a:t>Глаза, распухшие от слёз,</a:t>
            </a:r>
          </a:p>
          <a:p>
            <a:pPr algn="ctr">
              <a:buNone/>
            </a:pPr>
            <a:r>
              <a:rPr lang="ru-RU" dirty="0" smtClean="0"/>
              <a:t>Души и сердца стон.</a:t>
            </a:r>
          </a:p>
          <a:p>
            <a:pPr algn="ctr">
              <a:buNone/>
            </a:pPr>
            <a:r>
              <a:rPr lang="ru-RU" dirty="0" smtClean="0"/>
              <a:t>И пусть не думают они,</a:t>
            </a:r>
          </a:p>
          <a:p>
            <a:pPr algn="ctr">
              <a:buNone/>
            </a:pPr>
            <a:r>
              <a:rPr lang="ru-RU" dirty="0" smtClean="0"/>
              <a:t>Что позабыть всё можно враз.</a:t>
            </a:r>
          </a:p>
          <a:p>
            <a:pPr algn="ctr">
              <a:buNone/>
            </a:pPr>
            <a:r>
              <a:rPr lang="ru-RU" dirty="0" smtClean="0"/>
              <a:t>Ни день, ни час, ни даже миг</a:t>
            </a:r>
          </a:p>
          <a:p>
            <a:pPr algn="ctr">
              <a:buNone/>
            </a:pPr>
            <a:r>
              <a:rPr lang="ru-RU" dirty="0" smtClean="0"/>
              <a:t>Не вырвать никогда из них.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28728" y="2285992"/>
            <a:ext cx="2071702" cy="307183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C:\Users\Dell\Desktop\img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2928958" cy="422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1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Данный проект позволяет расширить знания учащихся по темам «Внешняя политика СССР 1965-1985 гг.», «Внешняя политика СССР 1985-1991 гг.»; 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Цель: Дать представление о государстве Афганистан;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Дать ученикам знания об Афганской войне и о ее роли в истории России и всемирной истории;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Воспитание чувства долга, ответственности и патриотизма.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Задачи: Показать учащимся неизвестные страницы войны.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</a:rPr>
              <a:t>Цели и задачи</a:t>
            </a:r>
            <a:endParaRPr lang="ru-RU" sz="5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14327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ru-RU" sz="2800" i="1" dirty="0" smtClean="0">
                <a:latin typeface="Arial Unicode MS" pitchFamily="34" charset="-128"/>
              </a:rPr>
              <a:t>Афганистан занимает стратегическое положение в Центральной Азии. Через территорию этого государства можно провести самые короткие коммуникации, связывающие страны Азии, страна богата полезными ископаемыми. Это заметили ещё английские колонизаторы в </a:t>
            </a:r>
            <a:r>
              <a:rPr lang="en-US" sz="2800" i="1" dirty="0" smtClean="0">
                <a:latin typeface="Arial Unicode MS" pitchFamily="34" charset="-128"/>
              </a:rPr>
              <a:t>XVIII</a:t>
            </a:r>
            <a:r>
              <a:rPr lang="ru-RU" sz="2800" i="1" dirty="0" smtClean="0">
                <a:latin typeface="Arial Unicode MS" pitchFamily="34" charset="-128"/>
              </a:rPr>
              <a:t> веке, пытаясь сделать из него колонию. Но мужественная борьба местных племён не дала свершиться этим планам. </a:t>
            </a:r>
          </a:p>
          <a:p>
            <a:pPr>
              <a:spcBef>
                <a:spcPct val="50000"/>
              </a:spcBef>
            </a:pPr>
            <a:r>
              <a:rPr lang="ru-RU" sz="2800" i="1" dirty="0" smtClean="0">
                <a:latin typeface="Arial Unicode MS" pitchFamily="34" charset="-128"/>
              </a:rPr>
              <a:t>В </a:t>
            </a:r>
            <a:r>
              <a:rPr lang="en-US" sz="2800" i="1" dirty="0" smtClean="0">
                <a:latin typeface="Arial Unicode MS" pitchFamily="34" charset="-128"/>
              </a:rPr>
              <a:t>XX</a:t>
            </a:r>
            <a:r>
              <a:rPr lang="ru-RU" sz="2800" i="1" dirty="0" smtClean="0">
                <a:latin typeface="Arial Unicode MS" pitchFamily="34" charset="-128"/>
              </a:rPr>
              <a:t> веке эта борьба началась между СССР и США в результате «холодной войны»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4400" i="1" dirty="0" smtClean="0">
                <a:solidFill>
                  <a:srgbClr val="FF3300"/>
                </a:solidFill>
                <a:latin typeface="Arial Unicode MS" pitchFamily="34" charset="-128"/>
              </a:rPr>
              <a:t>Началось вмешательство во внутренние дела Афганистана.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357166"/>
            <a:ext cx="4400552" cy="24288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Географическое положение Афганистана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12" descr="кар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357166"/>
            <a:ext cx="3581400" cy="2873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4900618" cy="5810272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Афганистан — страна гор и пустынных плоскогорий. Климат Афганистана субтропический континентальный, холодный зимой и сухой, жаркий летом.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Население занималось земледельем и скотоводством. По данным переписи (1979 г.) здесь проживало 15 540 тыс. человек. Из них 2,5 млн. были кочевниками. В городах проживало 17 % населения. </a:t>
            </a:r>
          </a:p>
          <a:p>
            <a:pPr algn="just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государство многонациональное. Пуштуны – 52 % населения; таджики – 20 % населения; 28 % составляют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хазарейцы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узбеки,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пашаи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киргизы,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многие другие.</a:t>
            </a:r>
          </a:p>
          <a:p>
            <a:pPr algn="just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Религия – ислам.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6446" y="500042"/>
            <a:ext cx="2900354" cy="2000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Dell\Desktop\220px-Рельеф_Афганист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103230" cy="2214578"/>
          </a:xfrm>
          <a:prstGeom prst="rect">
            <a:avLst/>
          </a:prstGeom>
          <a:noFill/>
        </p:spPr>
      </p:pic>
      <p:pic>
        <p:nvPicPr>
          <p:cNvPr id="1027" name="Picture 3" descr="C:\Users\Dell\Desktop\150px-Landscape_in_Afghan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00438"/>
            <a:ext cx="3111508" cy="207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43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Советский союз был первой страной который признал независимость Афганистана. СССР оказывал экономическую помощь  Афганистану. В апреле 1978 года в стране началась революция. Президент Мухаммед Дауд вместе с членами своей семьи был казнён, а к власти пришла коммунистическая Народно-демократическая партия Афганистана (НДПА).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Россия никогда не совершала агрессии против Афганистана. Но после событий гражданской войны в ДРА уклониться от вмешательства в Афганские дела было невозможно. Моджахеды увидели угрозу исламу. 15 марта 1979 они устроили антиправительственный мятеж и захватили значительную часть территории Афганистана.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Советско-афганские отношения до 1979 года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4614866" cy="24288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предупреждения агрессии извне и укрепления южных рубежей дружественным режимом в Афганистан по решению узкого круга членов Политбюро ЦК КПСС (Ю. В. Андропова, Д. Ф. Устинова, А. А. Громыко и Л. И. Брежнева) были введены Вооружённые силы СССР. С этой целью действующий президент Х. Амин был заменен на ставленника СССР — чрезвычайного полномочного посла республики Афганистан в Праге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Кармаля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Решение о вводе войск было принято на заседании Политбюро 12 декабря 1979 года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C:\Users\Dell\Desktop\640.8876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294441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4500570"/>
            <a:ext cx="4929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режим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Кармаля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получал значительную и разностороннюю — военную, финансовую и гуманитарную — поддержку Советского Союза. Политическую, военную, финансовую и иную помощь моджахедам оказывали США,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западно-европейские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ряд азиатских стран.</a:t>
            </a:r>
          </a:p>
        </p:txBody>
      </p:sp>
      <p:pic>
        <p:nvPicPr>
          <p:cNvPr id="8" name="Picture 6" descr="р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2903966" cy="1676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4900618" cy="442915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27 декабря 1979 г., в 19.30 «мусульманским» батальоном и спецгруппами КГБ начата операция по захвату резиденции Амина – дворца </a:t>
            </a:r>
            <a:r>
              <a:rPr lang="ru-RU" sz="2800" dirty="0" err="1" smtClean="0"/>
              <a:t>Тадж-Бек</a:t>
            </a:r>
            <a:r>
              <a:rPr lang="ru-RU" sz="2800" dirty="0" smtClean="0"/>
              <a:t>. В ходе штурма дворца Амин, до последнего момента не подозревавший, что вычеркнут из планов Советского руководства был убит. Новым руководителем ДРА стал Б. </a:t>
            </a:r>
            <a:r>
              <a:rPr lang="ru-RU" sz="2800" dirty="0" err="1" smtClean="0"/>
              <a:t>Кармаль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Штурм Дворца Амина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Dell\Desktop\714219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3214710" cy="2982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1907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 декабря 1979 г., произошел резкий обмен заявлениями по прямой связи Москва – Вашингтон между Картером и Брежневым. Америка недвусмысленно предупредила  СССР о негативных последствиях его шага.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США восприняли ввод советских войск в Афганистан как попытку СССР установить контроль над всем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центральноазиатским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нефтяным регионом, что угрожало экономическим интересам США.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Крах «политики разрядки»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FontTx/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резкое ухудшение советско-американских отношений: </a:t>
            </a:r>
          </a:p>
          <a:p>
            <a:pPr marL="609600" indent="-609600">
              <a:buFontTx/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Отказ США ратифицировать договор ОСВ-2;</a:t>
            </a:r>
          </a:p>
          <a:p>
            <a:pPr marL="609600" indent="-609600">
              <a:buFontTx/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Бойкот летней Олимпиады в Москве 1980 г.;</a:t>
            </a:r>
          </a:p>
          <a:p>
            <a:pPr marL="609600" indent="-609600">
              <a:buFontTx/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Крах «политики разрядки».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ell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291189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186766" cy="47625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цель советского военного присутствия в ДРА  -оказание помощи в стабилизации обстановки и отражению возможной агрессии извне. Войска должны были стоять по гарнизонам  и не ввязываться в гражданскую войну, защищать местное население от банд, распределять продовольствие, горючее. Ввод войск должен был носить кратковременный характер! 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постепенно советские войска были втянуты в гражданскую войну и операция стала носить затяжной характер . Многие афганцы стали смотреть на наших солдат как на оккупантов, пришедших завоевывать их родину. Если бы смена власти в Кабуле (свержение Амина) не сопровождалось открытым военным вмешательством, обстановка очень быстро стабилизировалась бы. Но высшее советское политическое руководство решило перестраховаться и укрепить позиции нового режима  Б.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Кармаля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счёт ограниченного контингента. Военные действия охватили весь Афганистан.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советских войск в Афганистане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0043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kumimoji="0" lang="ru-RU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1023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И пусть поколения помнят </vt:lpstr>
      <vt:lpstr>Цели и задачи</vt:lpstr>
      <vt:lpstr>Географическое положение Афганистана</vt:lpstr>
      <vt:lpstr>Слайд 4</vt:lpstr>
      <vt:lpstr>Советско-афганские отношения до 1979 года</vt:lpstr>
      <vt:lpstr>Решение о вводе войск было принято на заседании Политбюро 12 декабря 1979 года</vt:lpstr>
      <vt:lpstr>Штурм Дворца Амина</vt:lpstr>
      <vt:lpstr>Крах «политики разрядки»</vt:lpstr>
      <vt:lpstr>Действия советских войск в Афганистане</vt:lpstr>
      <vt:lpstr>Слайд 10</vt:lpstr>
      <vt:lpstr>Время выбрало нас,  Закружило в афганской метели.  Нас позвали друзья в грозный час -  Мы особую форму надели.  И в огне горных, трудных дорог  Своей кровью кропили походы,  Не заметили в вихре тревог,  Как минуты прессуются в годы. </vt:lpstr>
      <vt:lpstr>Вывод войск из Афганистана</vt:lpstr>
      <vt:lpstr>Итоги войны</vt:lpstr>
      <vt:lpstr>Каждый день войны обходился в 10-11 миллионов рублей</vt:lpstr>
      <vt:lpstr>Однако мир в Афганистане не наступил…</vt:lpstr>
      <vt:lpstr>Афганистан болит в моей душе, И все, кого я встретил и не встретил, Пусть будут долго жить на этом свете, Как тишина на дальнем рубеже.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пусть поколения помнят</dc:title>
  <dc:creator>Dell</dc:creator>
  <cp:lastModifiedBy>Dell</cp:lastModifiedBy>
  <cp:revision>31</cp:revision>
  <dcterms:created xsi:type="dcterms:W3CDTF">2012-05-16T12:03:10Z</dcterms:created>
  <dcterms:modified xsi:type="dcterms:W3CDTF">2012-05-16T16:59:24Z</dcterms:modified>
</cp:coreProperties>
</file>