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  <p:sldMasterId id="2147483840" r:id="rId3"/>
    <p:sldMasterId id="2147483852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70" r:id="rId17"/>
    <p:sldId id="269" r:id="rId18"/>
    <p:sldId id="274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00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F4986-8F78-452D-BF10-08B5242466FE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555CA-4F5F-47E9-B8A4-EECB7D6D8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555CA-4F5F-47E9-B8A4-EECB7D6D836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8F47B3-DF58-4C5C-849F-48AB2AC6E0FC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5CAB38-685D-413E-A1BE-B6387F5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6/All_Gizah_Pyramids-3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baller.ucoz.org/1203434146_ball_game.jpg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krugosvet.ru/sites/krugosvet.shvetsgroup.com/files/node_images/1238679124ee1a.jpg" TargetMode="Externa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forexaw.com/uploads/news/19/1264170060.jpg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jpeg"/><Relationship Id="rId4" Type="http://schemas.openxmlformats.org/officeDocument/2006/relationships/hyperlink" Target="http://www.avelanto.com.ua/images/technology/clip_image004_0000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ed=1&amp;rpt=simage&amp;text=%D0%BA%D0%B0%D1%83%D1%87%D1%83%D0%BA%20%D0%BF%D1%80%D0%B8%D1%80%D0%BE%D0%B4%D0%BD%D1%8B%D0%B9%20%D1%84%D0%BE%D1%82%D0%BE&amp;img_url=www.upscalehype.com/wp-content/uploads/2009/09/ysl1-360x540.jpg&amp;spsite=fake-019-394738.ru&amp;p=125" TargetMode="External"/><Relationship Id="rId13" Type="http://schemas.openxmlformats.org/officeDocument/2006/relationships/image" Target="../media/image25.jpeg"/><Relationship Id="rId18" Type="http://schemas.openxmlformats.org/officeDocument/2006/relationships/hyperlink" Target="http://fion.ru/images/obzor/a55d49f89c4307350e0902c0926b9935.jpg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12" Type="http://schemas.openxmlformats.org/officeDocument/2006/relationships/hyperlink" Target="http://www.meta-chrom.ru/files/images/catalog/crystallux-4000m/upgrade/pyrolysis/pyrolysis.jpg" TargetMode="External"/><Relationship Id="rId17" Type="http://schemas.openxmlformats.org/officeDocument/2006/relationships/image" Target="../media/image27.jpeg"/><Relationship Id="rId2" Type="http://schemas.openxmlformats.org/officeDocument/2006/relationships/hyperlink" Target="http://images.yandex.ru/yandsearch?ed=1&amp;rpt=simage&amp;text=%D0%BA%D0%B0%D1%83%D1%87%D1%83%D0%BA%20%D0%BF%D1%80%D0%B8%D1%80%D0%BE%D0%B4%D0%BD%D1%8B%D0%B9%20%D1%84%D0%BE%D1%82%D0%BE&amp;img_url=b.auto.ru/koleso/images/tyre/b5de3d6b.jpg&amp;spsite=fake-031-4539701.ru&amp;p=154" TargetMode="External"/><Relationship Id="rId16" Type="http://schemas.openxmlformats.org/officeDocument/2006/relationships/hyperlink" Target="http://www.infobel.by/uploads/classifieds/c6f24d873377c2953dd48ca8106333a4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omskfreestyle.ru/nike_tiempo-1300_r.jpg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5" Type="http://schemas.openxmlformats.org/officeDocument/2006/relationships/image" Target="../media/image26.jpeg"/><Relationship Id="rId10" Type="http://schemas.openxmlformats.org/officeDocument/2006/relationships/hyperlink" Target="http://images.yandex.ru/yandsearch?ed=1&amp;rpt=simage&amp;text=%D0%BA%D0%B0%D1%83%D1%87%D1%83%D0%BA%20%D0%BF%D1%80%D0%B8%D1%80%D0%BE%D0%B4%D0%BD%D1%8B%D0%B9%20%D1%84%D0%BE%D1%82%D0%BE&amp;img_url=bigpics.gorbushka.ru/shop-net.ruVrnrz2.jpg&amp;spsite=fake-036-10233329.ru&amp;p=70" TargetMode="External"/><Relationship Id="rId19" Type="http://schemas.openxmlformats.org/officeDocument/2006/relationships/image" Target="../media/image28.jpeg"/><Relationship Id="rId4" Type="http://schemas.openxmlformats.org/officeDocument/2006/relationships/hyperlink" Target="http://www.asia.ru/images/target/photo/51025154/Natural_Rubber_Inner_Tube.jpg" TargetMode="External"/><Relationship Id="rId9" Type="http://schemas.openxmlformats.org/officeDocument/2006/relationships/image" Target="../media/image23.jpeg"/><Relationship Id="rId14" Type="http://schemas.openxmlformats.org/officeDocument/2006/relationships/hyperlink" Target="http://www.centr-remonta.ru/source/Catalog2/catalog/img/3.1.3.prod_clip_image001_0031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today.ru/images/article/14/1.jpg" TargetMode="Externa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0.liveinternet.ru/images/attach/c/0/31/27/31027381_4udesa_Aleksandriiskii_Majak.jpg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01.i.aliimg.com/photo/107624397/Natural_Rubber_v0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yandsearch?ed=1&amp;rpt=simage&amp;text=%D0%BA%D0%B0%D1%83%D1%87%D1%83%D0%BA%20%D0%BF%D1%80%D0%B8%D1%80%D0%BE%D0%B4%D0%BD%D1%8B%D0%B9%20%D1%84%D0%BE%D1%82%D0%BE&amp;img_url=www.newchemistry.ru/images/img/letters/632.jpg&amp;spsite=www.newchemistry.ru&amp;p=19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nc.org/lp/media/uploads/2007/08/columbus_taking_possession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3243284"/>
          </a:xfrm>
        </p:spPr>
        <p:txBody>
          <a:bodyPr/>
          <a:lstStyle/>
          <a:p>
            <a:r>
              <a:rPr lang="en-US" dirty="0" smtClean="0"/>
              <a:t>JJG</a:t>
            </a:r>
            <a:endParaRPr lang="ru-RU" dirty="0"/>
          </a:p>
        </p:txBody>
      </p:sp>
      <p:pic>
        <p:nvPicPr>
          <p:cNvPr id="4" name="Рисунок 3" descr="Файл:All Gizah Pyramids-3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285860"/>
            <a:ext cx="778674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38" y="428604"/>
            <a:ext cx="6786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Египетские пирамиды</a:t>
            </a:r>
            <a:endParaRPr lang="ru-RU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Туземцы играют в мяч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-main-pic" descr="Картинка 5 из 216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790700" y="1912144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Сбор латекса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СБОР ЛАТЕКСА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857364"/>
            <a:ext cx="6286544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Гевея бразильская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(каучуковое дерево)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-main-pic" descr="Картинка 13 из 7618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4219"/>
            <a:ext cx="392909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39 из 7618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 bwMode="auto">
          <a:xfrm>
            <a:off x="4648200" y="2420125"/>
            <a:ext cx="4343400" cy="30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14290"/>
            <a:ext cx="34897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Применение каучука</a:t>
            </a:r>
            <a:endParaRPr lang="ru-RU" sz="2800" b="1" i="1" cap="none" spc="0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2214554"/>
            <a:ext cx="278608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Электротехника, электроника</a:t>
            </a:r>
            <a:endParaRPr lang="ru-RU" sz="28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928670"/>
            <a:ext cx="127310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Шины</a:t>
            </a:r>
          </a:p>
          <a:p>
            <a:pPr algn="ctr"/>
            <a:endParaRPr lang="ru-RU" sz="28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92867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Обувь, ткань</a:t>
            </a:r>
            <a:endParaRPr lang="ru-RU" sz="28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429000"/>
            <a:ext cx="24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Строительные материалы</a:t>
            </a:r>
            <a:endParaRPr lang="ru-RU" sz="28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3500439"/>
            <a:ext cx="285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Ленты</a:t>
            </a:r>
            <a:r>
              <a:rPr lang="ru-RU" sz="28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ремни,    трубы</a:t>
            </a:r>
            <a:endParaRPr lang="ru-RU" sz="28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1928794" y="642918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215074" y="642918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999702" y="1571612"/>
            <a:ext cx="85805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Рисунок 14" descr="http://im3-tub.yandex.net/i?id=52662210-04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428736"/>
            <a:ext cx="12144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-main-pic" descr="Картинка 20 из 387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1428736"/>
            <a:ext cx="12144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-main-pic" descr="Картинка 52 из 387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1428736"/>
            <a:ext cx="10715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im6-tub.yandex.net/i?id=125127068-02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72396" y="2357430"/>
            <a:ext cx="104775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im0-tub.yandex.net/i?id=93997781-11">
            <a:hlinkClick r:id="rId10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15074" y="1571612"/>
            <a:ext cx="114300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-main-pic" descr="Картинка 66 из 387">
            <a:hlinkClick r:id="rId12" tgtFrame="&quot;_blank&quot;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86116" y="3214686"/>
            <a:ext cx="2286016" cy="164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-main-pic" descr="Картинка 15 из 387">
            <a:hlinkClick r:id="rId14" tgtFrame="&quot;_blank&quot;"/>
          </p:cNvPr>
          <p:cNvPicPr/>
          <p:nvPr/>
        </p:nvPicPr>
        <p:blipFill>
          <a:blip r:embed="rId15"/>
          <a:srcRect t="40500"/>
          <a:stretch>
            <a:fillRect/>
          </a:stretch>
        </p:blipFill>
        <p:spPr bwMode="auto">
          <a:xfrm>
            <a:off x="6072198" y="4929198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-main-pic" descr="Картинка 30 из 387">
            <a:hlinkClick r:id="rId16" tgtFrame="&quot;_blank&quot;"/>
          </p:cNvPr>
          <p:cNvPicPr/>
          <p:nvPr/>
        </p:nvPicPr>
        <p:blipFill>
          <a:blip r:embed="rId17"/>
          <a:srcRect t="40207" r="28947"/>
          <a:stretch>
            <a:fillRect/>
          </a:stretch>
        </p:blipFill>
        <p:spPr bwMode="auto">
          <a:xfrm>
            <a:off x="428596" y="4500570"/>
            <a:ext cx="2357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 стрелкой 26"/>
          <p:cNvCxnSpPr/>
          <p:nvPr/>
        </p:nvCxnSpPr>
        <p:spPr>
          <a:xfrm rot="5400000">
            <a:off x="1785918" y="1785926"/>
            <a:ext cx="2571768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4572000" y="1785926"/>
            <a:ext cx="2286016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i-main-pic" descr="Картинка 59 из 387">
            <a:hlinkClick r:id="rId18" tgtFrame="&quot;_blank&quot;"/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57950" y="2571744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Чарльз    Гудьир 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Чарльз Гудьир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00240"/>
            <a:ext cx="528641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Вулканизированный каучук (резина)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...      СН2       СН      СН     СН2     …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(</a:t>
            </a:r>
            <a:r>
              <a:rPr lang="en-US" sz="3200" dirty="0" smtClean="0"/>
              <a:t>S</a:t>
            </a:r>
            <a:r>
              <a:rPr lang="ru-RU" dirty="0" smtClean="0"/>
              <a:t>)</a:t>
            </a:r>
            <a:r>
              <a:rPr lang="en-US" dirty="0" smtClean="0"/>
              <a:t>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…</a:t>
            </a:r>
            <a:r>
              <a:rPr lang="en-US" dirty="0" smtClean="0"/>
              <a:t>        </a:t>
            </a:r>
            <a:r>
              <a:rPr lang="ru-RU" dirty="0" smtClean="0"/>
              <a:t>СН2       </a:t>
            </a:r>
            <a:r>
              <a:rPr lang="ru-RU" dirty="0" smtClean="0"/>
              <a:t>СН      СН     СН2     </a:t>
            </a:r>
            <a:r>
              <a:rPr lang="ru-RU" dirty="0" smtClean="0"/>
              <a:t>…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en-US" dirty="0" smtClean="0"/>
              <a:t>                    </a:t>
            </a:r>
            <a:r>
              <a:rPr lang="ru-RU" dirty="0" smtClean="0"/>
              <a:t> </a:t>
            </a:r>
            <a:r>
              <a:rPr lang="en-US" dirty="0" smtClean="0"/>
              <a:t>   </a:t>
            </a:r>
            <a:r>
              <a:rPr lang="ru-RU" dirty="0" smtClean="0"/>
              <a:t>(</a:t>
            </a:r>
            <a:r>
              <a:rPr lang="en-US" sz="3200" dirty="0" smtClean="0"/>
              <a:t>S</a:t>
            </a:r>
            <a:r>
              <a:rPr lang="ru-RU" dirty="0" smtClean="0"/>
              <a:t>)</a:t>
            </a:r>
            <a:r>
              <a:rPr lang="en-US" dirty="0" smtClean="0"/>
              <a:t>n</a:t>
            </a:r>
            <a:r>
              <a:rPr lang="en-US" dirty="0" smtClean="0"/>
              <a:t> 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000232" y="2571744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071802" y="257174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071934" y="2571744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72066" y="257174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3571868" y="300037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536149" y="3964785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143108" y="442913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143636" y="2571744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14678" y="442913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143372" y="442913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00100" y="442913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214942" y="442913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2643174" y="485776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2607455" y="5822173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3607587" y="2178835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0103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Изопрен ( 2- метилбутадиен-1,3)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4400" dirty="0" smtClean="0"/>
              <a:t>             СН</a:t>
            </a:r>
            <a:r>
              <a:rPr lang="ru-RU" sz="4400" baseline="-25000" dirty="0" smtClean="0"/>
              <a:t>2</a:t>
            </a:r>
            <a:r>
              <a:rPr lang="ru-RU" sz="4400" dirty="0" smtClean="0"/>
              <a:t>=С-СН=СН</a:t>
            </a:r>
            <a:r>
              <a:rPr lang="ru-RU" sz="4400" baseline="-25000" dirty="0" smtClean="0"/>
              <a:t>2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          </a:t>
            </a:r>
          </a:p>
          <a:p>
            <a:pPr>
              <a:buNone/>
            </a:pPr>
            <a:r>
              <a:rPr lang="ru-RU" sz="4400" dirty="0" smtClean="0"/>
              <a:t>                       СН</a:t>
            </a:r>
            <a:r>
              <a:rPr lang="ru-RU" sz="4400" baseline="-25000" dirty="0" smtClean="0"/>
              <a:t>3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   </a:t>
            </a:r>
            <a:endParaRPr lang="ru-RU" sz="4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3393273" y="4107661"/>
            <a:ext cx="92869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Реакция полимеризации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him.1september.ru/2006/16/38-1.jpg"/>
          <p:cNvPicPr>
            <a:picLocks noGrp="1"/>
          </p:cNvPicPr>
          <p:nvPr>
            <p:ph idx="1"/>
          </p:nvPr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928662" y="2214554"/>
            <a:ext cx="7072362" cy="2786082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Реакция присоединения</a:t>
            </a:r>
            <a:endParaRPr lang="ru-RU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                                                </a:t>
            </a:r>
            <a:r>
              <a:rPr lang="ru-RU" dirty="0" smtClean="0"/>
              <a:t>   </a:t>
            </a:r>
            <a:r>
              <a:rPr lang="en-US" dirty="0" smtClean="0"/>
              <a:t>Br      </a:t>
            </a:r>
            <a:r>
              <a:rPr lang="ru-RU" dirty="0" smtClean="0"/>
              <a:t>  </a:t>
            </a:r>
            <a:r>
              <a:rPr lang="en-US" dirty="0" smtClean="0"/>
              <a:t>Br</a:t>
            </a:r>
            <a:endParaRPr lang="ru-RU" dirty="0" smtClean="0"/>
          </a:p>
          <a:p>
            <a:endParaRPr lang="en-US" dirty="0" smtClean="0"/>
          </a:p>
          <a:p>
            <a:pPr>
              <a:buNone/>
            </a:pPr>
            <a:r>
              <a:rPr lang="ru-RU" dirty="0" smtClean="0"/>
              <a:t> СН</a:t>
            </a:r>
            <a:r>
              <a:rPr lang="ru-RU" baseline="-25000" dirty="0" smtClean="0"/>
              <a:t>2</a:t>
            </a:r>
            <a:r>
              <a:rPr lang="ru-RU" dirty="0" smtClean="0"/>
              <a:t>=СН-СН=СН</a:t>
            </a:r>
            <a:r>
              <a:rPr lang="ru-RU" baseline="-25000" dirty="0" smtClean="0"/>
              <a:t>2   </a:t>
            </a:r>
            <a:r>
              <a:rPr lang="ru-RU" dirty="0" smtClean="0"/>
              <a:t>+ </a:t>
            </a:r>
            <a:r>
              <a:rPr lang="en-US" dirty="0" smtClean="0"/>
              <a:t>Br</a:t>
            </a:r>
            <a:r>
              <a:rPr lang="ru-RU" baseline="-25000" dirty="0" smtClean="0"/>
              <a:t>2 	</a:t>
            </a:r>
            <a:r>
              <a:rPr lang="ru-RU" baseline="-25000" dirty="0" smtClean="0"/>
              <a:t>                 </a:t>
            </a:r>
            <a:r>
              <a:rPr lang="ru-RU" dirty="0" smtClean="0"/>
              <a:t>С Н</a:t>
            </a:r>
            <a:r>
              <a:rPr lang="ru-RU" baseline="-25000" dirty="0" smtClean="0"/>
              <a:t>2</a:t>
            </a:r>
            <a:r>
              <a:rPr lang="ru-RU" dirty="0" smtClean="0"/>
              <a:t> </a:t>
            </a:r>
            <a:r>
              <a:rPr lang="ru-RU" dirty="0" smtClean="0"/>
              <a:t>–СН – СН=СН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baseline="-25000" dirty="0" smtClean="0"/>
              <a:t>                                                                       </a:t>
            </a:r>
            <a:r>
              <a:rPr lang="ru-RU" dirty="0" smtClean="0"/>
              <a:t>  </a:t>
            </a:r>
            <a:r>
              <a:rPr lang="ru-RU" dirty="0" smtClean="0"/>
              <a:t>     </a:t>
            </a:r>
            <a:r>
              <a:rPr lang="ru-RU" dirty="0" smtClean="0"/>
              <a:t>1,2 – присоединение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en-US" dirty="0" smtClean="0"/>
              <a:t>                                             </a:t>
            </a:r>
            <a:r>
              <a:rPr lang="ru-RU" dirty="0" smtClean="0"/>
              <a:t>       </a:t>
            </a:r>
            <a:r>
              <a:rPr lang="en-US" dirty="0" smtClean="0"/>
              <a:t>Br                         </a:t>
            </a:r>
            <a:r>
              <a:rPr lang="ru-RU" dirty="0" smtClean="0"/>
              <a:t> </a:t>
            </a:r>
            <a:r>
              <a:rPr lang="en-US" dirty="0" smtClean="0"/>
              <a:t>Br   </a:t>
            </a:r>
            <a:r>
              <a:rPr lang="ru-RU" dirty="0" smtClean="0"/>
              <a:t>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СН</a:t>
            </a:r>
            <a:r>
              <a:rPr lang="ru-RU" baseline="-25000" dirty="0" smtClean="0"/>
              <a:t>2</a:t>
            </a:r>
            <a:r>
              <a:rPr lang="ru-RU" dirty="0" smtClean="0"/>
              <a:t>=СН-СН=СН</a:t>
            </a:r>
            <a:r>
              <a:rPr lang="ru-RU" baseline="-25000" dirty="0" smtClean="0"/>
              <a:t>2   </a:t>
            </a:r>
            <a:r>
              <a:rPr lang="ru-RU" dirty="0" smtClean="0"/>
              <a:t>+ </a:t>
            </a:r>
            <a:r>
              <a:rPr lang="en-US" dirty="0" smtClean="0"/>
              <a:t>Br</a:t>
            </a:r>
            <a:r>
              <a:rPr lang="ru-RU" baseline="-25000" dirty="0" smtClean="0"/>
              <a:t>2 	</a:t>
            </a:r>
            <a:r>
              <a:rPr lang="ru-RU" baseline="-25000" dirty="0" smtClean="0"/>
              <a:t>                 </a:t>
            </a:r>
            <a:r>
              <a:rPr lang="ru-RU" dirty="0" smtClean="0"/>
              <a:t>СН</a:t>
            </a:r>
            <a:r>
              <a:rPr lang="ru-RU" baseline="-25000" dirty="0" smtClean="0"/>
              <a:t>2</a:t>
            </a:r>
            <a:r>
              <a:rPr lang="ru-RU" dirty="0" smtClean="0"/>
              <a:t> </a:t>
            </a:r>
            <a:r>
              <a:rPr lang="ru-RU" dirty="0" smtClean="0"/>
              <a:t>–СН = СН - СН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                                             </a:t>
            </a:r>
            <a:r>
              <a:rPr lang="ru-RU" dirty="0" smtClean="0"/>
              <a:t>     1,</a:t>
            </a:r>
            <a:r>
              <a:rPr lang="en-US" dirty="0" smtClean="0"/>
              <a:t>4 </a:t>
            </a:r>
            <a:r>
              <a:rPr lang="ru-RU" dirty="0" smtClean="0"/>
              <a:t>– присоединение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5036347" y="4964917"/>
            <a:ext cx="35719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7536677" y="4964917"/>
            <a:ext cx="35719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072066" y="2571744"/>
            <a:ext cx="42862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930116" y="2571744"/>
            <a:ext cx="427834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57686" y="3071810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357686" y="542926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   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Висячие сады Семирамиды в        Вавилоне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7chydessveta.com/reetail/visyachiesadi/foto/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1" y="1928802"/>
            <a:ext cx="614366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Храм Артемиды в Эфесе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-main-pic" descr="Картинка 11 из 625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857364"/>
            <a:ext cx="70009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Статуя Зевса в Олимпии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татуя Зевса в Олимпи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678661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Мавзолей в Галикарнасе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://7chydessveta.com/reetail/galikarnasski/foto/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550072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Родосский Колосс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7chydessveta.com/reetail/koloss/foto/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928802"/>
            <a:ext cx="457203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Александрийский маяк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-main-pic" descr="Картинка 6 из 625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857364"/>
            <a:ext cx="507209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</a:t>
            </a:r>
            <a:r>
              <a:rPr lang="ru-RU" sz="4400" dirty="0" smtClean="0">
                <a:solidFill>
                  <a:srgbClr val="C00000"/>
                </a:solidFill>
              </a:rPr>
              <a:t>Каучук  и  резина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i-main-pic" descr="Картинка 13 из 387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 t="50167"/>
          <a:stretch>
            <a:fillRect/>
          </a:stretch>
        </p:blipFill>
        <p:spPr bwMode="auto">
          <a:xfrm>
            <a:off x="571472" y="1789125"/>
            <a:ext cx="3429024" cy="328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5-tub.yandex.net/i?id=37262562-05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785926"/>
            <a:ext cx="3643338" cy="32147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 Христофор Колумб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2923381"/>
            <a:ext cx="3524278" cy="293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280 из 2570">
            <a:hlinkClick r:id="rId3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4500562" y="2928934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1855788"/>
            <a:ext cx="4040188" cy="658812"/>
          </a:xfrm>
        </p:spPr>
        <p:txBody>
          <a:bodyPr/>
          <a:lstStyle/>
          <a:p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Христофор Колумб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5102225" y="1860550"/>
            <a:ext cx="4041775" cy="78263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Высадка на остров              Гаити</a:t>
            </a:r>
            <a:endParaRPr lang="ru-RU" sz="2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269</TotalTime>
  <Words>126</Words>
  <Application>Microsoft Office PowerPoint</Application>
  <PresentationFormat>Экран (4:3)</PresentationFormat>
  <Paragraphs>51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Поток</vt:lpstr>
      <vt:lpstr>Трек</vt:lpstr>
      <vt:lpstr>1_Трек</vt:lpstr>
      <vt:lpstr>Апекс</vt:lpstr>
      <vt:lpstr>JJG</vt:lpstr>
      <vt:lpstr>    Висячие сады Семирамиды в        Вавилоне</vt:lpstr>
      <vt:lpstr>         Храм Артемиды в Эфесе</vt:lpstr>
      <vt:lpstr>         Статуя Зевса в Олимпии</vt:lpstr>
      <vt:lpstr>         Мавзолей в Галикарнасе</vt:lpstr>
      <vt:lpstr>             Родосский Колосс</vt:lpstr>
      <vt:lpstr>         Александрийский маяк</vt:lpstr>
      <vt:lpstr>                    Каучук  и  резина</vt:lpstr>
      <vt:lpstr>Слайд 9</vt:lpstr>
      <vt:lpstr>       Туземцы играют в мяч</vt:lpstr>
      <vt:lpstr>              Сбор латекса</vt:lpstr>
      <vt:lpstr>Гевея бразильская  (каучуковое дерево)</vt:lpstr>
      <vt:lpstr>Слайд 13</vt:lpstr>
      <vt:lpstr>             Чарльз    Гудьир  </vt:lpstr>
      <vt:lpstr>Вулканизированный каучук (резина)</vt:lpstr>
      <vt:lpstr>Изопрен ( 2- метилбутадиен-1,3)</vt:lpstr>
      <vt:lpstr>    Реакция полимеризации</vt:lpstr>
      <vt:lpstr>    Реакция присоединения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JJG</dc:title>
  <dc:creator>Admin</dc:creator>
  <cp:lastModifiedBy>Admin</cp:lastModifiedBy>
  <cp:revision>31</cp:revision>
  <dcterms:created xsi:type="dcterms:W3CDTF">2010-10-08T16:25:05Z</dcterms:created>
  <dcterms:modified xsi:type="dcterms:W3CDTF">2010-10-14T19:18:42Z</dcterms:modified>
</cp:coreProperties>
</file>