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32" r:id="rId2"/>
    <p:sldId id="551" r:id="rId3"/>
    <p:sldId id="555" r:id="rId4"/>
    <p:sldId id="556" r:id="rId5"/>
    <p:sldId id="558" r:id="rId6"/>
    <p:sldId id="564" r:id="rId7"/>
    <p:sldId id="563" r:id="rId8"/>
    <p:sldId id="565" r:id="rId9"/>
    <p:sldId id="566" r:id="rId10"/>
    <p:sldId id="567" r:id="rId11"/>
    <p:sldId id="568" r:id="rId12"/>
    <p:sldId id="569" r:id="rId13"/>
    <p:sldId id="570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0000"/>
    <a:srgbClr val="A20000"/>
    <a:srgbClr val="19471A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1" autoAdjust="0"/>
  </p:normalViewPr>
  <p:slideViewPr>
    <p:cSldViewPr>
      <p:cViewPr>
        <p:scale>
          <a:sx n="70" d="100"/>
          <a:sy n="70" d="100"/>
        </p:scale>
        <p:origin x="-108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76A07-C5B6-492A-A1C1-D6E1149D50A1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BBAD9-36AF-416A-B49D-66B1E621AD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46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802B0-841A-4C8E-A13A-4086B89D1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92220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3ED26-7E21-445C-868A-4B92F1186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027805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66581-5752-4D9A-9B99-3EF7B55E58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2000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5022850" y="1766888"/>
            <a:ext cx="3808413" cy="4113212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87495-A0BC-45CB-9D5D-7D681045D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77894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05E4C-FD00-4BC0-B91F-D8825EE57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506089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426FF-2332-4152-ABBB-63ED3BA27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722567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18872-9B5D-44B4-A60F-DC332E2BF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708510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7608B-4177-4B6E-87A4-72DAE9863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333088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AD9B2-44A5-41D9-B9E2-D98E857B22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029301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2D209-48F2-4189-B7AA-3A6ADDE28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143575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B3B21-9BAC-4012-8A50-9AB26699B9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419934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BF1F3-87CC-40E5-8F8E-0F4C4045C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57562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0DE91B7-F312-4B5F-B12D-5DB550A1A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>
            <a:spLocks/>
          </p:cNvSpPr>
          <p:nvPr/>
        </p:nvSpPr>
        <p:spPr bwMode="auto">
          <a:xfrm>
            <a:off x="339290" y="2258865"/>
            <a:ext cx="86042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6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Тема урока: </a:t>
            </a:r>
          </a:p>
          <a:p>
            <a:pPr algn="ctr"/>
            <a:r>
              <a:rPr lang="ru-RU" sz="6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Циклы  с параметром</a:t>
            </a:r>
            <a:endParaRPr lang="ru-RU" sz="6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5489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2048" y="188640"/>
            <a:ext cx="8735888" cy="2664296"/>
          </a:xfrm>
        </p:spPr>
        <p:txBody>
          <a:bodyPr/>
          <a:lstStyle/>
          <a:p>
            <a:pPr algn="l" eaLnBrk="1" hangingPunct="1">
              <a:lnSpc>
                <a:spcPct val="100000"/>
              </a:lnSpc>
            </a:pPr>
            <a:r>
              <a:rPr lang="ru-RU" sz="2400" i="1" u="sng" dirty="0" smtClean="0">
                <a:latin typeface="Arial" pitchFamily="34" charset="0"/>
                <a:cs typeface="Arial" pitchFamily="34" charset="0"/>
              </a:rPr>
              <a:t>Задача 3.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Составьте  программу  вычисления значений функции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– 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– 7 ,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при  изменении  аргумента  х  от  1  до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с  шагом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 Вывод  значений  аргумента  и  функции  организуйте в  виде  двух столбцов: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х =…   у =…</a:t>
            </a:r>
            <a:r>
              <a:rPr lang="ru-RU" sz="2400" dirty="0" smtClean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х =…   у =…</a:t>
            </a:r>
            <a:r>
              <a:rPr lang="ru-RU" sz="2400" dirty="0" smtClean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</a:br>
            <a:endParaRPr lang="ru-RU" sz="2400" dirty="0" smtClean="0">
              <a:solidFill>
                <a:srgbClr val="00539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9512" y="2636912"/>
            <a:ext cx="8640960" cy="41044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dirty="0" err="1" smtClean="0">
                <a:latin typeface="Arial" pitchFamily="34" charset="0"/>
                <a:cs typeface="Arial" pitchFamily="34" charset="0"/>
              </a:rPr>
              <a:t>program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Tabulirovanie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Y</a:t>
            </a:r>
            <a:r>
              <a:rPr lang="en-US" b="1" dirty="0">
                <a:latin typeface="Arial" pitchFamily="34" charset="0"/>
              </a:rPr>
              <a:t>,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 X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integer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;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1" dirty="0" smtClean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err="1" smtClean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egin</a:t>
            </a:r>
            <a:endParaRPr lang="ru-RU" b="1" dirty="0">
              <a:solidFill>
                <a:srgbClr val="A2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writeln</a:t>
            </a:r>
            <a:r>
              <a:rPr lang="ru-RU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'Вычисление значений функции</a:t>
            </a:r>
            <a:r>
              <a:rPr lang="ru-RU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');</a:t>
            </a:r>
          </a:p>
          <a:p>
            <a:pPr indent="804863">
              <a:spcBef>
                <a:spcPts val="300"/>
              </a:spcBef>
              <a:spcAft>
                <a:spcPts val="300"/>
              </a:spcAft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dirty="0">
                <a:latin typeface="Arial" pitchFamily="34" charset="0"/>
                <a:cs typeface="Arial" pitchFamily="34" charset="0"/>
              </a:rPr>
              <a:t>:=</a:t>
            </a: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to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do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indent="804863"/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Begin </a:t>
            </a:r>
            <a:endParaRPr lang="en-US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indent="804863"/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X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*X</a:t>
            </a: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-3*X-7</a:t>
            </a: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indent="804863"/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 smtClean="0">
                <a:latin typeface="Arial" pitchFamily="34" charset="0"/>
                <a:cs typeface="Arial" pitchFamily="34" charset="0"/>
              </a:rPr>
              <a:t>writeln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(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X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=', </a:t>
            </a:r>
            <a:r>
              <a:rPr lang="en-US" b="1" dirty="0" smtClean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:6,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‘Y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=‘, </a:t>
            </a:r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dirty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indent="804863"/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End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ru-RU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ru-RU" b="1" dirty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ct val="0"/>
              </a:spcBef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4767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79512" y="116632"/>
            <a:ext cx="850728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</a:pPr>
            <a:r>
              <a:rPr lang="ru-RU" sz="2400" i="1" u="sng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Задача 4.</a:t>
            </a:r>
            <a:r>
              <a:rPr lang="ru-RU" sz="2400" b="1" dirty="0" smtClean="0"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Составьте  программу, которая  вычислит  и  напечатает столбец  таблицы  умножения числа  8  на  число  К,  которое изменяется от 1 до  10.</a:t>
            </a:r>
          </a:p>
          <a:p>
            <a:pPr>
              <a:spcBef>
                <a:spcPct val="0"/>
              </a:spcBef>
            </a:pPr>
            <a:r>
              <a:rPr lang="ru-RU" sz="24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Вывести  на  печать  в  виде:    </a:t>
            </a:r>
            <a:r>
              <a:rPr lang="ru-RU" sz="2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    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ru-RU" sz="24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 </a:t>
            </a:r>
            <a:r>
              <a:rPr lang="ru-RU" sz="2400" b="1" dirty="0" smtClean="0">
                <a:solidFill>
                  <a:srgbClr val="76000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sz="2400" b="1" dirty="0">
                <a:solidFill>
                  <a:srgbClr val="760000"/>
                </a:solidFill>
                <a:latin typeface="Arial" pitchFamily="34" charset="0"/>
                <a:cs typeface="Arial" pitchFamily="34" charset="0"/>
              </a:rPr>
              <a:t>* 1 = 8          </a:t>
            </a:r>
          </a:p>
          <a:p>
            <a:pPr eaLnBrk="0" hangingPunct="0">
              <a:spcBef>
                <a:spcPct val="0"/>
              </a:spcBef>
            </a:pPr>
            <a:r>
              <a:rPr lang="ru-RU" sz="2400" b="1" dirty="0">
                <a:solidFill>
                  <a:srgbClr val="76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</a:t>
            </a:r>
            <a:r>
              <a:rPr lang="ru-RU" sz="2400" b="1" dirty="0" smtClean="0">
                <a:solidFill>
                  <a:srgbClr val="760000"/>
                </a:solidFill>
                <a:latin typeface="Arial" pitchFamily="34" charset="0"/>
                <a:cs typeface="Arial" pitchFamily="34" charset="0"/>
              </a:rPr>
              <a:t>…………..</a:t>
            </a:r>
            <a:endParaRPr lang="ru-RU" sz="2400" b="1" dirty="0">
              <a:solidFill>
                <a:srgbClr val="760000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spcBef>
                <a:spcPct val="0"/>
              </a:spcBef>
            </a:pPr>
            <a:r>
              <a:rPr lang="ru-RU" sz="2400" b="1" dirty="0">
                <a:solidFill>
                  <a:srgbClr val="76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</a:t>
            </a:r>
            <a:r>
              <a:rPr lang="ru-RU" sz="2400" b="1" dirty="0" smtClean="0">
                <a:solidFill>
                  <a:srgbClr val="760000"/>
                </a:solidFill>
                <a:latin typeface="Arial" pitchFamily="34" charset="0"/>
                <a:cs typeface="Arial" pitchFamily="34" charset="0"/>
              </a:rPr>
              <a:t>8*10 </a:t>
            </a:r>
            <a:r>
              <a:rPr lang="ru-RU" sz="2400" b="1" dirty="0">
                <a:solidFill>
                  <a:srgbClr val="760000"/>
                </a:solidFill>
                <a:latin typeface="Arial" pitchFamily="34" charset="0"/>
                <a:cs typeface="Arial" pitchFamily="34" charset="0"/>
              </a:rPr>
              <a:t>= 80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79512" y="2424956"/>
            <a:ext cx="8784976" cy="42444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program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Stolbez</a:t>
            </a:r>
            <a:endParaRPr lang="en-US" b="1" dirty="0">
              <a:solidFill>
                <a:srgbClr val="A2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K</a:t>
            </a:r>
            <a:r>
              <a:rPr lang="en-US" b="1" dirty="0">
                <a:latin typeface="Arial" pitchFamily="34" charset="0"/>
              </a:rPr>
              <a:t>,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 P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integer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;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egin</a:t>
            </a:r>
            <a:endParaRPr lang="ru-RU" b="1" dirty="0">
              <a:solidFill>
                <a:srgbClr val="A2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writeln</a:t>
            </a:r>
            <a:r>
              <a:rPr lang="ru-RU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‘столбец таблицы умножения</a:t>
            </a:r>
            <a:r>
              <a:rPr lang="ru-RU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');</a:t>
            </a:r>
          </a:p>
          <a:p>
            <a:pPr indent="450850">
              <a:spcBef>
                <a:spcPts val="300"/>
              </a:spcBef>
              <a:spcAft>
                <a:spcPts val="300"/>
              </a:spcAft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dirty="0">
                <a:latin typeface="Arial" pitchFamily="34" charset="0"/>
                <a:cs typeface="Arial" pitchFamily="34" charset="0"/>
              </a:rPr>
              <a:t>:=</a:t>
            </a: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to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do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indent="450850"/>
            <a:r>
              <a:rPr lang="en-US" b="1" dirty="0">
                <a:latin typeface="Arial" pitchFamily="34" charset="0"/>
                <a:cs typeface="Arial" pitchFamily="34" charset="0"/>
              </a:rPr>
              <a:t>Begin </a:t>
            </a:r>
          </a:p>
          <a:p>
            <a:pPr indent="450850"/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P:</a:t>
            </a: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8*K;</a:t>
            </a:r>
          </a:p>
          <a:p>
            <a:pPr indent="450850"/>
            <a:r>
              <a:rPr lang="en-US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writeln</a:t>
            </a:r>
            <a:r>
              <a:rPr lang="ru-RU" dirty="0"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8*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', </a:t>
            </a: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, ‘=‘, </a:t>
            </a:r>
            <a:r>
              <a:rPr lang="en-US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dirty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indent="450850"/>
            <a:r>
              <a:rPr lang="en-US" b="1" dirty="0">
                <a:latin typeface="Arial" pitchFamily="34" charset="0"/>
                <a:cs typeface="Arial" pitchFamily="34" charset="0"/>
              </a:rPr>
              <a:t>End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en-US" b="1" dirty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ru-RU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ru-RU" b="1" dirty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 smtClean="0"/>
              <a:t>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9051925" y="1489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24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4" y="2132856"/>
            <a:ext cx="4320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Сегодня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узнал…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Было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интересно…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Было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трудно…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выполнял задания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научился…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 меня получилось …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arenR"/>
            </a:pP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079037" cy="7078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i="1" dirty="0">
                <a:solidFill>
                  <a:srgbClr val="00539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РЕФЛЕКСИЯ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762963"/>
            <a:ext cx="8856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Ребята, давайте каждый из вас выскажется  одним предложением о том, как для вас прошел текущий урок,  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выбирая начало </a:t>
            </a:r>
            <a:r>
              <a:rPr lang="ru-RU" sz="2400" b="1" i="1" dirty="0">
                <a:latin typeface="Arial" pitchFamily="34" charset="0"/>
                <a:cs typeface="Arial" pitchFamily="34" charset="0"/>
              </a:rPr>
              <a:t>фразы из рефлексивного экрана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 на доске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418430" y="1964353"/>
            <a:ext cx="4817466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07756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9512" y="260648"/>
            <a:ext cx="8784976" cy="640871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2pPr>
            <a:lvl3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3pPr>
            <a:lvl4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4pPr>
            <a:lvl5pPr algn="ctr" rtl="0" eaLnBrk="0" fontAlgn="base" hangingPunct="0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5pPr>
            <a:lvl6pPr marL="4572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6pPr>
            <a:lvl7pPr marL="9144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7pPr>
            <a:lvl8pPr marL="13716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8pPr>
            <a:lvl9pPr marL="1828800" algn="ctr" rtl="0" fontAlgn="base">
              <a:lnSpc>
                <a:spcPts val="5800"/>
              </a:lnSpc>
              <a:spcBef>
                <a:spcPct val="0"/>
              </a:spcBef>
              <a:spcAft>
                <a:spcPct val="0"/>
              </a:spcAft>
              <a:defRPr sz="5400">
                <a:solidFill>
                  <a:schemeClr val="tx2"/>
                </a:solidFill>
                <a:latin typeface="Palatino Linotype" pitchFamily="18" charset="0"/>
              </a:defRPr>
            </a:lvl9pPr>
          </a:lstStyle>
          <a:p>
            <a:pPr algn="l" eaLnBrk="1" hangingPunct="1">
              <a:lnSpc>
                <a:spcPct val="100000"/>
              </a:lnSpc>
            </a:pPr>
            <a:r>
              <a:rPr lang="ru-RU" sz="3200" b="1" i="1" dirty="0" smtClean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Задание на </a:t>
            </a:r>
            <a:r>
              <a:rPr lang="ru-RU" sz="3200" b="1" i="1" dirty="0" smtClean="0">
                <a:solidFill>
                  <a:srgbClr val="005392"/>
                </a:solidFill>
                <a:latin typeface="Arial" pitchFamily="34" charset="0"/>
                <a:cs typeface="Arial" pitchFamily="34" charset="0"/>
              </a:rPr>
              <a:t>дом:</a:t>
            </a:r>
          </a:p>
          <a:p>
            <a:pPr algn="l" eaLnBrk="1" hangingPunct="1">
              <a:lnSpc>
                <a:spcPct val="100000"/>
              </a:lnSpc>
            </a:pPr>
            <a:r>
              <a:rPr lang="ru-RU" sz="2400" b="1" dirty="0">
                <a:effectLst/>
              </a:rPr>
              <a:t> </a:t>
            </a:r>
            <a:endParaRPr lang="ru-RU" sz="2400" dirty="0">
              <a:effectLst/>
            </a:endParaRPr>
          </a:p>
          <a:p>
            <a:pPr lvl="0" algn="l">
              <a:lnSpc>
                <a:spcPct val="100000"/>
              </a:lnSpc>
            </a:pPr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1). Выучить конспект урока.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ru-RU" sz="2400" b="1" i="1" dirty="0"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2).  Выполнить </a:t>
            </a:r>
            <a:r>
              <a:rPr lang="ru-RU" sz="2400" b="1" dirty="0">
                <a:effectLst/>
                <a:latin typeface="Arial" pitchFamily="34" charset="0"/>
                <a:cs typeface="Arial" pitchFamily="34" charset="0"/>
              </a:rPr>
              <a:t>задания: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ru-RU" sz="2400" b="1" dirty="0">
                <a:effectLst/>
                <a:latin typeface="Arial" pitchFamily="34" charset="0"/>
                <a:cs typeface="Arial" pitchFamily="34" charset="0"/>
              </a:rPr>
              <a:t> 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ru-RU" sz="2400" b="1" dirty="0">
                <a:effectLst/>
                <a:latin typeface="Arial" pitchFamily="34" charset="0"/>
                <a:cs typeface="Arial" pitchFamily="34" charset="0"/>
              </a:rPr>
              <a:t>Задача 1.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ru-RU" sz="2400" i="1" dirty="0">
                <a:effectLst/>
                <a:latin typeface="Arial" pitchFamily="34" charset="0"/>
                <a:cs typeface="Arial" pitchFamily="34" charset="0"/>
              </a:rPr>
              <a:t>Составьте  программу  вычисления  произведения  </a:t>
            </a:r>
            <a:r>
              <a:rPr lang="en-US" sz="2400" i="1" dirty="0" smtClean="0">
                <a:effectLst/>
                <a:latin typeface="Arial" pitchFamily="34" charset="0"/>
                <a:cs typeface="Arial" pitchFamily="34" charset="0"/>
              </a:rPr>
              <a:t>10 </a:t>
            </a:r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элементов  </a:t>
            </a:r>
            <a:r>
              <a:rPr lang="ru-RU" sz="2400" i="1" dirty="0">
                <a:effectLst/>
                <a:latin typeface="Arial" pitchFamily="34" charset="0"/>
                <a:cs typeface="Arial" pitchFamily="34" charset="0"/>
              </a:rPr>
              <a:t>ряда</a:t>
            </a:r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:</a:t>
            </a:r>
            <a:endParaRPr lang="ru-RU" sz="2400" i="1" dirty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ru-RU" sz="2400" i="1" dirty="0">
                <a:effectLst/>
                <a:latin typeface="Arial" pitchFamily="34" charset="0"/>
                <a:cs typeface="Arial" pitchFamily="34" charset="0"/>
              </a:rPr>
              <a:t>где  </a:t>
            </a:r>
            <a:r>
              <a:rPr lang="en-US" sz="2400" i="1" dirty="0" smtClean="0"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>
                <a:effectLst/>
                <a:latin typeface="Arial" pitchFamily="34" charset="0"/>
                <a:cs typeface="Arial" pitchFamily="34" charset="0"/>
              </a:rPr>
              <a:t>- порядковый  номер  элемента. 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endParaRPr lang="ru-RU" sz="2400" b="1" dirty="0" smtClean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Задача </a:t>
            </a:r>
            <a:r>
              <a:rPr lang="ru-RU" sz="2400" b="1" dirty="0">
                <a:effectLst/>
                <a:latin typeface="Arial" pitchFamily="34" charset="0"/>
                <a:cs typeface="Arial" pitchFamily="34" charset="0"/>
              </a:rPr>
              <a:t>2.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Составьте  программу  вычисления функции</a:t>
            </a:r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2400" b="1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effectLst/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2400" b="1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при  изменении  аргумента  х  от </a:t>
            </a:r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0  до  6   Вывод  </a:t>
            </a:r>
            <a:r>
              <a:rPr lang="ru-RU" sz="2400" i="1" dirty="0">
                <a:effectLst/>
                <a:latin typeface="Arial" pitchFamily="34" charset="0"/>
                <a:cs typeface="Arial" pitchFamily="34" charset="0"/>
              </a:rPr>
              <a:t>значений  аргумента  и  функции  </a:t>
            </a:r>
            <a:r>
              <a:rPr lang="ru-RU" sz="2400" i="1" dirty="0" smtClean="0">
                <a:effectLst/>
                <a:latin typeface="Arial" pitchFamily="34" charset="0"/>
                <a:cs typeface="Arial" pitchFamily="34" charset="0"/>
              </a:rPr>
              <a:t>организуйте </a:t>
            </a:r>
            <a:r>
              <a:rPr lang="ru-RU" sz="2400" i="1" dirty="0">
                <a:effectLst/>
                <a:latin typeface="Arial" pitchFamily="34" charset="0"/>
                <a:cs typeface="Arial" pitchFamily="34" charset="0"/>
              </a:rPr>
              <a:t>в  виде  двух столбцов:   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00000"/>
              </a:lnSpc>
            </a:pPr>
            <a:r>
              <a:rPr lang="ru-RU" sz="2400" i="1" dirty="0"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lang="ru-RU" sz="2400" b="1" dirty="0">
                <a:effectLst/>
                <a:latin typeface="Arial" pitchFamily="34" charset="0"/>
                <a:cs typeface="Arial" pitchFamily="34" charset="0"/>
              </a:rPr>
              <a:t>х =…   у =…</a:t>
            </a:r>
            <a:endParaRPr lang="ru-RU" sz="2400" dirty="0">
              <a:effectLst/>
              <a:latin typeface="Arial" pitchFamily="34" charset="0"/>
              <a:cs typeface="Arial" pitchFamily="34" charset="0"/>
            </a:endParaRPr>
          </a:p>
          <a:p>
            <a:r>
              <a:rPr lang="ru-RU" sz="4800" b="1" dirty="0">
                <a:effectLst/>
              </a:rPr>
              <a:t> </a:t>
            </a:r>
            <a:endParaRPr lang="ru-RU" sz="4800" dirty="0">
              <a:effectLst/>
            </a:endParaRPr>
          </a:p>
          <a:p>
            <a:pPr algn="l" eaLnBrk="1" hangingPunct="1"/>
            <a:r>
              <a:rPr lang="ru-RU" sz="4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4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endParaRPr lang="ru-RU" sz="48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954391"/>
              </p:ext>
            </p:extLst>
          </p:nvPr>
        </p:nvGraphicFramePr>
        <p:xfrm>
          <a:off x="3059832" y="2924944"/>
          <a:ext cx="3672409" cy="494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Формула" r:id="rId3" imgW="1562040" imgH="203040" progId="Equation.3">
                  <p:embed/>
                </p:oleObj>
              </mc:Choice>
              <mc:Fallback>
                <p:oleObj name="Формула" r:id="rId3" imgW="1562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924944"/>
                        <a:ext cx="3672409" cy="494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689147"/>
              </p:ext>
            </p:extLst>
          </p:nvPr>
        </p:nvGraphicFramePr>
        <p:xfrm>
          <a:off x="85725" y="4797425"/>
          <a:ext cx="24288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Формула" r:id="rId5" imgW="1257120" imgH="203040" progId="Equation.3">
                  <p:embed/>
                </p:oleObj>
              </mc:Choice>
              <mc:Fallback>
                <p:oleObj name="Формула" r:id="rId5" imgW="12571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" y="4797425"/>
                        <a:ext cx="242887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886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9054" y="692696"/>
            <a:ext cx="8984946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u-RU" sz="2400" b="1" i="1" dirty="0">
                <a:solidFill>
                  <a:srgbClr val="860000"/>
                </a:solidFill>
                <a:latin typeface="Arial" pitchFamily="34" charset="0"/>
                <a:cs typeface="Arial" pitchFamily="34" charset="0"/>
              </a:rPr>
              <a:t>Циклом</a:t>
            </a:r>
            <a:r>
              <a:rPr lang="ru-RU" sz="2400" b="1" dirty="0">
                <a:solidFill>
                  <a:srgbClr val="860000"/>
                </a:solidFill>
                <a:latin typeface="Arial" pitchFamily="34" charset="0"/>
                <a:cs typeface="Arial" pitchFamily="34" charset="0"/>
              </a:rPr>
              <a:t>  называется  такая  алгоритмическая структура,  в которой серия команд </a:t>
            </a:r>
            <a:r>
              <a:rPr lang="en-US" sz="2400" b="1" dirty="0">
                <a:solidFill>
                  <a:srgbClr val="86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>
                <a:solidFill>
                  <a:srgbClr val="860000"/>
                </a:solidFill>
                <a:latin typeface="Arial" pitchFamily="34" charset="0"/>
                <a:cs typeface="Arial" pitchFamily="34" charset="0"/>
              </a:rPr>
              <a:t>(тело цикла)  выполняется многократно.</a:t>
            </a:r>
            <a:endParaRPr lang="ru-RU" sz="2400" dirty="0">
              <a:solidFill>
                <a:srgbClr val="86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  <a:buFontTx/>
              <a:buNone/>
            </a:pPr>
            <a:r>
              <a:rPr lang="ru-RU" dirty="0" smtClean="0"/>
              <a:t> </a:t>
            </a:r>
            <a:r>
              <a:rPr lang="ru-RU" sz="2400" dirty="0"/>
              <a:t>При решении некоторых </a:t>
            </a:r>
            <a:r>
              <a:rPr lang="ru-RU" sz="2400" dirty="0" smtClean="0"/>
              <a:t>задач </a:t>
            </a:r>
            <a:r>
              <a:rPr lang="ru-RU" sz="2400" dirty="0"/>
              <a:t>вычислительный процесс  имеет  циклический </a:t>
            </a:r>
            <a:r>
              <a:rPr lang="ru-RU" sz="2400" dirty="0" smtClean="0"/>
              <a:t>характер.  </a:t>
            </a:r>
            <a:r>
              <a:rPr lang="ru-RU" sz="2400" dirty="0"/>
              <a:t>Это означает, что  часть операторов многократно выполняется при разных значениях переменных. </a:t>
            </a:r>
            <a:r>
              <a:rPr lang="ru-RU" sz="2400" dirty="0" smtClean="0"/>
              <a:t>В </a:t>
            </a:r>
            <a:r>
              <a:rPr lang="en-US" sz="2400" dirty="0" smtClean="0"/>
              <a:t>Pascal</a:t>
            </a:r>
            <a:r>
              <a:rPr lang="ru-RU" sz="2400" dirty="0" smtClean="0"/>
              <a:t> </a:t>
            </a:r>
            <a:r>
              <a:rPr lang="ru-RU" sz="2400" dirty="0"/>
              <a:t>имеется три вида операторов </a:t>
            </a:r>
            <a:r>
              <a:rPr lang="ru-RU" sz="2400" dirty="0" smtClean="0"/>
              <a:t>цикла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</a:rPr>
              <a:t>1</a:t>
            </a:r>
            <a:r>
              <a:rPr lang="ru-RU" sz="2400" b="1" dirty="0">
                <a:solidFill>
                  <a:srgbClr val="002060"/>
                </a:solidFill>
              </a:rPr>
              <a:t>) цикл с параметром или цикл типа</a:t>
            </a:r>
            <a:r>
              <a:rPr lang="ru-RU" sz="2400" b="1" dirty="0">
                <a:solidFill>
                  <a:srgbClr val="760000"/>
                </a:solidFill>
              </a:rPr>
              <a:t> </a:t>
            </a:r>
            <a:r>
              <a:rPr lang="ru-RU" sz="2400" b="1" dirty="0" err="1">
                <a:solidFill>
                  <a:srgbClr val="760000"/>
                </a:solidFill>
              </a:rPr>
              <a:t>for</a:t>
            </a:r>
            <a:r>
              <a:rPr lang="ru-RU" sz="2400" b="1" dirty="0">
                <a:solidFill>
                  <a:srgbClr val="760000"/>
                </a:solidFill>
              </a:rPr>
              <a:t>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002060"/>
                </a:solidFill>
              </a:rPr>
              <a:t>2) цикл с предусловием или цикл типа</a:t>
            </a:r>
            <a:r>
              <a:rPr lang="ru-RU" sz="2400" b="1" dirty="0">
                <a:solidFill>
                  <a:srgbClr val="760000"/>
                </a:solidFill>
              </a:rPr>
              <a:t> </a:t>
            </a:r>
            <a:r>
              <a:rPr lang="ru-RU" sz="2400" b="1" dirty="0" err="1">
                <a:solidFill>
                  <a:srgbClr val="760000"/>
                </a:solidFill>
              </a:rPr>
              <a:t>while</a:t>
            </a:r>
            <a:r>
              <a:rPr lang="ru-RU" sz="2400" b="1" dirty="0">
                <a:solidFill>
                  <a:srgbClr val="760000"/>
                </a:solidFill>
              </a:rPr>
              <a:t>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002060"/>
                </a:solidFill>
              </a:rPr>
              <a:t>3) цикл с постусловием или цикл типа</a:t>
            </a:r>
            <a:r>
              <a:rPr lang="ru-RU" sz="2400" b="1" dirty="0">
                <a:solidFill>
                  <a:srgbClr val="760000"/>
                </a:solidFill>
              </a:rPr>
              <a:t> </a:t>
            </a:r>
            <a:r>
              <a:rPr lang="ru-RU" sz="2400" b="1" dirty="0" err="1">
                <a:solidFill>
                  <a:srgbClr val="760000"/>
                </a:solidFill>
              </a:rPr>
              <a:t>repeat</a:t>
            </a:r>
            <a:r>
              <a:rPr lang="ru-RU" sz="2400" b="1" dirty="0">
                <a:solidFill>
                  <a:srgbClr val="760000"/>
                </a:solidFill>
              </a:rPr>
              <a:t> ... </a:t>
            </a:r>
            <a:r>
              <a:rPr lang="ru-RU" sz="2400" b="1" dirty="0" err="1">
                <a:solidFill>
                  <a:srgbClr val="760000"/>
                </a:solidFill>
              </a:rPr>
              <a:t>until</a:t>
            </a:r>
            <a:r>
              <a:rPr lang="ru-RU" sz="2400" b="1" dirty="0" smtClean="0">
                <a:solidFill>
                  <a:srgbClr val="760000"/>
                </a:solidFill>
              </a:rPr>
              <a:t>.</a:t>
            </a:r>
            <a:endParaRPr lang="ru-RU" sz="2400" b="1" dirty="0">
              <a:solidFill>
                <a:srgbClr val="76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927" y="8531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Операторы цикла в 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3528" y="593306"/>
            <a:ext cx="8558367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8208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/>
          <p:cNvSpPr>
            <a:spLocks/>
          </p:cNvSpPr>
          <p:nvPr/>
        </p:nvSpPr>
        <p:spPr bwMode="auto">
          <a:xfrm>
            <a:off x="1" y="332656"/>
            <a:ext cx="9144000" cy="467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 цикла с </a:t>
            </a: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параметром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ru-RU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23527" y="692696"/>
            <a:ext cx="8558367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17103" y="684123"/>
            <a:ext cx="8856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rgbClr val="760000"/>
                </a:solidFill>
              </a:rPr>
              <a:t>Оператор цикла с параметром используется в тех случаях, когда заранее известно, сколько раз должна повторится циклическая часть программы.</a:t>
            </a:r>
          </a:p>
        </p:txBody>
      </p: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2765375" y="1483886"/>
            <a:ext cx="3960440" cy="1873250"/>
            <a:chOff x="1882" y="935"/>
            <a:chExt cx="1633" cy="1180"/>
          </a:xfrm>
        </p:grpSpPr>
        <p:grpSp>
          <p:nvGrpSpPr>
            <p:cNvPr id="6" name="Group 36"/>
            <p:cNvGrpSpPr>
              <a:grpSpLocks/>
            </p:cNvGrpSpPr>
            <p:nvPr/>
          </p:nvGrpSpPr>
          <p:grpSpPr bwMode="auto">
            <a:xfrm>
              <a:off x="1882" y="1071"/>
              <a:ext cx="1633" cy="1044"/>
              <a:chOff x="1882" y="1071"/>
              <a:chExt cx="1633" cy="1044"/>
            </a:xfrm>
          </p:grpSpPr>
          <p:sp>
            <p:nvSpPr>
              <p:cNvPr id="8" name="Line 35"/>
              <p:cNvSpPr>
                <a:spLocks noChangeShapeType="1"/>
              </p:cNvSpPr>
              <p:nvPr/>
            </p:nvSpPr>
            <p:spPr bwMode="auto">
              <a:xfrm>
                <a:off x="2699" y="1434"/>
                <a:ext cx="0" cy="6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Line 33"/>
              <p:cNvSpPr>
                <a:spLocks noChangeShapeType="1"/>
              </p:cNvSpPr>
              <p:nvPr/>
            </p:nvSpPr>
            <p:spPr bwMode="auto">
              <a:xfrm rot="5400000" flipV="1">
                <a:off x="2699" y="436"/>
                <a:ext cx="0" cy="16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Rectangle 29"/>
              <p:cNvSpPr>
                <a:spLocks noChangeArrowheads="1"/>
              </p:cNvSpPr>
              <p:nvPr/>
            </p:nvSpPr>
            <p:spPr bwMode="auto">
              <a:xfrm>
                <a:off x="2200" y="1706"/>
                <a:ext cx="998" cy="27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ru-RU" sz="2000" b="1" dirty="0">
                    <a:latin typeface="Arial" pitchFamily="34" charset="0"/>
                    <a:cs typeface="Arial" pitchFamily="34" charset="0"/>
                  </a:rPr>
                  <a:t>Тело цикла</a:t>
                </a:r>
              </a:p>
            </p:txBody>
          </p:sp>
          <p:sp>
            <p:nvSpPr>
              <p:cNvPr id="11" name="Line 30"/>
              <p:cNvSpPr>
                <a:spLocks noChangeShapeType="1"/>
              </p:cNvSpPr>
              <p:nvPr/>
            </p:nvSpPr>
            <p:spPr bwMode="auto">
              <a:xfrm>
                <a:off x="1882" y="1253"/>
                <a:ext cx="0" cy="8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31"/>
              <p:cNvSpPr>
                <a:spLocks noChangeShapeType="1"/>
              </p:cNvSpPr>
              <p:nvPr/>
            </p:nvSpPr>
            <p:spPr bwMode="auto">
              <a:xfrm rot="10800000">
                <a:off x="3515" y="1253"/>
                <a:ext cx="0" cy="77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AutoShape 32"/>
              <p:cNvSpPr>
                <a:spLocks noChangeArrowheads="1"/>
              </p:cNvSpPr>
              <p:nvPr/>
            </p:nvSpPr>
            <p:spPr bwMode="auto">
              <a:xfrm>
                <a:off x="2200" y="1071"/>
                <a:ext cx="1043" cy="363"/>
              </a:xfrm>
              <a:prstGeom prst="flowChartPreparation">
                <a:avLst/>
              </a:prstGeom>
              <a:solidFill>
                <a:schemeClr val="bg1"/>
              </a:solidFill>
              <a:ln w="38100">
                <a:solidFill>
                  <a:srgbClr val="0066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2000" b="1" dirty="0" err="1">
                    <a:latin typeface="Arial" pitchFamily="34" charset="0"/>
                    <a:cs typeface="Arial" pitchFamily="34" charset="0"/>
                  </a:rPr>
                  <a:t>i</a:t>
                </a:r>
                <a:r>
                  <a:rPr lang="en-US" sz="2000" b="1" dirty="0"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2000" b="1" dirty="0" smtClean="0">
                    <a:latin typeface="Arial" pitchFamily="34" charset="0"/>
                    <a:cs typeface="Arial" pitchFamily="34" charset="0"/>
                  </a:rPr>
                  <a:t>i1, i2</a:t>
                </a:r>
                <a:endParaRPr lang="ru-RU" sz="200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34"/>
              <p:cNvSpPr>
                <a:spLocks noChangeShapeType="1"/>
              </p:cNvSpPr>
              <p:nvPr/>
            </p:nvSpPr>
            <p:spPr bwMode="auto">
              <a:xfrm rot="-5400000">
                <a:off x="2291" y="1706"/>
                <a:ext cx="0" cy="81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" name="Line 37"/>
            <p:cNvSpPr>
              <a:spLocks noChangeShapeType="1"/>
            </p:cNvSpPr>
            <p:nvPr/>
          </p:nvSpPr>
          <p:spPr bwMode="auto">
            <a:xfrm>
              <a:off x="2699" y="935"/>
              <a:ext cx="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216396" y="3790850"/>
            <a:ext cx="8665498" cy="504056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59846" y="3356341"/>
            <a:ext cx="2808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1950" algn="just">
              <a:spcBef>
                <a:spcPct val="20000"/>
              </a:spcBef>
              <a:defRPr/>
            </a:pPr>
            <a:r>
              <a:rPr lang="ru-RU" i="1" dirty="0"/>
              <a:t>Формат оператора: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89398" y="3842823"/>
            <a:ext cx="88470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for</a:t>
            </a:r>
            <a:r>
              <a:rPr lang="ru-RU" sz="2400" dirty="0" smtClean="0"/>
              <a:t>  </a:t>
            </a:r>
            <a:r>
              <a:rPr lang="ru-RU" sz="2000" b="1" dirty="0" smtClean="0">
                <a:solidFill>
                  <a:srgbClr val="009249"/>
                </a:solidFill>
              </a:rPr>
              <a:t>параметр</a:t>
            </a:r>
            <a:r>
              <a:rPr lang="ru-RU" sz="2000" dirty="0" smtClean="0"/>
              <a:t>:=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9249"/>
                </a:solidFill>
              </a:rPr>
              <a:t>i1</a:t>
            </a:r>
            <a:r>
              <a:rPr lang="en-US" sz="2000" dirty="0" smtClean="0"/>
              <a:t> </a:t>
            </a:r>
            <a:r>
              <a:rPr lang="ru-RU" sz="2000" dirty="0" smtClean="0"/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to</a:t>
            </a:r>
            <a:r>
              <a:rPr lang="ru-RU" sz="2000" dirty="0" smtClean="0"/>
              <a:t> 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9249"/>
                </a:solidFill>
              </a:rPr>
              <a:t>i2</a:t>
            </a:r>
            <a:r>
              <a:rPr lang="ru-RU" sz="2000" b="1" dirty="0" smtClean="0">
                <a:solidFill>
                  <a:srgbClr val="009249"/>
                </a:solidFill>
              </a:rPr>
              <a:t> </a:t>
            </a:r>
            <a:r>
              <a:rPr lang="ru-RU" sz="2000" dirty="0" smtClean="0"/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do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</a:rPr>
              <a:t> </a:t>
            </a:r>
            <a:r>
              <a:rPr lang="ru-RU" sz="2000" dirty="0" smtClean="0"/>
              <a:t>&lt;</a:t>
            </a:r>
            <a:r>
              <a:rPr lang="ru-RU" sz="2000" b="1" dirty="0" smtClean="0">
                <a:solidFill>
                  <a:srgbClr val="009249"/>
                </a:solidFill>
              </a:rPr>
              <a:t>оператор</a:t>
            </a:r>
            <a:r>
              <a:rPr lang="ru-RU" sz="2000" dirty="0"/>
              <a:t>&gt;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194513" y="4437112"/>
            <a:ext cx="8841981" cy="225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ru-RU" sz="2000" dirty="0"/>
              <a:t>Здесь</a:t>
            </a:r>
            <a:r>
              <a:rPr lang="ru-RU" sz="2000" dirty="0" smtClean="0"/>
              <a:t>:</a:t>
            </a: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for</a:t>
            </a:r>
            <a:r>
              <a:rPr lang="en-US" sz="2000" dirty="0" smtClean="0"/>
              <a:t> </a:t>
            </a:r>
            <a:r>
              <a:rPr lang="ru-RU" sz="2000" dirty="0" smtClean="0"/>
              <a:t> </a:t>
            </a:r>
            <a:r>
              <a:rPr lang="ru-RU" sz="2000" dirty="0"/>
              <a:t>(для),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to</a:t>
            </a:r>
            <a:r>
              <a:rPr lang="ru-RU" sz="2000" dirty="0" smtClean="0"/>
              <a:t> (</a:t>
            </a:r>
            <a:r>
              <a:rPr lang="ru-RU" sz="2000" dirty="0"/>
              <a:t>до),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do</a:t>
            </a:r>
            <a:r>
              <a:rPr lang="en-US" sz="2000" dirty="0" smtClean="0"/>
              <a:t> </a:t>
            </a:r>
            <a:r>
              <a:rPr lang="ru-RU" sz="2000" dirty="0"/>
              <a:t>(выполнить) - служебные слова; </a:t>
            </a:r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ru-RU" sz="2000" dirty="0"/>
              <a:t>&lt;</a:t>
            </a:r>
            <a:r>
              <a:rPr lang="ru-RU" sz="2000" b="1" dirty="0">
                <a:solidFill>
                  <a:srgbClr val="009249"/>
                </a:solidFill>
              </a:rPr>
              <a:t>параметр</a:t>
            </a:r>
            <a:r>
              <a:rPr lang="ru-RU" sz="2000" dirty="0"/>
              <a:t>&gt; - переменная целого типа;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</a:pPr>
            <a:r>
              <a:rPr lang="en-US" sz="2000" b="1" dirty="0">
                <a:solidFill>
                  <a:srgbClr val="009249"/>
                </a:solidFill>
              </a:rPr>
              <a:t>i1</a:t>
            </a:r>
            <a:r>
              <a:rPr lang="en-US" sz="2000" dirty="0" smtClean="0"/>
              <a:t> – </a:t>
            </a:r>
            <a:r>
              <a:rPr lang="ru-RU" sz="2000" dirty="0" smtClean="0"/>
              <a:t>начальное  значение</a:t>
            </a:r>
            <a:r>
              <a:rPr lang="en-US" sz="2000" dirty="0"/>
              <a:t>,   </a:t>
            </a:r>
            <a:r>
              <a:rPr lang="en-US" sz="2000" b="1" dirty="0" smtClean="0">
                <a:solidFill>
                  <a:srgbClr val="009249"/>
                </a:solidFill>
              </a:rPr>
              <a:t>i2 </a:t>
            </a:r>
            <a:r>
              <a:rPr lang="en-US" sz="2000" dirty="0" smtClean="0"/>
              <a:t>– </a:t>
            </a:r>
            <a:r>
              <a:rPr lang="ru-RU" sz="2000" dirty="0" smtClean="0"/>
              <a:t>конечное   значение</a:t>
            </a:r>
            <a:r>
              <a:rPr lang="en-US" sz="2000" b="1" dirty="0" smtClean="0">
                <a:solidFill>
                  <a:srgbClr val="009249"/>
                </a:solidFill>
              </a:rPr>
              <a:t>  </a:t>
            </a:r>
            <a:r>
              <a:rPr lang="ru-RU" sz="2000" dirty="0"/>
              <a:t>параметра</a:t>
            </a:r>
            <a:r>
              <a:rPr lang="en-US" sz="2000" dirty="0"/>
              <a:t> </a:t>
            </a:r>
            <a:r>
              <a:rPr lang="ru-RU" sz="2000" dirty="0" smtClean="0"/>
              <a:t> </a:t>
            </a:r>
            <a:r>
              <a:rPr lang="ru-RU" sz="2000" dirty="0"/>
              <a:t>- </a:t>
            </a:r>
            <a:r>
              <a:rPr lang="ru-RU" sz="2000" dirty="0" smtClean="0"/>
              <a:t>это выражения или числа целого типа;</a:t>
            </a:r>
            <a:endParaRPr lang="ru-RU" sz="2000" dirty="0"/>
          </a:p>
          <a:p>
            <a:pPr algn="just" eaLnBrk="1" hangingPunct="1">
              <a:spcBef>
                <a:spcPct val="10000"/>
              </a:spcBef>
              <a:spcAft>
                <a:spcPct val="10000"/>
              </a:spcAft>
            </a:pPr>
            <a:r>
              <a:rPr lang="ru-RU" sz="2000" dirty="0"/>
              <a:t>&lt;</a:t>
            </a:r>
            <a:r>
              <a:rPr lang="ru-RU" sz="2000" b="1" dirty="0">
                <a:solidFill>
                  <a:srgbClr val="009249"/>
                </a:solidFill>
              </a:rPr>
              <a:t>оператор</a:t>
            </a:r>
            <a:r>
              <a:rPr lang="ru-RU" sz="2000" dirty="0"/>
              <a:t>&gt; - простой или составной оператор - тело цикла.</a:t>
            </a:r>
          </a:p>
        </p:txBody>
      </p:sp>
    </p:spTree>
    <p:extLst>
      <p:ext uri="{BB962C8B-B14F-4D97-AF65-F5344CB8AC3E}">
        <p14:creationId xmlns:p14="http://schemas.microsoft.com/office/powerpoint/2010/main" val="372548291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457032" y="764704"/>
            <a:ext cx="8424862" cy="1522924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Заголовок 2"/>
          <p:cNvSpPr>
            <a:spLocks/>
          </p:cNvSpPr>
          <p:nvPr/>
        </p:nvSpPr>
        <p:spPr bwMode="auto">
          <a:xfrm>
            <a:off x="1" y="332656"/>
            <a:ext cx="9144000" cy="467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ru-RU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Оператор цикла с </a:t>
            </a: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параметром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ru-RU" sz="36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3527" y="620688"/>
            <a:ext cx="8558367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400830" y="788756"/>
            <a:ext cx="8342342" cy="14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f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en-US" dirty="0" smtClean="0"/>
              <a:t>  </a:t>
            </a:r>
            <a:r>
              <a:rPr lang="en-US" sz="2400" b="1" dirty="0"/>
              <a:t>i</a:t>
            </a:r>
            <a:r>
              <a:rPr lang="en-US" sz="2400" b="1" dirty="0" smtClean="0"/>
              <a:t>:=</a:t>
            </a:r>
            <a:r>
              <a:rPr lang="ru-RU" sz="2400" b="1" dirty="0"/>
              <a:t> </a:t>
            </a:r>
            <a:r>
              <a:rPr lang="ru-RU" sz="2400" b="1" dirty="0" smtClean="0"/>
              <a:t>&lt;</a:t>
            </a:r>
            <a:r>
              <a:rPr lang="ru-RU" sz="2400" b="1" dirty="0" err="1">
                <a:solidFill>
                  <a:srgbClr val="009249"/>
                </a:solidFill>
              </a:rPr>
              <a:t>нач_значение</a:t>
            </a:r>
            <a:r>
              <a:rPr lang="ru-RU" sz="2400" b="1" dirty="0"/>
              <a:t>&gt; </a:t>
            </a:r>
            <a:r>
              <a:rPr lang="ru-RU" sz="2400" b="1" dirty="0" smtClean="0"/>
              <a:t> </a:t>
            </a:r>
            <a:r>
              <a:rPr lang="ru-RU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to</a:t>
            </a:r>
            <a:r>
              <a:rPr lang="ru-RU" sz="2400" b="1" dirty="0" smtClean="0"/>
              <a:t> </a:t>
            </a:r>
            <a:r>
              <a:rPr lang="ru-RU" sz="2400" b="1" dirty="0"/>
              <a:t>&lt;</a:t>
            </a:r>
            <a:r>
              <a:rPr lang="ru-RU" sz="2400" b="1" dirty="0" err="1">
                <a:solidFill>
                  <a:srgbClr val="009249"/>
                </a:solidFill>
              </a:rPr>
              <a:t>кон_значение</a:t>
            </a:r>
            <a:r>
              <a:rPr lang="ru-RU" sz="2400" b="1" dirty="0"/>
              <a:t>&gt; </a:t>
            </a:r>
            <a:r>
              <a:rPr lang="en-US" sz="2400" b="1" dirty="0" smtClean="0"/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do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dirty="0"/>
              <a:t>                  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begin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dirty="0"/>
              <a:t>              </a:t>
            </a:r>
            <a:r>
              <a:rPr lang="en-US" dirty="0" smtClean="0"/>
              <a:t>   </a:t>
            </a:r>
            <a:r>
              <a:rPr lang="en-US" sz="2400" dirty="0" err="1"/>
              <a:t>операторы</a:t>
            </a:r>
            <a:r>
              <a:rPr lang="en-US" sz="2400" dirty="0"/>
              <a:t> </a:t>
            </a:r>
            <a:r>
              <a:rPr lang="en-US" sz="2400" dirty="0" err="1"/>
              <a:t>циклической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части</a:t>
            </a:r>
            <a:r>
              <a:rPr lang="en-US" sz="2400" dirty="0" smtClean="0"/>
              <a:t>  </a:t>
            </a:r>
            <a:r>
              <a:rPr lang="en-US" sz="2400" dirty="0" err="1" smtClean="0"/>
              <a:t>программы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             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end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2276872"/>
            <a:ext cx="8702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Здесь </a:t>
            </a:r>
            <a:r>
              <a:rPr lang="en-US" sz="2400" b="1" dirty="0" err="1" smtClean="0">
                <a:solidFill>
                  <a:srgbClr val="00B050"/>
                </a:solidFill>
              </a:rPr>
              <a:t>i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000" dirty="0"/>
              <a:t>-</a:t>
            </a:r>
            <a:r>
              <a:rPr lang="ru-RU" sz="2000" dirty="0"/>
              <a:t> параметр цикла;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512" y="2780928"/>
            <a:ext cx="8856984" cy="138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ru-RU" sz="2400" b="1" i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Выполнение оператора:</a:t>
            </a:r>
          </a:p>
          <a:p>
            <a:pPr algn="just">
              <a:lnSpc>
                <a:spcPct val="90000"/>
              </a:lnSpc>
            </a:pPr>
            <a:r>
              <a:rPr lang="ru-RU" sz="2000" dirty="0" smtClean="0"/>
              <a:t>Циклическая </a:t>
            </a:r>
            <a:r>
              <a:rPr lang="ru-RU" sz="2000" dirty="0"/>
              <a:t>часть программы выполняется </a:t>
            </a:r>
            <a:r>
              <a:rPr lang="ru-RU" sz="2000" dirty="0" smtClean="0"/>
              <a:t>при каждом значении </a:t>
            </a:r>
            <a:r>
              <a:rPr lang="ru-RU" sz="2000" dirty="0"/>
              <a:t>параметра цикла </a:t>
            </a:r>
            <a:r>
              <a:rPr lang="en-US" sz="24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i</a:t>
            </a:r>
            <a:r>
              <a:rPr lang="ru-RU" sz="2000" dirty="0"/>
              <a:t> от его начального </a:t>
            </a:r>
            <a:r>
              <a:rPr lang="ru-RU" sz="2000" dirty="0" smtClean="0"/>
              <a:t>значения  </a:t>
            </a:r>
            <a:r>
              <a:rPr lang="ru-RU" sz="2000" dirty="0"/>
              <a:t>до конечного </a:t>
            </a:r>
            <a:r>
              <a:rPr lang="ru-RU" sz="2000" dirty="0" smtClean="0"/>
              <a:t>значения,  с увеличением параметра с каждым повторением цикла на 1. 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94498" y="4222458"/>
            <a:ext cx="8856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Если значение  параметра  </a:t>
            </a:r>
            <a:r>
              <a:rPr lang="ru-RU" sz="2000" dirty="0" smtClean="0"/>
              <a:t>должно уменьшаться </a:t>
            </a:r>
            <a:r>
              <a:rPr lang="ru-RU" sz="2000" dirty="0"/>
              <a:t>с каждым повторением цикла на </a:t>
            </a:r>
            <a:r>
              <a:rPr lang="ru-RU" sz="2000" dirty="0" smtClean="0"/>
              <a:t> -1, то нач. значение должно быть больше</a:t>
            </a:r>
            <a:r>
              <a:rPr lang="en-US" sz="2000" dirty="0" smtClean="0"/>
              <a:t> </a:t>
            </a:r>
            <a:r>
              <a:rPr lang="ru-RU" sz="2000" dirty="0" smtClean="0"/>
              <a:t>конечного и </a:t>
            </a:r>
            <a:r>
              <a:rPr lang="ru-RU" sz="2000" i="1" dirty="0" smtClean="0"/>
              <a:t>формат оператора </a:t>
            </a:r>
            <a:r>
              <a:rPr lang="ru-RU" sz="2000" dirty="0" smtClean="0"/>
              <a:t>должен быть следующим:</a:t>
            </a:r>
            <a:endParaRPr lang="ru-RU" sz="2000" i="1" dirty="0" smtClean="0"/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194498" y="5317988"/>
            <a:ext cx="8687396" cy="142338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5317988"/>
            <a:ext cx="8342342" cy="14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for</a:t>
            </a:r>
            <a:r>
              <a:rPr lang="en-US" dirty="0" smtClean="0"/>
              <a:t>  </a:t>
            </a:r>
            <a:r>
              <a:rPr lang="en-US" sz="2400" b="1" dirty="0"/>
              <a:t>i</a:t>
            </a:r>
            <a:r>
              <a:rPr lang="en-US" sz="2400" b="1" dirty="0" smtClean="0"/>
              <a:t>:=</a:t>
            </a:r>
            <a:r>
              <a:rPr lang="ru-RU" sz="2400" b="1" dirty="0"/>
              <a:t> </a:t>
            </a:r>
            <a:r>
              <a:rPr lang="ru-RU" sz="2400" b="1" dirty="0" smtClean="0"/>
              <a:t>&lt;</a:t>
            </a:r>
            <a:r>
              <a:rPr lang="ru-RU" sz="2400" b="1" dirty="0" err="1">
                <a:solidFill>
                  <a:srgbClr val="009249"/>
                </a:solidFill>
              </a:rPr>
              <a:t>нач_значение</a:t>
            </a:r>
            <a:r>
              <a:rPr lang="ru-RU" sz="2400" b="1" dirty="0"/>
              <a:t>&gt; </a:t>
            </a:r>
            <a:r>
              <a:rPr lang="ru-RU" sz="2400" b="1" dirty="0" smtClean="0"/>
              <a:t> </a:t>
            </a:r>
            <a:r>
              <a:rPr lang="en-US" sz="2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downto</a:t>
            </a:r>
            <a:r>
              <a:rPr lang="ru-RU" sz="2400" b="1" dirty="0" smtClean="0"/>
              <a:t> </a:t>
            </a:r>
            <a:r>
              <a:rPr lang="ru-RU" sz="2400" b="1" dirty="0"/>
              <a:t>&lt;</a:t>
            </a:r>
            <a:r>
              <a:rPr lang="ru-RU" sz="2400" b="1" dirty="0" err="1">
                <a:solidFill>
                  <a:srgbClr val="009249"/>
                </a:solidFill>
              </a:rPr>
              <a:t>кон_значение</a:t>
            </a:r>
            <a:r>
              <a:rPr lang="ru-RU" sz="2400" b="1" dirty="0"/>
              <a:t>&gt; </a:t>
            </a:r>
            <a:r>
              <a:rPr lang="en-US" sz="2400" b="1" dirty="0" smtClean="0"/>
              <a:t> 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do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dirty="0"/>
              <a:t>                  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begin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dirty="0"/>
              <a:t>              </a:t>
            </a:r>
            <a:r>
              <a:rPr lang="en-US" dirty="0" smtClean="0"/>
              <a:t>   </a:t>
            </a:r>
            <a:r>
              <a:rPr lang="en-US" sz="2400" dirty="0" err="1"/>
              <a:t>операторы</a:t>
            </a:r>
            <a:r>
              <a:rPr lang="en-US" sz="2400" dirty="0"/>
              <a:t> </a:t>
            </a:r>
            <a:r>
              <a:rPr lang="en-US" sz="2400" dirty="0" err="1"/>
              <a:t>циклической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части</a:t>
            </a:r>
            <a:r>
              <a:rPr lang="en-US" sz="2400" dirty="0" smtClean="0"/>
              <a:t>  </a:t>
            </a:r>
            <a:r>
              <a:rPr lang="en-US" sz="2400" dirty="0" err="1" smtClean="0"/>
              <a:t>программы</a:t>
            </a: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                  </a:t>
            </a:r>
            <a:r>
              <a:rPr lang="en-US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angSong" pitchFamily="49" charset="-122"/>
                <a:cs typeface="Times New Roman" pitchFamily="18" charset="0"/>
              </a:rPr>
              <a:t>end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48942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6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127" y="667691"/>
            <a:ext cx="8928992" cy="6948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ru-RU" sz="2400" i="1" dirty="0">
                <a:solidFill>
                  <a:srgbClr val="002060"/>
                </a:solidFill>
              </a:rPr>
              <a:t>Переменные оператора цикла должны быть определены до входа в   цикл; </a:t>
            </a:r>
          </a:p>
          <a:p>
            <a:pPr marL="342900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ru-RU" sz="2400" i="1" dirty="0" smtClean="0">
                <a:solidFill>
                  <a:srgbClr val="002060"/>
                </a:solidFill>
              </a:rPr>
              <a:t>Повторяющиеся  </a:t>
            </a:r>
            <a:r>
              <a:rPr lang="ru-RU" sz="2400" i="1" dirty="0">
                <a:solidFill>
                  <a:srgbClr val="002060"/>
                </a:solidFill>
              </a:rPr>
              <a:t>вычисления записываются  всего один </a:t>
            </a:r>
            <a:r>
              <a:rPr lang="ru-RU" sz="2400" i="1" dirty="0" smtClean="0">
                <a:solidFill>
                  <a:srgbClr val="002060"/>
                </a:solidFill>
              </a:rPr>
              <a:t>раз внутри цикла; </a:t>
            </a:r>
            <a:endParaRPr lang="ru-RU" sz="2400" i="1" dirty="0">
              <a:solidFill>
                <a:srgbClr val="002060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i="1" dirty="0">
                <a:solidFill>
                  <a:srgbClr val="002060"/>
                </a:solidFill>
              </a:rPr>
              <a:t>Вход в цикл возможен только через   его начало; 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i="1" dirty="0" smtClean="0">
                <a:solidFill>
                  <a:srgbClr val="002060"/>
                </a:solidFill>
              </a:rPr>
              <a:t>Нельзя  </a:t>
            </a:r>
            <a:r>
              <a:rPr lang="ru-RU" sz="2400" i="1" dirty="0">
                <a:solidFill>
                  <a:srgbClr val="002060"/>
                </a:solidFill>
              </a:rPr>
              <a:t>самим  изменять  значение  </a:t>
            </a:r>
            <a:r>
              <a:rPr lang="ru-RU" sz="2400" i="1" dirty="0" smtClean="0">
                <a:solidFill>
                  <a:srgbClr val="002060"/>
                </a:solidFill>
              </a:rPr>
              <a:t>параметра (счетчика) </a:t>
            </a:r>
            <a:r>
              <a:rPr lang="ru-RU" sz="2400" i="1" dirty="0">
                <a:solidFill>
                  <a:srgbClr val="002060"/>
                </a:solidFill>
              </a:rPr>
              <a:t>внутри </a:t>
            </a:r>
            <a:r>
              <a:rPr lang="ru-RU" sz="2400" i="1" dirty="0" smtClean="0">
                <a:solidFill>
                  <a:srgbClr val="002060"/>
                </a:solidFill>
              </a:rPr>
              <a:t>цикла;</a:t>
            </a:r>
            <a:endParaRPr lang="ru-RU" sz="2400" i="1" dirty="0">
              <a:solidFill>
                <a:srgbClr val="002060"/>
              </a:solidFill>
            </a:endParaRPr>
          </a:p>
          <a:p>
            <a:pPr marL="342900" indent="-342900" eaLnBrk="1" hangingPunct="1">
              <a:lnSpc>
                <a:spcPct val="15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i="1" dirty="0" smtClean="0">
                <a:solidFill>
                  <a:srgbClr val="002060"/>
                </a:solidFill>
              </a:rPr>
              <a:t>Передавать  </a:t>
            </a:r>
            <a:r>
              <a:rPr lang="ru-RU" sz="2400" i="1" dirty="0">
                <a:solidFill>
                  <a:srgbClr val="002060"/>
                </a:solidFill>
              </a:rPr>
              <a:t>управление  внутрь  цикла  нельзя! 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i="1" dirty="0" smtClean="0">
                <a:solidFill>
                  <a:srgbClr val="002060"/>
                </a:solidFill>
              </a:rPr>
              <a:t>Передавать  </a:t>
            </a:r>
            <a:r>
              <a:rPr lang="ru-RU" sz="2400" i="1" dirty="0">
                <a:solidFill>
                  <a:srgbClr val="002060"/>
                </a:solidFill>
              </a:rPr>
              <a:t>управление из цикла – </a:t>
            </a:r>
            <a:r>
              <a:rPr lang="ru-RU" sz="2400" i="1" dirty="0" smtClean="0">
                <a:solidFill>
                  <a:srgbClr val="002060"/>
                </a:solidFill>
              </a:rPr>
              <a:t>можно по оператору </a:t>
            </a:r>
            <a:r>
              <a:rPr lang="ru-RU" sz="2400" i="1" dirty="0">
                <a:solidFill>
                  <a:srgbClr val="002060"/>
                </a:solidFill>
              </a:rPr>
              <a:t>перехода </a:t>
            </a:r>
            <a:r>
              <a:rPr lang="en-US" sz="2400" b="1" dirty="0" err="1">
                <a:solidFill>
                  <a:srgbClr val="A20000"/>
                </a:solidFill>
              </a:rPr>
              <a:t>goto</a:t>
            </a:r>
            <a:r>
              <a:rPr lang="ru-RU" sz="2400" i="1" dirty="0">
                <a:solidFill>
                  <a:srgbClr val="002060"/>
                </a:solidFill>
              </a:rPr>
              <a:t>. 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endParaRPr lang="ru-RU" sz="2400" dirty="0">
              <a:solidFill>
                <a:srgbClr val="002060"/>
              </a:solidFill>
            </a:endParaRPr>
          </a:p>
          <a:p>
            <a:pPr eaLnBrk="1" hangingPunct="1"/>
            <a:r>
              <a:rPr lang="ru-RU" sz="2400" dirty="0" smtClean="0">
                <a:solidFill>
                  <a:srgbClr val="002060"/>
                </a:solidFill>
              </a:rPr>
              <a:t> 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4462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необходимо помнить!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3527" y="620688"/>
            <a:ext cx="85583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97854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412776"/>
            <a:ext cx="8229600" cy="3432448"/>
          </a:xfrm>
        </p:spPr>
        <p:txBody>
          <a:bodyPr/>
          <a:lstStyle/>
          <a:p>
            <a:pPr algn="ctr" eaLnBrk="1" hangingPunct="1"/>
            <a:r>
              <a:rPr lang="ru-RU" sz="40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Составление </a:t>
            </a:r>
            <a:br>
              <a:rPr lang="ru-RU" sz="40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000" b="1" i="1" dirty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и  выполнение </a:t>
            </a:r>
            <a:r>
              <a:rPr lang="ru-RU" sz="4000" b="1" i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программ</a:t>
            </a:r>
            <a:br>
              <a:rPr lang="ru-RU" sz="4000" b="1" i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4000" b="1" i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циклической структуры</a:t>
            </a:r>
            <a: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9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4752466" y="731119"/>
            <a:ext cx="4068067" cy="5465101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4752466" y="872760"/>
            <a:ext cx="4211960" cy="537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b="1" dirty="0" err="1">
                <a:latin typeface="Arial" pitchFamily="34" charset="0"/>
                <a:cs typeface="Arial" pitchFamily="34" charset="0"/>
              </a:rPr>
              <a:t>program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STEPEN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i,n:integer;a,y:real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sz="2400" b="1" dirty="0">
              <a:solidFill>
                <a:srgbClr val="A20000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ru-RU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'Возведение в степень</a:t>
            </a:r>
            <a:r>
              <a:rPr lang="ru-RU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');</a:t>
            </a: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write</a:t>
            </a:r>
            <a:r>
              <a:rPr lang="ru-RU" dirty="0">
                <a:latin typeface="Arial" pitchFamily="34" charset="0"/>
                <a:cs typeface="Arial" pitchFamily="34" charset="0"/>
              </a:rPr>
              <a:t> ('Введите основание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a</a:t>
            </a:r>
            <a:r>
              <a:rPr lang="ru-RU" dirty="0">
                <a:latin typeface="Arial" pitchFamily="34" charset="0"/>
                <a:cs typeface="Arial" pitchFamily="34" charset="0"/>
              </a:rPr>
              <a:t>&gt;&gt;');</a:t>
            </a: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(a);</a:t>
            </a: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write</a:t>
            </a:r>
            <a:r>
              <a:rPr lang="ru-RU" dirty="0">
                <a:latin typeface="Arial" pitchFamily="34" charset="0"/>
                <a:cs typeface="Arial" pitchFamily="34" charset="0"/>
              </a:rPr>
              <a:t> ('Введите показатель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n</a:t>
            </a:r>
            <a:r>
              <a:rPr lang="ru-RU" dirty="0">
                <a:latin typeface="Arial" pitchFamily="34" charset="0"/>
                <a:cs typeface="Arial" pitchFamily="34" charset="0"/>
              </a:rPr>
              <a:t>&gt;&gt;');</a:t>
            </a: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readln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(n);</a:t>
            </a: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y:=1;</a:t>
            </a:r>
          </a:p>
          <a:p>
            <a:pPr indent="531813"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i:=1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to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n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do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y:=</a:t>
            </a: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y*a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algn="l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writeln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('y=', </a:t>
            </a:r>
            <a:r>
              <a:rPr lang="ru-RU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sz="2400" b="1" dirty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09041" y="947307"/>
            <a:ext cx="4335265" cy="5400675"/>
            <a:chOff x="2789" y="482"/>
            <a:chExt cx="2920" cy="3674"/>
          </a:xfrm>
        </p:grpSpPr>
        <p:sp>
          <p:nvSpPr>
            <p:cNvPr id="9221" name="AutoShape 33"/>
            <p:cNvSpPr>
              <a:spLocks noChangeArrowheads="1"/>
            </p:cNvSpPr>
            <p:nvPr/>
          </p:nvSpPr>
          <p:spPr bwMode="auto">
            <a:xfrm>
              <a:off x="4694" y="3929"/>
              <a:ext cx="862" cy="227"/>
            </a:xfrm>
            <a:prstGeom prst="flowChartTerminator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ru-RU" b="1" dirty="0"/>
                <a:t>Конец</a:t>
              </a:r>
            </a:p>
          </p:txBody>
        </p:sp>
        <p:sp>
          <p:nvSpPr>
            <p:cNvPr id="9222" name="Line 34"/>
            <p:cNvSpPr>
              <a:spLocks noChangeShapeType="1"/>
            </p:cNvSpPr>
            <p:nvPr/>
          </p:nvSpPr>
          <p:spPr bwMode="auto">
            <a:xfrm rot="-5400000">
              <a:off x="3288" y="2115"/>
              <a:ext cx="0" cy="9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23" name="AutoShape 35"/>
            <p:cNvSpPr>
              <a:spLocks noChangeArrowheads="1"/>
            </p:cNvSpPr>
            <p:nvPr/>
          </p:nvSpPr>
          <p:spPr bwMode="auto">
            <a:xfrm>
              <a:off x="3379" y="482"/>
              <a:ext cx="862" cy="226"/>
            </a:xfrm>
            <a:prstGeom prst="flowChartTerminator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ru-RU" b="1" dirty="0"/>
                <a:t>Начало</a:t>
              </a:r>
            </a:p>
          </p:txBody>
        </p:sp>
        <p:sp>
          <p:nvSpPr>
            <p:cNvPr id="9224" name="Rectangle 36"/>
            <p:cNvSpPr>
              <a:spLocks noChangeArrowheads="1"/>
            </p:cNvSpPr>
            <p:nvPr/>
          </p:nvSpPr>
          <p:spPr bwMode="auto">
            <a:xfrm>
              <a:off x="3108" y="890"/>
              <a:ext cx="1360" cy="273"/>
            </a:xfrm>
            <a:prstGeom prst="rect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ru-RU" i="1" dirty="0"/>
                <a:t>Список данных</a:t>
              </a:r>
            </a:p>
          </p:txBody>
        </p:sp>
        <p:sp>
          <p:nvSpPr>
            <p:cNvPr id="9225" name="Rectangle 37"/>
            <p:cNvSpPr>
              <a:spLocks noChangeArrowheads="1"/>
            </p:cNvSpPr>
            <p:nvPr/>
          </p:nvSpPr>
          <p:spPr bwMode="auto">
            <a:xfrm>
              <a:off x="3108" y="1162"/>
              <a:ext cx="1360" cy="363"/>
            </a:xfrm>
            <a:prstGeom prst="rect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>
                <a:lnSpc>
                  <a:spcPct val="80000"/>
                </a:lnSpc>
              </a:pPr>
              <a:r>
                <a:rPr lang="en-US" b="1" dirty="0" err="1"/>
                <a:t>i</a:t>
              </a:r>
              <a:r>
                <a:rPr lang="en-US" b="1" dirty="0"/>
                <a:t>, n </a:t>
              </a:r>
              <a:r>
                <a:rPr lang="ru-RU" b="1" dirty="0"/>
                <a:t>– цел</a:t>
              </a:r>
              <a:endParaRPr lang="en-US" b="1" dirty="0"/>
            </a:p>
            <a:p>
              <a:pPr>
                <a:lnSpc>
                  <a:spcPct val="80000"/>
                </a:lnSpc>
              </a:pPr>
              <a:r>
                <a:rPr lang="en-US" b="1" dirty="0"/>
                <a:t>a, y- </a:t>
              </a:r>
              <a:r>
                <a:rPr lang="ru-RU" b="1" dirty="0"/>
                <a:t>вещ</a:t>
              </a:r>
            </a:p>
          </p:txBody>
        </p:sp>
        <p:sp>
          <p:nvSpPr>
            <p:cNvPr id="9226" name="Rectangle 38"/>
            <p:cNvSpPr>
              <a:spLocks noChangeArrowheads="1"/>
            </p:cNvSpPr>
            <p:nvPr/>
          </p:nvSpPr>
          <p:spPr bwMode="auto">
            <a:xfrm>
              <a:off x="3242" y="2205"/>
              <a:ext cx="1090" cy="318"/>
            </a:xfrm>
            <a:prstGeom prst="rect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b="1" dirty="0"/>
                <a:t>y := 1 </a:t>
              </a:r>
            </a:p>
          </p:txBody>
        </p:sp>
        <p:sp>
          <p:nvSpPr>
            <p:cNvPr id="9227" name="Rectangle 39"/>
            <p:cNvSpPr>
              <a:spLocks noChangeArrowheads="1"/>
            </p:cNvSpPr>
            <p:nvPr/>
          </p:nvSpPr>
          <p:spPr bwMode="auto">
            <a:xfrm>
              <a:off x="3107" y="3521"/>
              <a:ext cx="1360" cy="271"/>
            </a:xfrm>
            <a:prstGeom prst="rect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en-US" b="1" dirty="0"/>
                <a:t>y := y * a </a:t>
              </a:r>
              <a:endParaRPr lang="ru-RU" b="1" dirty="0"/>
            </a:p>
          </p:txBody>
        </p:sp>
        <p:sp>
          <p:nvSpPr>
            <p:cNvPr id="9228" name="AutoShape 40"/>
            <p:cNvSpPr>
              <a:spLocks noChangeArrowheads="1"/>
            </p:cNvSpPr>
            <p:nvPr/>
          </p:nvSpPr>
          <p:spPr bwMode="auto">
            <a:xfrm>
              <a:off x="4593" y="3475"/>
              <a:ext cx="1116" cy="272"/>
            </a:xfrm>
            <a:prstGeom prst="flowChartInputOutput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ru-RU" i="1" dirty="0" smtClean="0"/>
                <a:t>Вывод</a:t>
              </a:r>
              <a:r>
                <a:rPr lang="ru-RU" b="1" dirty="0" smtClean="0"/>
                <a:t> </a:t>
              </a:r>
              <a:r>
                <a:rPr lang="en-US" b="1" dirty="0" smtClean="0"/>
                <a:t>y</a:t>
              </a:r>
              <a:endParaRPr lang="ru-RU" b="1" dirty="0"/>
            </a:p>
          </p:txBody>
        </p:sp>
        <p:sp>
          <p:nvSpPr>
            <p:cNvPr id="9229" name="Line 41"/>
            <p:cNvSpPr>
              <a:spLocks noChangeShapeType="1"/>
            </p:cNvSpPr>
            <p:nvPr/>
          </p:nvSpPr>
          <p:spPr bwMode="auto">
            <a:xfrm>
              <a:off x="2789" y="2614"/>
              <a:ext cx="0" cy="1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Line 42"/>
            <p:cNvSpPr>
              <a:spLocks noChangeShapeType="1"/>
            </p:cNvSpPr>
            <p:nvPr/>
          </p:nvSpPr>
          <p:spPr bwMode="auto">
            <a:xfrm rot="5400000" flipV="1">
              <a:off x="3287" y="3476"/>
              <a:ext cx="1" cy="9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1" name="Line 43"/>
            <p:cNvSpPr>
              <a:spLocks noChangeShapeType="1"/>
            </p:cNvSpPr>
            <p:nvPr/>
          </p:nvSpPr>
          <p:spPr bwMode="auto">
            <a:xfrm>
              <a:off x="3787" y="3113"/>
              <a:ext cx="0" cy="4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Line 44"/>
            <p:cNvSpPr>
              <a:spLocks noChangeShapeType="1"/>
            </p:cNvSpPr>
            <p:nvPr/>
          </p:nvSpPr>
          <p:spPr bwMode="auto">
            <a:xfrm>
              <a:off x="3787" y="2523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Line 45"/>
            <p:cNvSpPr>
              <a:spLocks noChangeShapeType="1"/>
            </p:cNvSpPr>
            <p:nvPr/>
          </p:nvSpPr>
          <p:spPr bwMode="auto">
            <a:xfrm>
              <a:off x="3787" y="3793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4" name="Line 46"/>
            <p:cNvSpPr>
              <a:spLocks noChangeShapeType="1"/>
            </p:cNvSpPr>
            <p:nvPr/>
          </p:nvSpPr>
          <p:spPr bwMode="auto">
            <a:xfrm rot="-5400000">
              <a:off x="4740" y="2523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Line 47"/>
            <p:cNvSpPr>
              <a:spLocks noChangeShapeType="1"/>
            </p:cNvSpPr>
            <p:nvPr/>
          </p:nvSpPr>
          <p:spPr bwMode="auto">
            <a:xfrm>
              <a:off x="5148" y="3747"/>
              <a:ext cx="0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Line 48"/>
            <p:cNvSpPr>
              <a:spLocks noChangeShapeType="1"/>
            </p:cNvSpPr>
            <p:nvPr/>
          </p:nvSpPr>
          <p:spPr bwMode="auto">
            <a:xfrm>
              <a:off x="3787" y="1525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Line 49"/>
            <p:cNvSpPr>
              <a:spLocks noChangeShapeType="1"/>
            </p:cNvSpPr>
            <p:nvPr/>
          </p:nvSpPr>
          <p:spPr bwMode="auto">
            <a:xfrm>
              <a:off x="3787" y="709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8" name="AutoShape 50"/>
            <p:cNvSpPr>
              <a:spLocks noChangeArrowheads="1"/>
            </p:cNvSpPr>
            <p:nvPr/>
          </p:nvSpPr>
          <p:spPr bwMode="auto">
            <a:xfrm>
              <a:off x="3334" y="1752"/>
              <a:ext cx="1259" cy="227"/>
            </a:xfrm>
            <a:prstGeom prst="flowChartInputOutput">
              <a:avLst/>
            </a:prstGeom>
            <a:noFill/>
            <a:ln w="38100">
              <a:solidFill>
                <a:srgbClr val="018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r>
                <a:rPr lang="ru-RU" i="1" dirty="0" smtClean="0"/>
                <a:t>Ввод </a:t>
              </a:r>
              <a:r>
                <a:rPr lang="en-US" b="1" dirty="0" smtClean="0"/>
                <a:t>a</a:t>
              </a:r>
              <a:r>
                <a:rPr lang="en-US" b="1" dirty="0"/>
                <a:t>, n</a:t>
              </a:r>
              <a:endParaRPr lang="ru-RU" b="1" dirty="0"/>
            </a:p>
          </p:txBody>
        </p:sp>
        <p:sp>
          <p:nvSpPr>
            <p:cNvPr id="9239" name="Line 51"/>
            <p:cNvSpPr>
              <a:spLocks noChangeShapeType="1"/>
            </p:cNvSpPr>
            <p:nvPr/>
          </p:nvSpPr>
          <p:spPr bwMode="auto">
            <a:xfrm>
              <a:off x="3787" y="1979"/>
              <a:ext cx="0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0" name="AutoShape 52"/>
            <p:cNvSpPr>
              <a:spLocks noChangeArrowheads="1"/>
            </p:cNvSpPr>
            <p:nvPr/>
          </p:nvSpPr>
          <p:spPr bwMode="auto">
            <a:xfrm>
              <a:off x="3243" y="2750"/>
              <a:ext cx="1088" cy="363"/>
            </a:xfrm>
            <a:prstGeom prst="flowChartPreparation">
              <a:avLst/>
            </a:prstGeom>
            <a:solidFill>
              <a:schemeClr val="bg1"/>
            </a:solidFill>
            <a:ln w="38100">
              <a:solidFill>
                <a:srgbClr val="0066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b="1" dirty="0" err="1"/>
                <a:t>i</a:t>
              </a:r>
              <a:r>
                <a:rPr lang="en-US" b="1" dirty="0"/>
                <a:t> = 1, n</a:t>
              </a:r>
              <a:endParaRPr lang="ru-RU" b="1" dirty="0"/>
            </a:p>
          </p:txBody>
        </p:sp>
        <p:sp>
          <p:nvSpPr>
            <p:cNvPr id="9241" name="Line 53"/>
            <p:cNvSpPr>
              <a:spLocks noChangeShapeType="1"/>
            </p:cNvSpPr>
            <p:nvPr/>
          </p:nvSpPr>
          <p:spPr bwMode="auto">
            <a:xfrm>
              <a:off x="5148" y="2931"/>
              <a:ext cx="0" cy="5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79512" y="148465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760000"/>
                </a:solidFill>
              </a:rPr>
              <a:t>Программа, которая </a:t>
            </a:r>
            <a:r>
              <a:rPr lang="ru-RU" sz="2000" b="1" dirty="0" smtClean="0">
                <a:solidFill>
                  <a:srgbClr val="760000"/>
                </a:solidFill>
              </a:rPr>
              <a:t>возводит в указанную степень основание.</a:t>
            </a:r>
            <a:endParaRPr lang="ru-RU" sz="2000" b="1" dirty="0">
              <a:solidFill>
                <a:srgbClr val="760000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62166" y="541466"/>
            <a:ext cx="8558367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5203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94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94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94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94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94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94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94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194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4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94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946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1946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2928938" y="3152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7504" y="188640"/>
            <a:ext cx="8592968" cy="223224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Задача</a:t>
            </a:r>
            <a:r>
              <a:rPr kumimoji="0" lang="ru-RU" sz="2400" b="0" i="1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1.</a:t>
            </a:r>
            <a:r>
              <a:rPr kumimoji="0" lang="ru-RU" sz="24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Составьте программу вычисления  суммы   элементов  ряда с 1 по 20: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>
              <a:latin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где  </a:t>
            </a:r>
            <a:r>
              <a:rPr kumimoji="0" lang="en-US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- порядковый  номер  элемента,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            - формула для вычисления элемента</a:t>
            </a:r>
            <a:r>
              <a:rPr kumimoji="0" lang="en-US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ряда.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8125859"/>
              </p:ext>
            </p:extLst>
          </p:nvPr>
        </p:nvGraphicFramePr>
        <p:xfrm>
          <a:off x="4523988" y="764704"/>
          <a:ext cx="4080460" cy="472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Формула" r:id="rId3" imgW="1930320" imgH="203040" progId="Equation.3">
                  <p:embed/>
                </p:oleObj>
              </mc:Choice>
              <mc:Fallback>
                <p:oleObj name="Формула" r:id="rId3" imgW="1930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3988" y="764704"/>
                        <a:ext cx="4080460" cy="4728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152919"/>
              </p:ext>
            </p:extLst>
          </p:nvPr>
        </p:nvGraphicFramePr>
        <p:xfrm>
          <a:off x="227504" y="1916832"/>
          <a:ext cx="1127490" cy="431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Формула" r:id="rId5" imgW="583920" imgH="203040" progId="Equation.3">
                  <p:embed/>
                </p:oleObj>
              </mc:Choice>
              <mc:Fallback>
                <p:oleObj name="Формула" r:id="rId5" imgW="5839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504" y="1916832"/>
                        <a:ext cx="1127490" cy="4314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227504" y="2594521"/>
            <a:ext cx="8592968" cy="40748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48260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Программа:</a:t>
            </a:r>
            <a:endParaRPr lang="en-US" sz="2000" i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2400" b="1" dirty="0" err="1">
                <a:latin typeface="Arial" pitchFamily="34" charset="0"/>
                <a:cs typeface="Arial" pitchFamily="34" charset="0"/>
              </a:rPr>
              <a:t>program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Summa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:integer;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5392"/>
                </a:solidFill>
                <a:latin typeface="Arial" pitchFamily="34" charset="0"/>
              </a:rPr>
              <a:t>S</a:t>
            </a:r>
            <a:r>
              <a:rPr lang="ru-RU" sz="2400" b="1" dirty="0">
                <a:latin typeface="Arial" pitchFamily="34" charset="0"/>
              </a:rPr>
              <a:t>: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real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2400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sz="2400" b="1" dirty="0">
              <a:solidFill>
                <a:srgbClr val="A2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ru-RU" sz="2400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'Вычисление суммы ряда</a:t>
            </a:r>
            <a:r>
              <a:rPr lang="ru-RU" sz="2400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');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2400" b="1" dirty="0" smtClean="0">
                <a:solidFill>
                  <a:srgbClr val="005392"/>
                </a:solidFill>
                <a:latin typeface="Arial" pitchFamily="34" charset="0"/>
              </a:rPr>
              <a:t>   </a:t>
            </a:r>
            <a:r>
              <a:rPr lang="en-US" sz="2400" b="1" dirty="0" smtClean="0">
                <a:solidFill>
                  <a:srgbClr val="005392"/>
                </a:solidFill>
                <a:latin typeface="Arial" pitchFamily="34" charset="0"/>
              </a:rPr>
              <a:t>S</a:t>
            </a:r>
            <a:r>
              <a:rPr lang="ru-RU" sz="2400" b="1" dirty="0">
                <a:solidFill>
                  <a:srgbClr val="005392"/>
                </a:solidFill>
                <a:latin typeface="Arial" pitchFamily="34" charset="0"/>
              </a:rPr>
              <a:t>:=</a:t>
            </a:r>
            <a:r>
              <a:rPr lang="en-US" sz="2400" b="1" dirty="0">
                <a:solidFill>
                  <a:srgbClr val="005392"/>
                </a:solidFill>
                <a:latin typeface="Arial" pitchFamily="34" charset="0"/>
              </a:rPr>
              <a:t>0</a:t>
            </a:r>
            <a:r>
              <a:rPr lang="ru-RU" sz="2400" b="1" dirty="0">
                <a:solidFill>
                  <a:srgbClr val="005392"/>
                </a:solidFill>
                <a:latin typeface="Arial" pitchFamily="34" charset="0"/>
              </a:rPr>
              <a:t>;</a:t>
            </a:r>
          </a:p>
          <a:p>
            <a:pPr lvl="0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for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i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:=1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to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20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do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5392"/>
                </a:solidFill>
                <a:latin typeface="Arial" pitchFamily="34" charset="0"/>
              </a:rPr>
              <a:t>S:=S+ (7 * </a:t>
            </a:r>
            <a:r>
              <a:rPr lang="en-US" sz="2400" b="1" dirty="0" err="1">
                <a:solidFill>
                  <a:srgbClr val="005392"/>
                </a:solidFill>
                <a:latin typeface="Arial" pitchFamily="34" charset="0"/>
              </a:rPr>
              <a:t>i</a:t>
            </a:r>
            <a:r>
              <a:rPr lang="en-US" sz="2400" b="1" dirty="0">
                <a:solidFill>
                  <a:srgbClr val="005392"/>
                </a:solidFill>
                <a:latin typeface="Arial" pitchFamily="34" charset="0"/>
              </a:rPr>
              <a:t> - 2)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writeln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(‘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=', </a:t>
            </a:r>
            <a:r>
              <a:rPr lang="en-US" sz="2400" b="1" dirty="0">
                <a:solidFill>
                  <a:srgbClr val="005392"/>
                </a:solidFill>
                <a:latin typeface="Arial" pitchFamily="34" charset="0"/>
              </a:rPr>
              <a:t>S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sz="2400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sz="2400" b="1" dirty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93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251520" y="0"/>
            <a:ext cx="8663880" cy="24208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ru-RU" i="1" u="sng" dirty="0">
                <a:latin typeface="Arial" pitchFamily="34" charset="0"/>
              </a:rPr>
              <a:t>Задача2.</a:t>
            </a:r>
            <a:r>
              <a:rPr lang="ru-RU" i="1" dirty="0">
                <a:latin typeface="Arial" pitchFamily="34" charset="0"/>
              </a:rPr>
              <a:t>  </a:t>
            </a:r>
            <a:r>
              <a:rPr lang="ru-RU" dirty="0">
                <a:latin typeface="Arial" pitchFamily="34" charset="0"/>
              </a:rPr>
              <a:t>Составьте  программу  вычисления  произведения  </a:t>
            </a:r>
            <a:r>
              <a:rPr lang="ru-RU" dirty="0" smtClean="0">
                <a:latin typeface="Arial" pitchFamily="34" charset="0"/>
              </a:rPr>
              <a:t>9-ти  элементов  </a:t>
            </a:r>
            <a:r>
              <a:rPr lang="ru-RU" dirty="0">
                <a:latin typeface="Arial" pitchFamily="34" charset="0"/>
              </a:rPr>
              <a:t>ряда:</a:t>
            </a:r>
          </a:p>
          <a:p>
            <a:pPr algn="just">
              <a:spcBef>
                <a:spcPct val="0"/>
              </a:spcBef>
            </a:pPr>
            <a:endParaRPr lang="ru-RU" dirty="0">
              <a:latin typeface="Arial" pitchFamily="34" charset="0"/>
            </a:endParaRPr>
          </a:p>
          <a:p>
            <a:pPr algn="just">
              <a:spcBef>
                <a:spcPct val="0"/>
              </a:spcBef>
            </a:pPr>
            <a:endParaRPr lang="ru-RU" dirty="0">
              <a:latin typeface="Arial" pitchFamily="34" charset="0"/>
            </a:endParaRPr>
          </a:p>
          <a:p>
            <a:pPr lvl="0" algn="just"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dirty="0">
                <a:latin typeface="Arial" pitchFamily="34" charset="0"/>
              </a:rPr>
              <a:t>где  </a:t>
            </a:r>
            <a:r>
              <a:rPr lang="en-US" dirty="0">
                <a:latin typeface="Arial" pitchFamily="34" charset="0"/>
              </a:rPr>
              <a:t>i</a:t>
            </a:r>
            <a:r>
              <a:rPr lang="ru-RU" dirty="0">
                <a:latin typeface="Arial" pitchFamily="34" charset="0"/>
              </a:rPr>
              <a:t> - порядковый  номер  элемента,</a:t>
            </a:r>
          </a:p>
          <a:p>
            <a:pPr lvl="0" algn="just" eaLnBrk="1" hangingPunct="1">
              <a:spcBef>
                <a:spcPct val="0"/>
              </a:spcBef>
              <a:spcAft>
                <a:spcPts val="1000"/>
              </a:spcAft>
            </a:pPr>
            <a:r>
              <a:rPr lang="ru-RU" dirty="0">
                <a:latin typeface="Arial" pitchFamily="34" charset="0"/>
              </a:rPr>
              <a:t>   </a:t>
            </a:r>
            <a:r>
              <a:rPr lang="ru-RU" dirty="0" smtClean="0">
                <a:latin typeface="Arial" pitchFamily="34" charset="0"/>
              </a:rPr>
              <a:t>                    </a:t>
            </a:r>
            <a:r>
              <a:rPr lang="ru-RU" dirty="0">
                <a:latin typeface="Arial" pitchFamily="34" charset="0"/>
              </a:rPr>
              <a:t>- формула для вычисления элемента.</a:t>
            </a:r>
          </a:p>
          <a:p>
            <a:pPr algn="just">
              <a:spcBef>
                <a:spcPct val="0"/>
              </a:spcBef>
            </a:pPr>
            <a:endParaRPr lang="ru-RU" i="1" dirty="0" smtClean="0">
              <a:latin typeface="Arial" pitchFamily="34" charset="0"/>
            </a:endParaRPr>
          </a:p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2867025" y="3190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6593427"/>
              </p:ext>
            </p:extLst>
          </p:nvPr>
        </p:nvGraphicFramePr>
        <p:xfrm>
          <a:off x="1162050" y="981075"/>
          <a:ext cx="385762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Формула" r:id="rId3" imgW="1587240" imgH="203040" progId="Equation.3">
                  <p:embed/>
                </p:oleObj>
              </mc:Choice>
              <mc:Fallback>
                <p:oleObj name="Формула" r:id="rId3" imgW="1587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2050" y="981075"/>
                        <a:ext cx="385762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51520" y="2708920"/>
            <a:ext cx="8740080" cy="39966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Программа: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program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Prouzvedenie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var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P</a:t>
            </a:r>
            <a:r>
              <a:rPr lang="en-US" b="1" dirty="0">
                <a:latin typeface="Arial" pitchFamily="34" charset="0"/>
              </a:rPr>
              <a:t>,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: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integer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begin</a:t>
            </a:r>
            <a:endParaRPr lang="ru-RU" b="1" dirty="0">
              <a:solidFill>
                <a:srgbClr val="A2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err="1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writeln</a:t>
            </a:r>
            <a:r>
              <a:rPr lang="ru-RU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'Вычисление произведения</a:t>
            </a:r>
            <a:r>
              <a:rPr lang="ru-RU" dirty="0">
                <a:solidFill>
                  <a:srgbClr val="19471A"/>
                </a:solidFill>
                <a:latin typeface="Arial" pitchFamily="34" charset="0"/>
                <a:cs typeface="Arial" pitchFamily="34" charset="0"/>
              </a:rPr>
              <a:t>');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b="1" dirty="0">
                <a:solidFill>
                  <a:srgbClr val="005392"/>
                </a:solidFill>
                <a:latin typeface="Arial" pitchFamily="34" charset="0"/>
              </a:rPr>
              <a:t>   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P</a:t>
            </a:r>
            <a:r>
              <a:rPr lang="ru-RU" b="1" dirty="0">
                <a:solidFill>
                  <a:srgbClr val="005392"/>
                </a:solidFill>
                <a:latin typeface="Arial" pitchFamily="34" charset="0"/>
              </a:rPr>
              <a:t>:=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1</a:t>
            </a:r>
            <a:r>
              <a:rPr lang="ru-RU" b="1" dirty="0">
                <a:solidFill>
                  <a:srgbClr val="005392"/>
                </a:solidFill>
                <a:latin typeface="Arial" pitchFamily="34" charset="0"/>
              </a:rPr>
              <a:t>;</a:t>
            </a:r>
          </a:p>
          <a:p>
            <a:pPr lvl="0"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         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dirty="0">
                <a:latin typeface="Arial" pitchFamily="34" charset="0"/>
                <a:cs typeface="Arial" pitchFamily="34" charset="0"/>
              </a:rPr>
              <a:t>:=</a:t>
            </a: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to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chemeClr val="accent1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9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do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P:=P* (2 * </a:t>
            </a:r>
            <a:r>
              <a:rPr lang="en-US" b="1" dirty="0" err="1">
                <a:solidFill>
                  <a:srgbClr val="005392"/>
                </a:solidFill>
                <a:latin typeface="Arial" pitchFamily="34" charset="0"/>
              </a:rPr>
              <a:t>i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 +1)</a:t>
            </a:r>
            <a:r>
              <a:rPr lang="ru-RU" dirty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writeln</a:t>
            </a:r>
            <a:r>
              <a:rPr lang="ru-RU" dirty="0">
                <a:latin typeface="Arial" pitchFamily="34" charset="0"/>
                <a:cs typeface="Arial" pitchFamily="34" charset="0"/>
              </a:rPr>
              <a:t> (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‘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=', </a:t>
            </a:r>
            <a:r>
              <a:rPr lang="en-US" b="1" dirty="0">
                <a:solidFill>
                  <a:srgbClr val="005392"/>
                </a:solidFill>
                <a:latin typeface="Arial" pitchFamily="34" charset="0"/>
              </a:rPr>
              <a:t>P</a:t>
            </a:r>
            <a:r>
              <a:rPr lang="ru-RU" dirty="0"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spcBef>
                <a:spcPts val="300"/>
              </a:spcBef>
              <a:spcAft>
                <a:spcPts val="300"/>
              </a:spcAft>
            </a:pPr>
            <a:r>
              <a:rPr lang="ru-RU" b="1" dirty="0" err="1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end</a:t>
            </a:r>
            <a:r>
              <a:rPr lang="ru-RU" b="1" dirty="0">
                <a:solidFill>
                  <a:srgbClr val="A2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</a:pPr>
            <a:endParaRPr lang="ru-RU" i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</a:pPr>
            <a:endParaRPr lang="ru-RU" sz="2800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081228"/>
              </p:ext>
            </p:extLst>
          </p:nvPr>
        </p:nvGraphicFramePr>
        <p:xfrm>
          <a:off x="795576" y="1916832"/>
          <a:ext cx="135731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Формула" r:id="rId5" imgW="558720" imgH="203040" progId="Equation.3">
                  <p:embed/>
                </p:oleObj>
              </mc:Choice>
              <mc:Fallback>
                <p:oleObj name="Формула" r:id="rId5" imgW="558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576" y="1916832"/>
                        <a:ext cx="1357313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751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2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29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7623</TotalTime>
  <Words>802</Words>
  <Application>Microsoft Office PowerPoint</Application>
  <PresentationFormat>Экран (4:3)</PresentationFormat>
  <Paragraphs>142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Составление   и  выполнение программ циклической структуры </vt:lpstr>
      <vt:lpstr>Презентация PowerPoint</vt:lpstr>
      <vt:lpstr>Презентация PowerPoint</vt:lpstr>
      <vt:lpstr>Презентация PowerPoint</vt:lpstr>
      <vt:lpstr>Задача 3. Составьте  программу  вычисления значений функции    Y = x2 – 3x – 7 ,  при  изменении  аргумента  х  от  1  до  15   с  шагом  1.  Вывод  значений  аргумента  и  функции  организуйте в  виде  двух столбцов: х =…   у =… х =…   у =… </vt:lpstr>
      <vt:lpstr>Презентация PowerPoint</vt:lpstr>
      <vt:lpstr>Презентация PowerPoint</vt:lpstr>
      <vt:lpstr>Презентация PowerPoint</vt:lpstr>
    </vt:vector>
  </TitlesOfParts>
  <Company>house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информации в  ИНТЕРНЕТ</dc:title>
  <cp:lastModifiedBy>Admin</cp:lastModifiedBy>
  <cp:revision>430</cp:revision>
  <dcterms:created xsi:type="dcterms:W3CDTF">2009-02-11T12:56:12Z</dcterms:created>
  <dcterms:modified xsi:type="dcterms:W3CDTF">2015-02-05T12:13:31Z</dcterms:modified>
</cp:coreProperties>
</file>