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32" r:id="rId2"/>
    <p:sldId id="539" r:id="rId3"/>
    <p:sldId id="552" r:id="rId4"/>
    <p:sldId id="574" r:id="rId5"/>
    <p:sldId id="580" r:id="rId6"/>
    <p:sldId id="578" r:id="rId7"/>
    <p:sldId id="579" r:id="rId8"/>
    <p:sldId id="560" r:id="rId9"/>
    <p:sldId id="570" r:id="rId10"/>
    <p:sldId id="565" r:id="rId11"/>
    <p:sldId id="541" r:id="rId12"/>
    <p:sldId id="554" r:id="rId13"/>
    <p:sldId id="571" r:id="rId14"/>
    <p:sldId id="545" r:id="rId15"/>
    <p:sldId id="546" r:id="rId16"/>
    <p:sldId id="547" r:id="rId17"/>
    <p:sldId id="58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71A"/>
    <a:srgbClr val="760000"/>
    <a:srgbClr val="00B05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207" autoAdjust="0"/>
  </p:normalViewPr>
  <p:slideViewPr>
    <p:cSldViewPr>
      <p:cViewPr>
        <p:scale>
          <a:sx n="70" d="100"/>
          <a:sy n="70" d="100"/>
        </p:scale>
        <p:origin x="-108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76A07-C5B6-492A-A1C1-D6E1149D50A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BBAD9-36AF-416A-B49D-66B1E621A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6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180-B716-4458-AC53-8FAF0CAF77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02B0-841A-4C8E-A13A-4086B89D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222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3ED26-7E21-445C-868A-4B92F118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2780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66581-5752-4D9A-9B99-3EF7B55E5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200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5E4C-FD00-4BC0-B91F-D8825EE57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6089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26FF-2332-4152-ABBB-63ED3BA27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2256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8872-9B5D-44B4-A60F-DC332E2BF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0851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608B-4177-4B6E-87A4-72DAE9863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33308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D9B2-44A5-41D9-B9E2-D98E857B2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2930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2D209-48F2-4189-B7AA-3A6ADDE28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4357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3B21-9BAC-4012-8A50-9AB26699B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1993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F1F3-87CC-40E5-8F8E-0F4C4045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7562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DE91B7-F312-4B5F-B12D-5DB550A1A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/>
          </p:cNvSpPr>
          <p:nvPr/>
        </p:nvSpPr>
        <p:spPr bwMode="auto">
          <a:xfrm>
            <a:off x="339290" y="2258865"/>
            <a:ext cx="8604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6600" i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Тема урока: </a:t>
            </a:r>
          </a:p>
          <a:p>
            <a:pPr algn="ctr"/>
            <a:r>
              <a:rPr lang="ru-RU" sz="66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Циклы с условием</a:t>
            </a:r>
            <a:endParaRPr lang="ru-RU" sz="66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489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39"/>
            <a:ext cx="8424935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Задача 6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/>
              <a:t>Рассмотрим </a:t>
            </a:r>
            <a:r>
              <a:rPr lang="ru-RU" sz="2400" dirty="0" smtClean="0"/>
              <a:t>программу нахождения наибольшего общего делителя (</a:t>
            </a:r>
            <a:r>
              <a:rPr lang="en-US" sz="2400" b="1" dirty="0" smtClean="0"/>
              <a:t>NOD</a:t>
            </a:r>
            <a:r>
              <a:rPr lang="en-US" sz="2400" dirty="0" smtClean="0"/>
              <a:t>) </a:t>
            </a:r>
            <a:r>
              <a:rPr lang="ru-RU" sz="2400" dirty="0" smtClean="0"/>
              <a:t>двух </a:t>
            </a:r>
            <a:r>
              <a:rPr lang="ru-RU" sz="2400" dirty="0"/>
              <a:t>целых чисел</a:t>
            </a:r>
            <a:r>
              <a:rPr lang="en-US" sz="2400" dirty="0"/>
              <a:t>: </a:t>
            </a:r>
            <a:r>
              <a:rPr lang="en-US" sz="2400" b="1" dirty="0" smtClean="0"/>
              <a:t>M</a:t>
            </a:r>
            <a:r>
              <a:rPr lang="en-US" sz="2400" dirty="0" smtClean="0"/>
              <a:t>  </a:t>
            </a:r>
            <a:r>
              <a:rPr lang="ru-RU" sz="2400" dirty="0"/>
              <a:t>и  </a:t>
            </a:r>
            <a:r>
              <a:rPr lang="en-US" sz="2400" b="1" dirty="0" smtClean="0"/>
              <a:t>N</a:t>
            </a:r>
            <a:r>
              <a:rPr lang="ru-RU" sz="2400" dirty="0" smtClean="0"/>
              <a:t>  по алгоритму Евклида.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48064" y="1926764"/>
            <a:ext cx="3896098" cy="4632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1" dirty="0"/>
              <a:t>program </a:t>
            </a:r>
            <a:r>
              <a:rPr lang="en-US" sz="2000" b="1" dirty="0" err="1" smtClean="0">
                <a:solidFill>
                  <a:srgbClr val="990033"/>
                </a:solidFill>
              </a:rPr>
              <a:t>Evklid</a:t>
            </a:r>
            <a:r>
              <a:rPr lang="en-US" sz="2000" b="1" dirty="0" smtClean="0"/>
              <a:t>;</a:t>
            </a:r>
            <a:endParaRPr lang="ru-RU" sz="20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M, N, NOD: </a:t>
            </a:r>
            <a:r>
              <a:rPr lang="en-US" sz="2000" b="1" dirty="0"/>
              <a:t>integer;</a:t>
            </a:r>
            <a:endParaRPr lang="ru-RU" sz="20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000" b="1" dirty="0" err="1">
                <a:solidFill>
                  <a:srgbClr val="0070C0"/>
                </a:solidFill>
              </a:rPr>
              <a:t>begin</a:t>
            </a:r>
            <a:r>
              <a:rPr lang="ru-RU" sz="2000" b="1" dirty="0">
                <a:solidFill>
                  <a:srgbClr val="0070C0"/>
                </a:solidFill>
              </a:rPr>
              <a:t> 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000" b="1" dirty="0" err="1"/>
              <a:t>writeln</a:t>
            </a:r>
            <a:r>
              <a:rPr lang="ru-RU" sz="2000" b="1" dirty="0"/>
              <a:t> (</a:t>
            </a:r>
            <a:r>
              <a:rPr lang="ru-RU" sz="2000" dirty="0"/>
              <a:t>'Введите два </a:t>
            </a:r>
            <a:r>
              <a:rPr lang="ru-RU" sz="2000" dirty="0" smtClean="0"/>
              <a:t>числа</a:t>
            </a:r>
            <a:r>
              <a:rPr lang="ru-RU" sz="2000" dirty="0"/>
              <a:t>'</a:t>
            </a:r>
            <a:r>
              <a:rPr lang="ru-RU" sz="2000" b="1" dirty="0"/>
              <a:t>);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000" b="1" dirty="0"/>
              <a:t> </a:t>
            </a:r>
            <a:r>
              <a:rPr lang="en-US" sz="2000" b="1" dirty="0" err="1"/>
              <a:t>readln</a:t>
            </a:r>
            <a:r>
              <a:rPr lang="en-US" sz="2000" b="1" dirty="0"/>
              <a:t> </a:t>
            </a:r>
            <a:r>
              <a:rPr lang="en-US" sz="2000" b="1" dirty="0" smtClean="0"/>
              <a:t>(M, N);</a:t>
            </a:r>
            <a:endParaRPr lang="ru-RU" sz="2000" b="1" dirty="0"/>
          </a:p>
          <a:p>
            <a:pPr indent="450850">
              <a:spcBef>
                <a:spcPts val="300"/>
              </a:spcBef>
              <a:spcAft>
                <a:spcPts val="300"/>
              </a:spcAft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while</a:t>
            </a:r>
            <a:r>
              <a:rPr lang="en-US" sz="2000" b="1" dirty="0">
                <a:solidFill>
                  <a:srgbClr val="760000"/>
                </a:solidFill>
              </a:rPr>
              <a:t> </a:t>
            </a:r>
            <a:r>
              <a:rPr lang="en-US" sz="2000" b="1" dirty="0" smtClean="0">
                <a:solidFill>
                  <a:srgbClr val="760000"/>
                </a:solidFill>
              </a:rPr>
              <a:t>M&lt;&gt;N </a:t>
            </a:r>
            <a:r>
              <a:rPr lang="en-US" sz="2000" b="1" dirty="0">
                <a:solidFill>
                  <a:srgbClr val="FF0000"/>
                </a:solidFill>
              </a:rPr>
              <a:t>do</a:t>
            </a:r>
            <a:r>
              <a:rPr lang="en-US" sz="2000" b="1" dirty="0">
                <a:solidFill>
                  <a:srgbClr val="760000"/>
                </a:solidFill>
              </a:rPr>
              <a:t>  </a:t>
            </a:r>
            <a:endParaRPr lang="ru-RU" sz="2000" b="1" dirty="0">
              <a:solidFill>
                <a:srgbClr val="760000"/>
              </a:solidFill>
            </a:endParaRPr>
          </a:p>
          <a:p>
            <a:pPr indent="450850"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760000"/>
                </a:solidFill>
              </a:rPr>
              <a:t>  </a:t>
            </a:r>
            <a:r>
              <a:rPr lang="en-US" sz="2000" b="1" dirty="0">
                <a:solidFill>
                  <a:srgbClr val="19471A"/>
                </a:solidFill>
              </a:rPr>
              <a:t>if </a:t>
            </a:r>
            <a:r>
              <a:rPr lang="en-US" sz="2000" b="1" dirty="0" smtClean="0">
                <a:solidFill>
                  <a:srgbClr val="19471A"/>
                </a:solidFill>
              </a:rPr>
              <a:t>M&gt;N </a:t>
            </a:r>
            <a:endParaRPr lang="ru-RU" sz="2000" b="1" dirty="0" smtClean="0">
              <a:solidFill>
                <a:srgbClr val="19471A"/>
              </a:solidFill>
            </a:endParaRPr>
          </a:p>
          <a:p>
            <a:pPr indent="450850">
              <a:spcBef>
                <a:spcPts val="300"/>
              </a:spcBef>
              <a:spcAft>
                <a:spcPts val="300"/>
              </a:spcAft>
            </a:pPr>
            <a:r>
              <a:rPr lang="ru-RU" sz="2000" b="1" dirty="0">
                <a:solidFill>
                  <a:srgbClr val="19471A"/>
                </a:solidFill>
              </a:rPr>
              <a:t> </a:t>
            </a:r>
            <a:r>
              <a:rPr lang="ru-RU" sz="2000" b="1" dirty="0" smtClean="0">
                <a:solidFill>
                  <a:srgbClr val="19471A"/>
                </a:solidFill>
              </a:rPr>
              <a:t> </a:t>
            </a:r>
            <a:r>
              <a:rPr lang="en-US" sz="2000" b="1" dirty="0" smtClean="0">
                <a:solidFill>
                  <a:srgbClr val="19471A"/>
                </a:solidFill>
              </a:rPr>
              <a:t>then M:=M-N</a:t>
            </a:r>
            <a:endParaRPr lang="ru-RU" sz="2000" b="1" dirty="0" smtClean="0">
              <a:solidFill>
                <a:srgbClr val="19471A"/>
              </a:solidFill>
            </a:endParaRPr>
          </a:p>
          <a:p>
            <a:pPr indent="450850">
              <a:spcBef>
                <a:spcPts val="300"/>
              </a:spcBef>
              <a:spcAft>
                <a:spcPts val="300"/>
              </a:spcAft>
            </a:pPr>
            <a:r>
              <a:rPr lang="ru-RU" sz="2000" b="1" dirty="0">
                <a:solidFill>
                  <a:srgbClr val="19471A"/>
                </a:solidFill>
              </a:rPr>
              <a:t> </a:t>
            </a:r>
            <a:r>
              <a:rPr lang="en-US" sz="2000" b="1" dirty="0" smtClean="0">
                <a:solidFill>
                  <a:srgbClr val="19471A"/>
                </a:solidFill>
              </a:rPr>
              <a:t> </a:t>
            </a:r>
            <a:r>
              <a:rPr lang="en-US" sz="2000" b="1" dirty="0">
                <a:solidFill>
                  <a:srgbClr val="19471A"/>
                </a:solidFill>
              </a:rPr>
              <a:t>else </a:t>
            </a:r>
            <a:r>
              <a:rPr lang="en-US" sz="2000" b="1" dirty="0" smtClean="0">
                <a:solidFill>
                  <a:srgbClr val="19471A"/>
                </a:solidFill>
              </a:rPr>
              <a:t>N:=N-M;</a:t>
            </a:r>
            <a:endParaRPr lang="ru-RU" sz="2000" b="1" dirty="0">
              <a:solidFill>
                <a:srgbClr val="19471A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1" dirty="0" smtClean="0"/>
              <a:t>NOD</a:t>
            </a:r>
            <a:r>
              <a:rPr lang="ru-MO" sz="2000" b="1" dirty="0" smtClean="0"/>
              <a:t>:=</a:t>
            </a:r>
            <a:r>
              <a:rPr lang="en-US" sz="2000" b="1" dirty="0" smtClean="0"/>
              <a:t>M</a:t>
            </a:r>
            <a:r>
              <a:rPr lang="ru-MO" sz="2000" b="1" dirty="0" smtClean="0"/>
              <a:t>;</a:t>
            </a:r>
            <a:endParaRPr lang="ru-RU" sz="20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000" b="1" dirty="0" err="1"/>
              <a:t>writeln</a:t>
            </a:r>
            <a:r>
              <a:rPr lang="ru-RU" sz="2000" b="1" dirty="0"/>
              <a:t> </a:t>
            </a:r>
            <a:r>
              <a:rPr lang="ru-RU" sz="2000" dirty="0" smtClean="0"/>
              <a:t>'НОД = </a:t>
            </a:r>
            <a:r>
              <a:rPr lang="ru-RU" sz="2000" b="1" dirty="0" smtClean="0"/>
              <a:t>',</a:t>
            </a:r>
            <a:r>
              <a:rPr lang="en-US" sz="2000" b="1" dirty="0" smtClean="0"/>
              <a:t>NOD</a:t>
            </a:r>
            <a:r>
              <a:rPr lang="ru-RU" sz="2000" b="1" dirty="0" smtClean="0"/>
              <a:t>);</a:t>
            </a:r>
            <a:endParaRPr lang="ru-RU" sz="2000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70C0"/>
                </a:solidFill>
              </a:rPr>
              <a:t>end.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8757" y="2030729"/>
            <a:ext cx="4915827" cy="3328240"/>
            <a:chOff x="2267744" y="1844675"/>
            <a:chExt cx="6049169" cy="368860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4284663" y="2852738"/>
              <a:ext cx="0" cy="287337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H="1">
              <a:off x="2987675" y="4365625"/>
              <a:ext cx="288925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>
              <a:off x="4284663" y="3716338"/>
              <a:ext cx="1587" cy="358775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2267744" y="1844675"/>
              <a:ext cx="6049169" cy="3688603"/>
              <a:chOff x="2267744" y="1844675"/>
              <a:chExt cx="6049169" cy="3688603"/>
            </a:xfrm>
          </p:grpSpPr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3707904" y="1844675"/>
                <a:ext cx="1547912" cy="36036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/>
                  <a:t>Начало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4321362" y="2205038"/>
                <a:ext cx="0" cy="287337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3168837" y="2492375"/>
                <a:ext cx="2305050" cy="360363"/>
              </a:xfrm>
              <a:prstGeom prst="parallelogram">
                <a:avLst>
                  <a:gd name="adj" fmla="val 159912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/>
                  <a:t>Ввод </a:t>
                </a:r>
                <a:r>
                  <a:rPr lang="en-US" b="1" dirty="0"/>
                  <a:t>M </a:t>
                </a:r>
                <a:r>
                  <a:rPr lang="ru-RU" b="1" dirty="0"/>
                  <a:t>и </a:t>
                </a:r>
                <a:r>
                  <a:rPr lang="en-US" b="1" dirty="0"/>
                  <a:t>N</a:t>
                </a:r>
                <a:r>
                  <a:rPr lang="ru-RU" dirty="0"/>
                  <a:t> </a:t>
                </a:r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3313300" y="3141663"/>
                <a:ext cx="2089150" cy="576262"/>
              </a:xfrm>
              <a:prstGeom prst="diamond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 dirty="0"/>
                  <a:t>M </a:t>
                </a:r>
                <a:r>
                  <a:rPr lang="en-US" b="1" dirty="0">
                    <a:sym typeface="Symbol" pitchFamily="18" charset="2"/>
                  </a:rPr>
                  <a:t></a:t>
                </a:r>
                <a:r>
                  <a:rPr lang="ru-RU" b="1" dirty="0">
                    <a:sym typeface="Symbol" pitchFamily="18" charset="2"/>
                  </a:rPr>
                  <a:t> </a:t>
                </a:r>
                <a:r>
                  <a:rPr lang="en-US" b="1" dirty="0"/>
                  <a:t>N</a:t>
                </a:r>
                <a:endParaRPr lang="ru-RU" b="1" dirty="0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987675" y="4365625"/>
                <a:ext cx="0" cy="2873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651500" y="4365625"/>
                <a:ext cx="0" cy="2873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 flipH="1">
                <a:off x="5364163" y="4365625"/>
                <a:ext cx="288925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411759" y="4652963"/>
                <a:ext cx="1439515" cy="433387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N=N-M</a:t>
                </a:r>
                <a:endParaRPr lang="ru-RU" b="1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895056" y="4653244"/>
                <a:ext cx="1368425" cy="433387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M=M-N</a:t>
                </a:r>
                <a:endParaRPr lang="ru-RU" b="1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2987675" y="5086350"/>
                <a:ext cx="0" cy="21590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5651500" y="5086350"/>
                <a:ext cx="0" cy="21590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2987675" y="5302250"/>
                <a:ext cx="2663825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4211638" y="5302250"/>
                <a:ext cx="0" cy="21590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H="1">
                <a:off x="2267744" y="5518150"/>
                <a:ext cx="1943894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V="1">
                <a:off x="2267744" y="3012328"/>
                <a:ext cx="0" cy="252095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 flipV="1">
                <a:off x="2267744" y="2997200"/>
                <a:ext cx="2055206" cy="1512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AutoShape 23"/>
              <p:cNvSpPr>
                <a:spLocks noChangeArrowheads="1"/>
              </p:cNvSpPr>
              <p:nvPr/>
            </p:nvSpPr>
            <p:spPr bwMode="auto">
              <a:xfrm>
                <a:off x="3276600" y="4076700"/>
                <a:ext cx="2089150" cy="576263"/>
              </a:xfrm>
              <a:prstGeom prst="diamond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M </a:t>
                </a:r>
                <a:r>
                  <a:rPr lang="en-US" b="1">
                    <a:sym typeface="Symbol" pitchFamily="18" charset="2"/>
                  </a:rPr>
                  <a:t></a:t>
                </a:r>
                <a:r>
                  <a:rPr lang="ru-RU" b="1">
                    <a:sym typeface="Symbol" pitchFamily="18" charset="2"/>
                  </a:rPr>
                  <a:t> </a:t>
                </a:r>
                <a:r>
                  <a:rPr lang="en-US" b="1"/>
                  <a:t>N</a:t>
                </a:r>
                <a:endParaRPr lang="ru-RU" b="1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43213" y="4005262"/>
                <a:ext cx="719137" cy="409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dirty="0">
                    <a:solidFill>
                      <a:srgbClr val="002060"/>
                    </a:solidFill>
                  </a:rPr>
                  <a:t>нет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5292725" y="3952975"/>
                <a:ext cx="719138" cy="409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dirty="0">
                    <a:solidFill>
                      <a:srgbClr val="002060"/>
                    </a:solidFill>
                  </a:rPr>
                  <a:t>да</a:t>
                </a:r>
              </a:p>
            </p:txBody>
          </p:sp>
          <p:sp>
            <p:nvSpPr>
              <p:cNvPr id="28" name="Text Box 26"/>
              <p:cNvSpPr txBox="1">
                <a:spLocks noChangeArrowheads="1"/>
              </p:cNvSpPr>
              <p:nvPr/>
            </p:nvSpPr>
            <p:spPr bwMode="auto">
              <a:xfrm>
                <a:off x="4284663" y="3716338"/>
                <a:ext cx="719137" cy="409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dirty="0">
                    <a:solidFill>
                      <a:srgbClr val="002060"/>
                    </a:solidFill>
                  </a:rPr>
                  <a:t>да</a:t>
                </a: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5364163" y="3429000"/>
                <a:ext cx="1512093" cy="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Text Box 28"/>
              <p:cNvSpPr txBox="1">
                <a:spLocks noChangeArrowheads="1"/>
              </p:cNvSpPr>
              <p:nvPr/>
            </p:nvSpPr>
            <p:spPr bwMode="auto">
              <a:xfrm>
                <a:off x="5219700" y="3068638"/>
                <a:ext cx="719138" cy="409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dirty="0">
                    <a:solidFill>
                      <a:srgbClr val="002060"/>
                    </a:solidFill>
                  </a:rPr>
                  <a:t>нет</a:t>
                </a:r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6876256" y="3429001"/>
                <a:ext cx="0" cy="654050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AutoShape 31"/>
              <p:cNvSpPr>
                <a:spLocks noChangeArrowheads="1"/>
              </p:cNvSpPr>
              <p:nvPr/>
            </p:nvSpPr>
            <p:spPr bwMode="auto">
              <a:xfrm>
                <a:off x="6011863" y="4077072"/>
                <a:ext cx="2305050" cy="360362"/>
              </a:xfrm>
              <a:prstGeom prst="parallelogram">
                <a:avLst>
                  <a:gd name="adj" fmla="val 159912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/>
                  <a:t>Вывод </a:t>
                </a:r>
                <a:r>
                  <a:rPr lang="en-US" b="1" dirty="0"/>
                  <a:t>M </a:t>
                </a:r>
                <a:endParaRPr lang="ru-RU" dirty="0"/>
              </a:p>
            </p:txBody>
          </p:sp>
          <p:sp>
            <p:nvSpPr>
              <p:cNvPr id="33" name="AutoShape 33"/>
              <p:cNvSpPr>
                <a:spLocks noChangeArrowheads="1"/>
              </p:cNvSpPr>
              <p:nvPr/>
            </p:nvSpPr>
            <p:spPr bwMode="auto">
              <a:xfrm>
                <a:off x="6588126" y="4725988"/>
                <a:ext cx="1440258" cy="36036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 dirty="0" smtClean="0"/>
                  <a:t>Конец 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7189882" y="4437112"/>
                <a:ext cx="0" cy="287338"/>
              </a:xfrm>
              <a:prstGeom prst="line">
                <a:avLst/>
              </a:prstGeom>
              <a:no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73172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7743" y="4506587"/>
            <a:ext cx="8988516" cy="23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1950" algn="just">
              <a:spcBef>
                <a:spcPts val="1800"/>
              </a:spcBef>
              <a:defRPr/>
            </a:pPr>
            <a:r>
              <a:rPr lang="ru-RU" sz="2000" i="1" dirty="0" smtClean="0"/>
              <a:t>Здесь:</a:t>
            </a:r>
          </a:p>
          <a:p>
            <a:pPr indent="361950" algn="just">
              <a:spcBef>
                <a:spcPts val="12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repeat</a:t>
            </a:r>
            <a:r>
              <a:rPr lang="ru-RU" sz="2000" dirty="0" smtClean="0"/>
              <a:t>  (</a:t>
            </a:r>
            <a:r>
              <a:rPr lang="ru-RU" sz="2000" b="1" i="1" dirty="0"/>
              <a:t>повторить</a:t>
            </a:r>
            <a:r>
              <a:rPr lang="ru-RU" sz="2000" i="1" dirty="0"/>
              <a:t>)</a:t>
            </a:r>
            <a:r>
              <a:rPr lang="ru-RU" sz="2000" dirty="0"/>
              <a:t> и </a:t>
            </a:r>
            <a:r>
              <a:rPr lang="ru-RU" sz="20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until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ru-RU" sz="2000" b="1" i="1" dirty="0"/>
              <a:t>до тех пор пока</a:t>
            </a:r>
            <a:r>
              <a:rPr lang="ru-RU" sz="2000" i="1" dirty="0"/>
              <a:t>)</a:t>
            </a:r>
            <a:r>
              <a:rPr lang="ru-RU" sz="2000" dirty="0"/>
              <a:t> -- служебные слова.</a:t>
            </a:r>
          </a:p>
          <a:p>
            <a:pPr indent="361950" algn="just">
              <a:spcBef>
                <a:spcPct val="20000"/>
              </a:spcBef>
              <a:defRPr/>
            </a:pPr>
            <a:r>
              <a:rPr lang="ru-RU" sz="2000" dirty="0"/>
              <a:t>&lt;</a:t>
            </a:r>
            <a:r>
              <a:rPr lang="ru-RU" sz="2200" b="1" dirty="0">
                <a:solidFill>
                  <a:srgbClr val="009249"/>
                </a:solidFill>
              </a:rPr>
              <a:t>оператор1</a:t>
            </a:r>
            <a:r>
              <a:rPr lang="ru-RU" sz="2000" dirty="0"/>
              <a:t>&gt;; &lt;</a:t>
            </a:r>
            <a:r>
              <a:rPr lang="ru-RU" sz="2200" b="1" dirty="0">
                <a:solidFill>
                  <a:srgbClr val="009249"/>
                </a:solidFill>
              </a:rPr>
              <a:t>оператор2</a:t>
            </a:r>
            <a:r>
              <a:rPr lang="ru-RU" sz="2000" dirty="0"/>
              <a:t>&gt;; … - операторы, образующие тело цикла;</a:t>
            </a:r>
          </a:p>
          <a:p>
            <a:pPr indent="361950" algn="just">
              <a:spcBef>
                <a:spcPct val="20000"/>
              </a:spcBef>
              <a:defRPr/>
            </a:pPr>
            <a:r>
              <a:rPr lang="ru-RU" sz="2000" dirty="0"/>
              <a:t>&lt;</a:t>
            </a:r>
            <a:r>
              <a:rPr lang="ru-RU" sz="2200" b="1" dirty="0">
                <a:solidFill>
                  <a:srgbClr val="009249"/>
                </a:solidFill>
              </a:rPr>
              <a:t>условие</a:t>
            </a:r>
            <a:r>
              <a:rPr lang="ru-RU" sz="2000" dirty="0"/>
              <a:t>&gt; - логическое выражение; если оно ложно, то выполняется тело цикла.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016998" y="765969"/>
            <a:ext cx="2735263" cy="2016125"/>
            <a:chOff x="2018" y="1026"/>
            <a:chExt cx="1723" cy="1270"/>
          </a:xfrm>
        </p:grpSpPr>
        <p:sp>
          <p:nvSpPr>
            <p:cNvPr id="6150" name="Line 39"/>
            <p:cNvSpPr>
              <a:spLocks noChangeShapeType="1"/>
            </p:cNvSpPr>
            <p:nvPr/>
          </p:nvSpPr>
          <p:spPr bwMode="auto">
            <a:xfrm rot="-5400000">
              <a:off x="2404" y="191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Rectangle 30"/>
            <p:cNvSpPr>
              <a:spLocks noChangeArrowheads="1"/>
            </p:cNvSpPr>
            <p:nvPr/>
          </p:nvSpPr>
          <p:spPr bwMode="auto">
            <a:xfrm>
              <a:off x="2217" y="1207"/>
              <a:ext cx="1178" cy="273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dirty="0"/>
                <a:t>Тело цикла</a:t>
              </a:r>
            </a:p>
          </p:txBody>
        </p:sp>
        <p:sp>
          <p:nvSpPr>
            <p:cNvPr id="6152" name="AutoShape 31"/>
            <p:cNvSpPr>
              <a:spLocks noChangeArrowheads="1"/>
            </p:cNvSpPr>
            <p:nvPr/>
          </p:nvSpPr>
          <p:spPr bwMode="auto">
            <a:xfrm>
              <a:off x="2126" y="1706"/>
              <a:ext cx="1361" cy="363"/>
            </a:xfrm>
            <a:prstGeom prst="flowChartDecision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/>
                <a:t>Условие </a:t>
              </a:r>
            </a:p>
          </p:txBody>
        </p:sp>
        <p:sp>
          <p:nvSpPr>
            <p:cNvPr id="6153" name="Line 32"/>
            <p:cNvSpPr>
              <a:spLocks noChangeShapeType="1"/>
            </p:cNvSpPr>
            <p:nvPr/>
          </p:nvSpPr>
          <p:spPr bwMode="auto">
            <a:xfrm>
              <a:off x="2789" y="102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33"/>
            <p:cNvSpPr>
              <a:spLocks noChangeShapeType="1"/>
            </p:cNvSpPr>
            <p:nvPr/>
          </p:nvSpPr>
          <p:spPr bwMode="auto">
            <a:xfrm flipH="1">
              <a:off x="2806" y="1479"/>
              <a:ext cx="0" cy="2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34"/>
            <p:cNvSpPr>
              <a:spLocks noChangeShapeType="1"/>
            </p:cNvSpPr>
            <p:nvPr/>
          </p:nvSpPr>
          <p:spPr bwMode="auto">
            <a:xfrm>
              <a:off x="2789" y="207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36"/>
            <p:cNvSpPr>
              <a:spLocks noChangeShapeType="1"/>
            </p:cNvSpPr>
            <p:nvPr/>
          </p:nvSpPr>
          <p:spPr bwMode="auto">
            <a:xfrm rot="16200000">
              <a:off x="3577" y="1797"/>
              <a:ext cx="1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37"/>
            <p:cNvSpPr>
              <a:spLocks noChangeShapeType="1"/>
            </p:cNvSpPr>
            <p:nvPr/>
          </p:nvSpPr>
          <p:spPr bwMode="auto">
            <a:xfrm>
              <a:off x="2018" y="1117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38"/>
            <p:cNvSpPr>
              <a:spLocks noChangeShapeType="1"/>
            </p:cNvSpPr>
            <p:nvPr/>
          </p:nvSpPr>
          <p:spPr bwMode="auto">
            <a:xfrm rot="-5400000">
              <a:off x="2404" y="731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Text Box 40"/>
            <p:cNvSpPr txBox="1">
              <a:spLocks noChangeArrowheads="1"/>
            </p:cNvSpPr>
            <p:nvPr/>
          </p:nvSpPr>
          <p:spPr bwMode="auto">
            <a:xfrm>
              <a:off x="3424" y="1661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80000"/>
                </a:lnSpc>
              </a:pPr>
              <a:r>
                <a:rPr lang="ru-RU" sz="1600"/>
                <a:t>да</a:t>
              </a:r>
            </a:p>
          </p:txBody>
        </p:sp>
        <p:sp>
          <p:nvSpPr>
            <p:cNvPr id="6160" name="Text Box 41"/>
            <p:cNvSpPr txBox="1">
              <a:spLocks noChangeArrowheads="1"/>
            </p:cNvSpPr>
            <p:nvPr/>
          </p:nvSpPr>
          <p:spPr bwMode="auto">
            <a:xfrm>
              <a:off x="2336" y="2115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sz="1600"/>
                <a:t>нет</a:t>
              </a:r>
            </a:p>
          </p:txBody>
        </p:sp>
        <p:sp>
          <p:nvSpPr>
            <p:cNvPr id="6161" name="Line 33"/>
            <p:cNvSpPr>
              <a:spLocks noChangeShapeType="1"/>
            </p:cNvSpPr>
            <p:nvPr/>
          </p:nvSpPr>
          <p:spPr bwMode="auto">
            <a:xfrm flipH="1">
              <a:off x="3668" y="1888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Заголовок 2"/>
          <p:cNvSpPr>
            <a:spLocks/>
          </p:cNvSpPr>
          <p:nvPr/>
        </p:nvSpPr>
        <p:spPr bwMode="auto">
          <a:xfrm>
            <a:off x="1" y="296789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последующим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условием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23527" y="620688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99198" y="2926345"/>
            <a:ext cx="34502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>
              <a:spcBef>
                <a:spcPct val="20000"/>
              </a:spcBef>
              <a:defRPr/>
            </a:pPr>
            <a:r>
              <a:rPr lang="ru-RU" sz="2200" i="1" dirty="0">
                <a:solidFill>
                  <a:srgbClr val="000000"/>
                </a:solidFill>
              </a:rPr>
              <a:t>Формат оператора: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7057" y="3501008"/>
            <a:ext cx="6912769" cy="904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361950" algn="just">
              <a:spcBef>
                <a:spcPct val="20000"/>
              </a:spcBef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repeat</a:t>
            </a:r>
            <a:r>
              <a:rPr lang="ru-RU" sz="2400" dirty="0">
                <a:solidFill>
                  <a:srgbClr val="000000"/>
                </a:solidFill>
              </a:rPr>
              <a:t> &lt;</a:t>
            </a:r>
            <a:r>
              <a:rPr lang="ru-RU" sz="2400" b="1" dirty="0">
                <a:solidFill>
                  <a:srgbClr val="009249"/>
                </a:solidFill>
              </a:rPr>
              <a:t>оператор1; оператор2; …;</a:t>
            </a:r>
            <a:r>
              <a:rPr lang="ru-RU" sz="2400" dirty="0">
                <a:solidFill>
                  <a:srgbClr val="000000"/>
                </a:solidFill>
              </a:rPr>
              <a:t> &gt; </a:t>
            </a:r>
          </a:p>
          <a:p>
            <a:pPr lvl="0" indent="361950" algn="just">
              <a:spcBef>
                <a:spcPct val="20000"/>
              </a:spcBef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until</a:t>
            </a:r>
            <a:r>
              <a:rPr lang="ru-RU" sz="2400" dirty="0">
                <a:solidFill>
                  <a:srgbClr val="000000"/>
                </a:solidFill>
              </a:rPr>
              <a:t> &lt;</a:t>
            </a:r>
            <a:r>
              <a:rPr lang="ru-RU" sz="2400" b="1" dirty="0">
                <a:solidFill>
                  <a:srgbClr val="009249"/>
                </a:solidFill>
              </a:rPr>
              <a:t>условие</a:t>
            </a:r>
            <a:r>
              <a:rPr lang="ru-RU" sz="2400" dirty="0">
                <a:solidFill>
                  <a:srgbClr val="00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30452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66682" y="908721"/>
            <a:ext cx="8337765" cy="576064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2"/>
          <p:cNvSpPr>
            <a:spLocks/>
          </p:cNvSpPr>
          <p:nvPr/>
        </p:nvSpPr>
        <p:spPr bwMode="auto">
          <a:xfrm>
            <a:off x="1" y="296789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предварительным условием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7" y="620688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876" y="1844823"/>
            <a:ext cx="8775640" cy="4775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24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оператора:</a:t>
            </a:r>
          </a:p>
          <a:p>
            <a:pPr>
              <a:lnSpc>
                <a:spcPct val="85000"/>
              </a:lnSpc>
              <a:buFontTx/>
              <a:buNone/>
            </a:pPr>
            <a:endParaRPr lang="en-US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1)</a:t>
            </a:r>
            <a:r>
              <a:rPr lang="ru-RU" sz="2000" dirty="0" smtClean="0"/>
              <a:t>.  Операторы </a:t>
            </a:r>
            <a:r>
              <a:rPr lang="ru-RU" sz="2000" dirty="0"/>
              <a:t>циклической части </a:t>
            </a:r>
            <a:r>
              <a:rPr lang="ru-RU" sz="2000" dirty="0" smtClean="0"/>
              <a:t> (</a:t>
            </a:r>
            <a:r>
              <a:rPr lang="ru-RU" sz="2000" b="1" dirty="0">
                <a:solidFill>
                  <a:srgbClr val="009249"/>
                </a:solidFill>
              </a:rPr>
              <a:t>оператор1; оператор2; …;</a:t>
            </a:r>
            <a:r>
              <a:rPr lang="ru-RU" sz="2000" dirty="0"/>
              <a:t> </a:t>
            </a:r>
            <a:r>
              <a:rPr lang="ru-RU" sz="2000" dirty="0" smtClean="0"/>
              <a:t>) выполняются один раз, затем проверяется логическое условие.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2). Если  логическое условие </a:t>
            </a:r>
            <a:r>
              <a:rPr lang="ru-RU" sz="2000" b="1" dirty="0" smtClean="0"/>
              <a:t>ложно</a:t>
            </a:r>
            <a:r>
              <a:rPr lang="ru-RU" sz="2000" dirty="0" smtClean="0"/>
              <a:t>, то снова повторно выполняются операторы циклической части.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3).  Условием </a:t>
            </a:r>
            <a:r>
              <a:rPr lang="ru-RU" sz="2000" dirty="0"/>
              <a:t>прекращения циклических вычислений является </a:t>
            </a:r>
            <a:r>
              <a:rPr lang="ru-RU" sz="2000" b="1" dirty="0"/>
              <a:t>истинное значение</a:t>
            </a:r>
            <a:r>
              <a:rPr lang="ru-RU" sz="2000" dirty="0"/>
              <a:t> логического </a:t>
            </a:r>
            <a:r>
              <a:rPr lang="ru-RU" sz="2000" dirty="0" smtClean="0"/>
              <a:t>выражения после </a:t>
            </a:r>
            <a:r>
              <a:rPr lang="en-US" sz="2000" b="1" dirty="0">
                <a:solidFill>
                  <a:srgbClr val="A20000"/>
                </a:solidFill>
              </a:rPr>
              <a:t>UNTIL</a:t>
            </a:r>
            <a:r>
              <a:rPr lang="ru-RU" sz="20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Следует </a:t>
            </a:r>
            <a:r>
              <a:rPr lang="ru-RU" sz="2000" dirty="0"/>
              <a:t>подчеркнуть</a:t>
            </a:r>
            <a:r>
              <a:rPr lang="ru-RU" sz="2000" dirty="0" smtClean="0"/>
              <a:t>, что </a:t>
            </a:r>
            <a:r>
              <a:rPr lang="ru-RU" sz="2000" dirty="0"/>
              <a:t>нижняя граница операторов циклической части четко обозначена словом </a:t>
            </a:r>
            <a:r>
              <a:rPr lang="en-US" sz="2000" b="1" dirty="0">
                <a:solidFill>
                  <a:srgbClr val="A20000"/>
                </a:solidFill>
              </a:rPr>
              <a:t>UNTIL</a:t>
            </a:r>
            <a:r>
              <a:rPr lang="en-US" sz="2000" dirty="0"/>
              <a:t>,</a:t>
            </a:r>
            <a:r>
              <a:rPr lang="ru-RU" sz="2000" dirty="0"/>
              <a:t> поэтому нет надобности </a:t>
            </a:r>
            <a:r>
              <a:rPr lang="ru-RU" sz="2000" dirty="0" smtClean="0"/>
              <a:t>заключать </a:t>
            </a:r>
            <a:r>
              <a:rPr lang="ru-RU" sz="2000" dirty="0"/>
              <a:t>операторы циклической части  в скобки вида </a:t>
            </a:r>
            <a:r>
              <a:rPr lang="en-US" sz="2000" b="1" dirty="0">
                <a:solidFill>
                  <a:srgbClr val="A20000"/>
                </a:solidFill>
              </a:rPr>
              <a:t>BEGIN --- END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 smtClean="0"/>
              <a:t> </a:t>
            </a:r>
            <a:r>
              <a:rPr lang="ru-RU" sz="2000" i="1" dirty="0"/>
              <a:t>В то же время и дополнительное наличие</a:t>
            </a:r>
            <a:r>
              <a:rPr lang="en-US" sz="2000" i="1" dirty="0"/>
              <a:t> </a:t>
            </a:r>
            <a:r>
              <a:rPr lang="ru-RU" sz="2000" i="1" dirty="0"/>
              <a:t>скобок не является ошибкой</a:t>
            </a:r>
            <a:r>
              <a:rPr lang="ru-RU" sz="2000" dirty="0"/>
              <a:t>.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012" y="908720"/>
            <a:ext cx="85534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spcBef>
                <a:spcPct val="20000"/>
              </a:spcBef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repeat</a:t>
            </a:r>
            <a:r>
              <a:rPr lang="ru-RU" sz="2400" dirty="0"/>
              <a:t> &lt;</a:t>
            </a:r>
            <a:r>
              <a:rPr lang="ru-RU" sz="2400" b="1" dirty="0">
                <a:solidFill>
                  <a:srgbClr val="009249"/>
                </a:solidFill>
              </a:rPr>
              <a:t>оператор1; оператор2; …;</a:t>
            </a:r>
            <a:r>
              <a:rPr lang="ru-RU" sz="2400" dirty="0"/>
              <a:t> &gt;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until</a:t>
            </a:r>
            <a:r>
              <a:rPr lang="ru-RU" sz="2400" dirty="0"/>
              <a:t> &lt;</a:t>
            </a:r>
            <a:r>
              <a:rPr lang="ru-RU" sz="2400" b="1" dirty="0">
                <a:solidFill>
                  <a:srgbClr val="009249"/>
                </a:solidFill>
              </a:rPr>
              <a:t>условие</a:t>
            </a:r>
            <a:r>
              <a:rPr lang="ru-RU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74360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856984" cy="230832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Задача7 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/>
              <a:t>Рассмотрим  программу  </a:t>
            </a:r>
            <a:r>
              <a:rPr lang="ru-RU" sz="2400" dirty="0"/>
              <a:t>вычисления  и  печати  </a:t>
            </a:r>
            <a:r>
              <a:rPr lang="ru-RU" sz="2400" dirty="0" smtClean="0"/>
              <a:t>элементов последовательности</a:t>
            </a:r>
            <a:r>
              <a:rPr lang="ru-RU" sz="2400" dirty="0"/>
              <a:t>,  каждый  </a:t>
            </a:r>
            <a:r>
              <a:rPr lang="ru-RU" sz="2400" dirty="0" smtClean="0"/>
              <a:t>из которых </a:t>
            </a:r>
            <a:r>
              <a:rPr lang="ru-RU" sz="2400" dirty="0"/>
              <a:t>вычисляется  по  формуле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 </a:t>
            </a:r>
            <a:r>
              <a:rPr lang="ru-RU" sz="2400" dirty="0" smtClean="0"/>
              <a:t>где  </a:t>
            </a:r>
            <a:r>
              <a:rPr lang="en-US" sz="2400" dirty="0"/>
              <a:t>n</a:t>
            </a:r>
            <a:r>
              <a:rPr lang="ru-RU" sz="2400" dirty="0"/>
              <a:t> – порядковый  номер  элемента. Вычисления  </a:t>
            </a:r>
            <a:r>
              <a:rPr lang="ru-RU" sz="2400" dirty="0" smtClean="0"/>
              <a:t>продолжаются  </a:t>
            </a:r>
            <a:r>
              <a:rPr lang="ru-RU" sz="2400" dirty="0"/>
              <a:t>пока   </a:t>
            </a:r>
            <a:r>
              <a:rPr lang="ru-RU" sz="2400" b="1" dirty="0">
                <a:sym typeface="Symbol"/>
              </a:rPr>
              <a:t></a:t>
            </a:r>
            <a:r>
              <a:rPr lang="en-US" sz="2400" b="1" dirty="0" err="1"/>
              <a:t>x</a:t>
            </a:r>
            <a:r>
              <a:rPr lang="en-US" sz="2400" b="1" baseline="-25000" dirty="0" err="1"/>
              <a:t>n</a:t>
            </a:r>
            <a:r>
              <a:rPr lang="ru-RU" sz="2400" b="1" baseline="-25000" dirty="0"/>
              <a:t>+1</a:t>
            </a:r>
            <a:r>
              <a:rPr lang="ru-RU" sz="2400" b="1" dirty="0"/>
              <a:t> – </a:t>
            </a:r>
            <a:r>
              <a:rPr lang="en-US" sz="2400" b="1" dirty="0" err="1"/>
              <a:t>x</a:t>
            </a:r>
            <a:r>
              <a:rPr lang="en-US" sz="2400" b="1" baseline="-25000" dirty="0" err="1"/>
              <a:t>n</a:t>
            </a:r>
            <a:r>
              <a:rPr lang="en-US" sz="2400" b="1" baseline="-25000" dirty="0"/>
              <a:t> </a:t>
            </a:r>
            <a:r>
              <a:rPr lang="en-US" sz="2400" b="1" dirty="0">
                <a:sym typeface="Symbol"/>
              </a:rPr>
              <a:t></a:t>
            </a:r>
            <a:r>
              <a:rPr lang="ru-RU" sz="2400" b="1" dirty="0"/>
              <a:t>&gt; 0.001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36712"/>
            <a:ext cx="1872208" cy="74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636912"/>
            <a:ext cx="14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Программа: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2586384"/>
            <a:ext cx="5832648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Program </a:t>
            </a:r>
            <a:r>
              <a:rPr lang="en-US" sz="2000" b="1" dirty="0" err="1" smtClean="0"/>
              <a:t>progr</a:t>
            </a:r>
            <a:r>
              <a:rPr lang="en-US" sz="2000" b="1" dirty="0" smtClean="0"/>
              <a:t>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var</a:t>
            </a:r>
            <a:r>
              <a:rPr lang="en-US" sz="2000" b="1" dirty="0" smtClean="0"/>
              <a:t> A, B:</a:t>
            </a:r>
            <a:r>
              <a:rPr lang="ru-RU" sz="2000" b="1" dirty="0" smtClean="0"/>
              <a:t> </a:t>
            </a:r>
            <a:r>
              <a:rPr lang="en-US" sz="2000" b="1" dirty="0" smtClean="0"/>
              <a:t>real;</a:t>
            </a:r>
            <a:r>
              <a:rPr lang="ru-RU" sz="2000" b="1" dirty="0" smtClean="0"/>
              <a:t> </a:t>
            </a:r>
            <a:r>
              <a:rPr lang="en-US" sz="2000" b="1" dirty="0" smtClean="0"/>
              <a:t>n:</a:t>
            </a:r>
            <a:r>
              <a:rPr lang="ru-RU" sz="2000" b="1" dirty="0" smtClean="0"/>
              <a:t> </a:t>
            </a:r>
            <a:r>
              <a:rPr lang="en-US" sz="2000" b="1" dirty="0" smtClean="0"/>
              <a:t>integer</a:t>
            </a:r>
            <a:r>
              <a:rPr lang="en-US" sz="2000" b="1" dirty="0"/>
              <a:t>;</a:t>
            </a:r>
            <a:br>
              <a:rPr lang="en-US" sz="2000" b="1" dirty="0"/>
            </a:br>
            <a:r>
              <a:rPr lang="en-US" sz="2000" b="1" dirty="0" smtClean="0">
                <a:solidFill>
                  <a:srgbClr val="00B050"/>
                </a:solidFill>
              </a:rPr>
              <a:t>begin</a:t>
            </a:r>
          </a:p>
          <a:p>
            <a:r>
              <a:rPr lang="en-US" sz="2000" b="1" dirty="0" smtClean="0"/>
              <a:t>n:=1;   A := </a:t>
            </a:r>
            <a:r>
              <a:rPr lang="en-US" sz="2000" b="1" dirty="0"/>
              <a:t>(2*n – 1)/(2*n</a:t>
            </a:r>
            <a:r>
              <a:rPr lang="en-US" sz="2000" b="1" dirty="0" smtClean="0"/>
              <a:t>);</a:t>
            </a:r>
            <a:endParaRPr lang="ru-RU" sz="2000" dirty="0"/>
          </a:p>
          <a:p>
            <a:r>
              <a:rPr lang="en-US" sz="2000" b="1" dirty="0" smtClean="0"/>
              <a:t>n:=n+1; </a:t>
            </a:r>
            <a:r>
              <a:rPr lang="en-US" sz="2000" b="1" dirty="0"/>
              <a:t>B = (2*n – 1)/(2*n)</a:t>
            </a:r>
            <a:endParaRPr lang="ru-RU" sz="2000" dirty="0"/>
          </a:p>
          <a:p>
            <a:r>
              <a:rPr lang="en-US" sz="2000" b="1" dirty="0">
                <a:solidFill>
                  <a:srgbClr val="C00000"/>
                </a:solidFill>
              </a:rPr>
              <a:t>repeat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indent="355600"/>
            <a:r>
              <a:rPr lang="en-US" sz="2000" b="1" dirty="0" err="1" smtClean="0"/>
              <a:t>writeln</a:t>
            </a:r>
            <a:r>
              <a:rPr lang="ru-RU" sz="2000" b="1" dirty="0" smtClean="0"/>
              <a:t> </a:t>
            </a:r>
            <a:r>
              <a:rPr lang="en-US" sz="2000" b="1" dirty="0" smtClean="0"/>
              <a:t>(‘</a:t>
            </a:r>
            <a:r>
              <a:rPr lang="ru-RU" sz="2000" b="1" dirty="0" smtClean="0"/>
              <a:t>элемент=</a:t>
            </a:r>
            <a:r>
              <a:rPr lang="en-US" sz="2000" b="1" dirty="0" smtClean="0"/>
              <a:t>',</a:t>
            </a:r>
            <a:r>
              <a:rPr lang="ru-RU" sz="2000" b="1" dirty="0" smtClean="0"/>
              <a:t> </a:t>
            </a:r>
            <a:r>
              <a:rPr lang="en-US" sz="2000" b="1" dirty="0" smtClean="0"/>
              <a:t>A, ‘ </a:t>
            </a:r>
            <a:r>
              <a:rPr lang="ru-RU" sz="2000" b="1" dirty="0" smtClean="0"/>
              <a:t>его номер=</a:t>
            </a:r>
            <a:r>
              <a:rPr lang="en-US" sz="2000" b="1" dirty="0" smtClean="0"/>
              <a:t>‘, n-1);</a:t>
            </a:r>
          </a:p>
          <a:p>
            <a:pPr indent="355600"/>
            <a:r>
              <a:rPr lang="en-US" sz="2000" b="1" dirty="0"/>
              <a:t>A := (2*n – 1)/(2*n);</a:t>
            </a:r>
            <a:endParaRPr lang="ru-RU" sz="2000" dirty="0"/>
          </a:p>
          <a:p>
            <a:pPr indent="355600"/>
            <a:r>
              <a:rPr lang="en-US" sz="2000" b="1" dirty="0"/>
              <a:t>n:=n+1; </a:t>
            </a:r>
            <a:endParaRPr lang="en-US" sz="2000" b="1" dirty="0" smtClean="0"/>
          </a:p>
          <a:p>
            <a:pPr indent="355600"/>
            <a:r>
              <a:rPr lang="en-US" sz="2000" b="1" dirty="0" smtClean="0"/>
              <a:t>B </a:t>
            </a:r>
            <a:r>
              <a:rPr lang="en-US" sz="2000" b="1" dirty="0"/>
              <a:t>= (2*n – 1)/(2*n</a:t>
            </a:r>
            <a:r>
              <a:rPr lang="en-US" sz="2000" b="1" dirty="0" smtClean="0"/>
              <a:t>);</a:t>
            </a:r>
            <a:endParaRPr lang="ru-RU" sz="2000" dirty="0"/>
          </a:p>
          <a:p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until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/>
              <a:t>ABS (A - B) </a:t>
            </a:r>
            <a:r>
              <a:rPr lang="en-US" sz="2000" b="1" dirty="0" smtClean="0"/>
              <a:t>&lt;  0.001; </a:t>
            </a:r>
          </a:p>
          <a:p>
            <a:r>
              <a:rPr lang="en-US" sz="2000" b="1" dirty="0" err="1"/>
              <a:t>readln</a:t>
            </a:r>
            <a:r>
              <a:rPr lang="en-US" sz="2000" b="1" dirty="0" smtClean="0"/>
              <a:t>;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end</a:t>
            </a:r>
            <a:r>
              <a:rPr lang="en-US" sz="2400" b="1" dirty="0">
                <a:solidFill>
                  <a:srgbClr val="00B050"/>
                </a:solidFill>
              </a:rPr>
              <a:t>.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5842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0384" y="1124744"/>
            <a:ext cx="8424862" cy="83661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ru-RU" sz="2200" dirty="0"/>
              <a:t>Для решения одной и той же задачи могут быть созданы разные </a:t>
            </a:r>
            <a:r>
              <a:rPr lang="ru-RU" sz="2200" dirty="0" smtClean="0"/>
              <a:t>программы, например, для следующей задачи: </a:t>
            </a:r>
            <a:endParaRPr lang="ru-RU" sz="2200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3526" y="2276872"/>
            <a:ext cx="8424862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2200" dirty="0" smtClean="0"/>
              <a:t>Составить программу, которая организует </a:t>
            </a:r>
            <a:r>
              <a:rPr lang="ru-RU" sz="2200" dirty="0"/>
              <a:t>ввод целых чисел и подсчёт количества введённых </a:t>
            </a:r>
            <a:r>
              <a:rPr lang="ru-RU" sz="2200" b="1" dirty="0">
                <a:solidFill>
                  <a:srgbClr val="760000"/>
                </a:solidFill>
              </a:rPr>
              <a:t>положительных</a:t>
            </a:r>
            <a:r>
              <a:rPr lang="ru-RU" sz="2200" dirty="0"/>
              <a:t> и </a:t>
            </a:r>
            <a:r>
              <a:rPr lang="ru-RU" sz="2200" b="1" dirty="0">
                <a:solidFill>
                  <a:srgbClr val="002060"/>
                </a:solidFill>
              </a:rPr>
              <a:t>отрицательных</a:t>
            </a:r>
            <a:r>
              <a:rPr lang="ru-RU" sz="2200" dirty="0"/>
              <a:t> чисел. Ввод должен осуществляться до тех пор, пока не будет введён ноль.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2200" dirty="0"/>
              <a:t>В задаче в явном виде задано условие окончания работы.</a:t>
            </a:r>
          </a:p>
          <a:p>
            <a:pPr indent="361950" algn="just">
              <a:lnSpc>
                <a:spcPct val="110000"/>
              </a:lnSpc>
              <a:spcBef>
                <a:spcPct val="20000"/>
              </a:spcBef>
              <a:defRPr/>
            </a:pPr>
            <a:endParaRPr lang="ru-RU" sz="2200" dirty="0"/>
          </a:p>
          <a:p>
            <a:pPr indent="361950"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2200" dirty="0"/>
              <a:t>Воспользуемся оператором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repeat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ru-RU" sz="2400" dirty="0"/>
              <a:t>(</a:t>
            </a:r>
            <a:r>
              <a:rPr lang="ru-RU" sz="2400" b="1" i="1" dirty="0"/>
              <a:t>повторить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endParaRPr lang="ru-RU" sz="2400" b="1" dirty="0">
              <a:latin typeface="FangSong" pitchFamily="49" charset="-122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6250" y="5429250"/>
            <a:ext cx="857250" cy="42862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6" name="Заголовок 2"/>
          <p:cNvSpPr>
            <a:spLocks/>
          </p:cNvSpPr>
          <p:nvPr/>
        </p:nvSpPr>
        <p:spPr bwMode="auto">
          <a:xfrm>
            <a:off x="0" y="530746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Различные варианты программирования циклического алгоритма</a:t>
            </a: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6" y="982040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839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0" name="Rectangle 222"/>
          <p:cNvSpPr>
            <a:spLocks noChangeArrowheads="1"/>
          </p:cNvSpPr>
          <p:nvPr/>
        </p:nvSpPr>
        <p:spPr bwMode="auto">
          <a:xfrm>
            <a:off x="4139059" y="744806"/>
            <a:ext cx="4897437" cy="5996561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46328" y="898353"/>
            <a:ext cx="4897313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n_17;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n, k1, k2: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k1:=0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  k2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:=0;</a:t>
            </a: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repeat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</a:t>
            </a:r>
            <a:r>
              <a:rPr lang="ru-RU" dirty="0">
                <a:latin typeface="Arial" pitchFamily="34" charset="0"/>
                <a:cs typeface="Arial" pitchFamily="34" charset="0"/>
              </a:rPr>
              <a:t> ('Введите целое число&gt;&gt;');</a:t>
            </a: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(n);</a:t>
            </a: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if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n&gt;0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then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k1:=k1+1;</a:t>
            </a: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if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n&lt;0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then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k2:=k2+1;</a:t>
            </a:r>
          </a:p>
          <a:p>
            <a:pPr indent="539750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until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n=0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('положительных чисел – ',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k1</a:t>
            </a:r>
            <a:r>
              <a:rPr lang="ru-RU" dirty="0">
                <a:latin typeface="Arial" pitchFamily="34" charset="0"/>
                <a:cs typeface="Arial" pitchFamily="34" charset="0"/>
              </a:rPr>
              <a:t>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latin typeface="Arial" pitchFamily="34" charset="0"/>
                <a:cs typeface="Arial" pitchFamily="34" charset="0"/>
              </a:rPr>
              <a:t> ('отрицательных чисел – ',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k2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325876" y="836712"/>
            <a:ext cx="3349699" cy="5663404"/>
            <a:chOff x="3424" y="527"/>
            <a:chExt cx="1903" cy="3312"/>
          </a:xfrm>
        </p:grpSpPr>
        <p:sp>
          <p:nvSpPr>
            <p:cNvPr id="11269" name="Line 105"/>
            <p:cNvSpPr>
              <a:spLocks noChangeShapeType="1"/>
            </p:cNvSpPr>
            <p:nvPr/>
          </p:nvSpPr>
          <p:spPr bwMode="auto">
            <a:xfrm>
              <a:off x="4694" y="161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0" name="Group 188"/>
            <p:cNvGrpSpPr>
              <a:grpSpLocks/>
            </p:cNvGrpSpPr>
            <p:nvPr/>
          </p:nvGrpSpPr>
          <p:grpSpPr bwMode="auto">
            <a:xfrm>
              <a:off x="3424" y="527"/>
              <a:ext cx="1903" cy="3312"/>
              <a:chOff x="3424" y="527"/>
              <a:chExt cx="1903" cy="3312"/>
            </a:xfrm>
          </p:grpSpPr>
          <p:sp>
            <p:nvSpPr>
              <p:cNvPr id="11271" name="Line 105"/>
              <p:cNvSpPr>
                <a:spLocks noChangeShapeType="1"/>
              </p:cNvSpPr>
              <p:nvPr/>
            </p:nvSpPr>
            <p:spPr bwMode="auto">
              <a:xfrm>
                <a:off x="4694" y="2750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2" name="Text Box 88"/>
              <p:cNvSpPr txBox="1">
                <a:spLocks noChangeArrowheads="1"/>
              </p:cNvSpPr>
              <p:nvPr/>
            </p:nvSpPr>
            <p:spPr bwMode="auto">
              <a:xfrm>
                <a:off x="4830" y="3113"/>
                <a:ext cx="31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ru-RU" sz="1400"/>
                  <a:t>да</a:t>
                </a:r>
              </a:p>
            </p:txBody>
          </p:sp>
          <p:grpSp>
            <p:nvGrpSpPr>
              <p:cNvPr id="11273" name="Group 191"/>
              <p:cNvGrpSpPr>
                <a:grpSpLocks/>
              </p:cNvGrpSpPr>
              <p:nvPr/>
            </p:nvGrpSpPr>
            <p:grpSpPr bwMode="auto">
              <a:xfrm>
                <a:off x="3424" y="527"/>
                <a:ext cx="1903" cy="3312"/>
                <a:chOff x="3424" y="527"/>
                <a:chExt cx="1903" cy="3312"/>
              </a:xfrm>
            </p:grpSpPr>
            <p:sp>
              <p:nvSpPr>
                <p:cNvPr id="1127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740" y="2341"/>
                  <a:ext cx="31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нет</a:t>
                  </a:r>
                </a:p>
              </p:txBody>
            </p:sp>
            <p:sp>
              <p:nvSpPr>
                <p:cNvPr id="11275" name="Line 92"/>
                <p:cNvSpPr>
                  <a:spLocks noChangeShapeType="1"/>
                </p:cNvSpPr>
                <p:nvPr/>
              </p:nvSpPr>
              <p:spPr bwMode="auto">
                <a:xfrm>
                  <a:off x="3424" y="1706"/>
                  <a:ext cx="0" cy="13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6" name="AutoShape 96"/>
                <p:cNvSpPr>
                  <a:spLocks noChangeArrowheads="1"/>
                </p:cNvSpPr>
                <p:nvPr/>
              </p:nvSpPr>
              <p:spPr bwMode="auto">
                <a:xfrm>
                  <a:off x="4241" y="1752"/>
                  <a:ext cx="905" cy="181"/>
                </a:xfrm>
                <a:prstGeom prst="flowChartInputOutpu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ru-RU" i="1" dirty="0" smtClean="0"/>
                    <a:t>Ввод</a:t>
                  </a:r>
                  <a:r>
                    <a:rPr lang="en-US" i="1" dirty="0" smtClean="0"/>
                    <a:t> </a:t>
                  </a:r>
                  <a:r>
                    <a:rPr lang="en-US" sz="1600" b="1" dirty="0"/>
                    <a:t>n</a:t>
                  </a:r>
                  <a:endParaRPr lang="ru-RU" sz="1600" b="1" dirty="0"/>
                </a:p>
              </p:txBody>
            </p:sp>
            <p:sp>
              <p:nvSpPr>
                <p:cNvPr id="11277" name="AutoShape 98"/>
                <p:cNvSpPr>
                  <a:spLocks noChangeArrowheads="1"/>
                </p:cNvSpPr>
                <p:nvPr/>
              </p:nvSpPr>
              <p:spPr bwMode="auto">
                <a:xfrm>
                  <a:off x="4332" y="2069"/>
                  <a:ext cx="725" cy="272"/>
                </a:xfrm>
                <a:prstGeom prst="flowChartDecision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n</a:t>
                  </a:r>
                  <a:r>
                    <a:rPr lang="ru-RU" sz="1600" b="1" dirty="0"/>
                    <a:t> </a:t>
                  </a:r>
                  <a:r>
                    <a:rPr lang="en-US" sz="1600" b="1" dirty="0"/>
                    <a:t>&gt; 0</a:t>
                  </a:r>
                  <a:endParaRPr lang="ru-RU" sz="1600" b="1" dirty="0"/>
                </a:p>
              </p:txBody>
            </p:sp>
            <p:sp>
              <p:nvSpPr>
                <p:cNvPr id="11278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4241" y="2523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9" name="Line 113"/>
                <p:cNvSpPr>
                  <a:spLocks noChangeShapeType="1"/>
                </p:cNvSpPr>
                <p:nvPr/>
              </p:nvSpPr>
              <p:spPr bwMode="auto">
                <a:xfrm rot="-5400000">
                  <a:off x="4059" y="1071"/>
                  <a:ext cx="0" cy="127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0" name="AutoShape 91"/>
                <p:cNvSpPr>
                  <a:spLocks noChangeArrowheads="1"/>
                </p:cNvSpPr>
                <p:nvPr/>
              </p:nvSpPr>
              <p:spPr bwMode="auto">
                <a:xfrm>
                  <a:off x="4241" y="527"/>
                  <a:ext cx="953" cy="199"/>
                </a:xfrm>
                <a:prstGeom prst="flowChartTerminator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b="1" dirty="0"/>
                    <a:t>Начало</a:t>
                  </a:r>
                </a:p>
              </p:txBody>
            </p:sp>
            <p:sp>
              <p:nvSpPr>
                <p:cNvPr id="11281" name="Rectangle 94"/>
                <p:cNvSpPr>
                  <a:spLocks noChangeArrowheads="1"/>
                </p:cNvSpPr>
                <p:nvPr/>
              </p:nvSpPr>
              <p:spPr bwMode="auto">
                <a:xfrm>
                  <a:off x="4057" y="831"/>
                  <a:ext cx="1268" cy="194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ru-RU" sz="1600" i="1" dirty="0"/>
                    <a:t>Список данных</a:t>
                  </a:r>
                </a:p>
              </p:txBody>
            </p:sp>
            <p:sp>
              <p:nvSpPr>
                <p:cNvPr id="11282" name="Rectangle 95"/>
                <p:cNvSpPr>
                  <a:spLocks noChangeArrowheads="1"/>
                </p:cNvSpPr>
                <p:nvPr/>
              </p:nvSpPr>
              <p:spPr bwMode="auto">
                <a:xfrm>
                  <a:off x="4059" y="1048"/>
                  <a:ext cx="1268" cy="273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n, k1, k2 -</a:t>
                  </a:r>
                  <a:r>
                    <a:rPr lang="ru-RU" sz="1600" b="1" dirty="0"/>
                    <a:t> цел</a:t>
                  </a:r>
                </a:p>
              </p:txBody>
            </p:sp>
            <p:sp>
              <p:nvSpPr>
                <p:cNvPr id="11283" name="Line 104"/>
                <p:cNvSpPr>
                  <a:spLocks noChangeShapeType="1"/>
                </p:cNvSpPr>
                <p:nvPr/>
              </p:nvSpPr>
              <p:spPr bwMode="auto">
                <a:xfrm>
                  <a:off x="4693" y="75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4" name="Line 105"/>
                <p:cNvSpPr>
                  <a:spLocks noChangeShapeType="1"/>
                </p:cNvSpPr>
                <p:nvPr/>
              </p:nvSpPr>
              <p:spPr bwMode="auto">
                <a:xfrm>
                  <a:off x="4692" y="1298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5" name="AutoShape 98"/>
                <p:cNvSpPr>
                  <a:spLocks noChangeArrowheads="1"/>
                </p:cNvSpPr>
                <p:nvPr/>
              </p:nvSpPr>
              <p:spPr bwMode="auto">
                <a:xfrm>
                  <a:off x="4332" y="2478"/>
                  <a:ext cx="726" cy="272"/>
                </a:xfrm>
                <a:prstGeom prst="flowChartDecision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n</a:t>
                  </a:r>
                  <a:r>
                    <a:rPr lang="ru-RU" sz="1600" b="1" dirty="0"/>
                    <a:t> </a:t>
                  </a:r>
                  <a:r>
                    <a:rPr lang="en-US" sz="1600" b="1" dirty="0"/>
                    <a:t>&lt; 0</a:t>
                  </a:r>
                  <a:endParaRPr lang="ru-RU" sz="1600" b="1" dirty="0"/>
                </a:p>
              </p:txBody>
            </p:sp>
            <p:sp>
              <p:nvSpPr>
                <p:cNvPr id="11286" name="AutoShape 98"/>
                <p:cNvSpPr>
                  <a:spLocks noChangeArrowheads="1"/>
                </p:cNvSpPr>
                <p:nvPr/>
              </p:nvSpPr>
              <p:spPr bwMode="auto">
                <a:xfrm>
                  <a:off x="4332" y="2886"/>
                  <a:ext cx="725" cy="272"/>
                </a:xfrm>
                <a:prstGeom prst="flowChartDecision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n</a:t>
                  </a:r>
                  <a:r>
                    <a:rPr lang="ru-RU" sz="1600" b="1" dirty="0"/>
                    <a:t> </a:t>
                  </a:r>
                  <a:r>
                    <a:rPr lang="en-US" sz="1600" b="1" dirty="0"/>
                    <a:t>= 0</a:t>
                  </a:r>
                  <a:endParaRPr lang="ru-RU" sz="1600" b="1" dirty="0"/>
                </a:p>
              </p:txBody>
            </p:sp>
            <p:sp>
              <p:nvSpPr>
                <p:cNvPr id="11287" name="AutoShape 111"/>
                <p:cNvSpPr>
                  <a:spLocks noChangeArrowheads="1"/>
                </p:cNvSpPr>
                <p:nvPr/>
              </p:nvSpPr>
              <p:spPr bwMode="auto">
                <a:xfrm>
                  <a:off x="3833" y="3294"/>
                  <a:ext cx="1313" cy="181"/>
                </a:xfrm>
                <a:prstGeom prst="flowChartInputOutpu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ru-RU" sz="1600" i="1" dirty="0" smtClean="0"/>
                    <a:t>Вывод</a:t>
                  </a:r>
                  <a:r>
                    <a:rPr lang="ru-RU" sz="1600" b="1" dirty="0" smtClean="0"/>
                    <a:t> </a:t>
                  </a:r>
                  <a:r>
                    <a:rPr lang="en-US" sz="1600" b="1" dirty="0" smtClean="0"/>
                    <a:t>k1</a:t>
                  </a:r>
                  <a:r>
                    <a:rPr lang="en-US" sz="1600" b="1" dirty="0"/>
                    <a:t>, k2</a:t>
                  </a:r>
                  <a:endParaRPr lang="ru-RU" sz="1600" b="1" dirty="0"/>
                </a:p>
              </p:txBody>
            </p:sp>
            <p:sp>
              <p:nvSpPr>
                <p:cNvPr id="11288" name="AutoShape 100"/>
                <p:cNvSpPr>
                  <a:spLocks noChangeArrowheads="1"/>
                </p:cNvSpPr>
                <p:nvPr/>
              </p:nvSpPr>
              <p:spPr bwMode="auto">
                <a:xfrm>
                  <a:off x="4332" y="3657"/>
                  <a:ext cx="772" cy="182"/>
                </a:xfrm>
                <a:prstGeom prst="flowChartTerminator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b="1" dirty="0"/>
                    <a:t>Конец</a:t>
                  </a:r>
                </a:p>
              </p:txBody>
            </p:sp>
            <p:sp>
              <p:nvSpPr>
                <p:cNvPr id="11289" name="Line 110"/>
                <p:cNvSpPr>
                  <a:spLocks noChangeShapeType="1"/>
                </p:cNvSpPr>
                <p:nvPr/>
              </p:nvSpPr>
              <p:spPr bwMode="auto">
                <a:xfrm>
                  <a:off x="4740" y="3475"/>
                  <a:ext cx="0" cy="1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0" name="Rectangle 97"/>
                <p:cNvSpPr>
                  <a:spLocks noChangeArrowheads="1"/>
                </p:cNvSpPr>
                <p:nvPr/>
              </p:nvSpPr>
              <p:spPr bwMode="auto">
                <a:xfrm>
                  <a:off x="4241" y="1434"/>
                  <a:ext cx="908" cy="182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k1:=</a:t>
                  </a:r>
                  <a:r>
                    <a:rPr lang="en-US" sz="1600" b="1" dirty="0" smtClean="0"/>
                    <a:t>0</a:t>
                  </a:r>
                  <a:r>
                    <a:rPr lang="ru-RU" sz="1600" b="1" dirty="0" smtClean="0"/>
                    <a:t>    </a:t>
                  </a:r>
                  <a:r>
                    <a:rPr lang="en-US" sz="1600" b="1" dirty="0" smtClean="0"/>
                    <a:t>k2</a:t>
                  </a:r>
                  <a:r>
                    <a:rPr lang="en-US" sz="1600" b="1" dirty="0"/>
                    <a:t>:=0</a:t>
                  </a:r>
                  <a:endParaRPr lang="ru-RU" sz="1600" b="1" dirty="0"/>
                </a:p>
              </p:txBody>
            </p:sp>
            <p:sp>
              <p:nvSpPr>
                <p:cNvPr id="112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515" y="2069"/>
                  <a:ext cx="636" cy="227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k1:=k1+1</a:t>
                  </a:r>
                  <a:endParaRPr lang="ru-RU" sz="1600" b="1" dirty="0"/>
                </a:p>
              </p:txBody>
            </p:sp>
            <p:sp>
              <p:nvSpPr>
                <p:cNvPr id="11292" name="Rectangle 95"/>
                <p:cNvSpPr>
                  <a:spLocks noChangeArrowheads="1"/>
                </p:cNvSpPr>
                <p:nvPr/>
              </p:nvSpPr>
              <p:spPr bwMode="auto">
                <a:xfrm>
                  <a:off x="3515" y="2523"/>
                  <a:ext cx="636" cy="227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600" b="1" dirty="0"/>
                    <a:t>k2:=k2+1</a:t>
                  </a:r>
                  <a:endParaRPr lang="ru-RU" sz="1600" b="1" dirty="0"/>
                </a:p>
              </p:txBody>
            </p:sp>
            <p:sp>
              <p:nvSpPr>
                <p:cNvPr id="11293" name="Line 105"/>
                <p:cNvSpPr>
                  <a:spLocks noChangeShapeType="1"/>
                </p:cNvSpPr>
                <p:nvPr/>
              </p:nvSpPr>
              <p:spPr bwMode="auto">
                <a:xfrm>
                  <a:off x="4694" y="193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4" name="Line 105"/>
                <p:cNvSpPr>
                  <a:spLocks noChangeShapeType="1"/>
                </p:cNvSpPr>
                <p:nvPr/>
              </p:nvSpPr>
              <p:spPr bwMode="auto">
                <a:xfrm>
                  <a:off x="4694" y="2341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5" name="Line 105"/>
                <p:cNvSpPr>
                  <a:spLocks noChangeShapeType="1"/>
                </p:cNvSpPr>
                <p:nvPr/>
              </p:nvSpPr>
              <p:spPr bwMode="auto">
                <a:xfrm>
                  <a:off x="4694" y="3158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6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4241" y="2114"/>
                  <a:ext cx="0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7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3878" y="2568"/>
                  <a:ext cx="0" cy="90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8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3470" y="2568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3470" y="2159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150" y="1979"/>
                  <a:ext cx="31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да</a:t>
                  </a:r>
                </a:p>
              </p:txBody>
            </p:sp>
            <p:sp>
              <p:nvSpPr>
                <p:cNvPr id="1130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150" y="2387"/>
                  <a:ext cx="31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да</a:t>
                  </a:r>
                </a:p>
              </p:txBody>
            </p:sp>
            <p:sp>
              <p:nvSpPr>
                <p:cNvPr id="11302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740" y="2750"/>
                  <a:ext cx="31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нет</a:t>
                  </a:r>
                </a:p>
              </p:txBody>
            </p:sp>
            <p:sp>
              <p:nvSpPr>
                <p:cNvPr id="1130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969" y="2840"/>
                  <a:ext cx="317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нет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107504" y="116632"/>
            <a:ext cx="893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Подсчет количества положительных и отрицательных чисел.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97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56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56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6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6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Rectangle 182"/>
          <p:cNvSpPr>
            <a:spLocks noChangeArrowheads="1"/>
          </p:cNvSpPr>
          <p:nvPr/>
        </p:nvSpPr>
        <p:spPr bwMode="auto">
          <a:xfrm>
            <a:off x="178594" y="2301950"/>
            <a:ext cx="4465637" cy="4370428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93144" y="218012"/>
            <a:ext cx="835183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defRPr/>
            </a:pPr>
            <a:r>
              <a:rPr lang="ru-RU" sz="2000" dirty="0"/>
              <a:t>Ввод осуществляется до тех пор, пока не будет введён ноль.</a:t>
            </a:r>
          </a:p>
          <a:p>
            <a:pPr indent="361950" algn="just">
              <a:defRPr/>
            </a:pPr>
            <a:endParaRPr lang="ru-RU" sz="2000" dirty="0"/>
          </a:p>
          <a:p>
            <a:pPr indent="361950" algn="just">
              <a:defRPr/>
            </a:pPr>
            <a:r>
              <a:rPr lang="ru-RU" sz="2000" dirty="0"/>
              <a:t> Работа продолжается, пока</a:t>
            </a:r>
            <a:r>
              <a:rPr lang="ru-RU" sz="2200" dirty="0"/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/>
              <a:t>   0. </a:t>
            </a:r>
          </a:p>
          <a:p>
            <a:pPr indent="361950" algn="just">
              <a:defRPr/>
            </a:pPr>
            <a:endParaRPr lang="ru-RU" sz="2200" dirty="0" smtClean="0"/>
          </a:p>
          <a:p>
            <a:pPr indent="361950" algn="just">
              <a:defRPr/>
            </a:pPr>
            <a:r>
              <a:rPr lang="ru-RU" sz="2000" dirty="0" smtClean="0"/>
              <a:t>Воспользуемся </a:t>
            </a:r>
            <a:r>
              <a:rPr lang="ru-RU" sz="2000" dirty="0"/>
              <a:t>оператором</a:t>
            </a:r>
            <a:r>
              <a:rPr lang="ru-RU" sz="2200" dirty="0"/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while</a:t>
            </a:r>
            <a:r>
              <a:rPr lang="ru-RU" sz="2200" dirty="0"/>
              <a:t>: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80940" y="2275193"/>
            <a:ext cx="4463291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dirty="0">
                <a:latin typeface="Arial" pitchFamily="34" charset="0"/>
                <a:cs typeface="Arial" pitchFamily="34" charset="0"/>
              </a:rPr>
              <a:t> n_18;</a:t>
            </a:r>
          </a:p>
          <a:p>
            <a:pPr algn="l"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dirty="0">
                <a:latin typeface="Arial" pitchFamily="34" charset="0"/>
                <a:cs typeface="Arial" pitchFamily="34" charset="0"/>
              </a:rPr>
              <a:t> n, k1, k2: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  k1:=0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   </a:t>
            </a:r>
            <a:r>
              <a:rPr lang="ru-RU" dirty="0">
                <a:latin typeface="Arial" pitchFamily="34" charset="0"/>
                <a:cs typeface="Arial" pitchFamily="34" charset="0"/>
              </a:rPr>
              <a:t>k2:=0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n:=</a:t>
            </a:r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while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n&lt;&gt;0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latin typeface="Arial" pitchFamily="34" charset="0"/>
                <a:cs typeface="Arial" pitchFamily="34" charset="0"/>
              </a:rPr>
              <a:t> ('Введите целое число&gt;&gt;');</a:t>
            </a: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read</a:t>
            </a:r>
            <a:r>
              <a:rPr lang="ru-RU" dirty="0">
                <a:latin typeface="Arial" pitchFamily="34" charset="0"/>
                <a:cs typeface="Arial" pitchFamily="34" charset="0"/>
              </a:rPr>
              <a:t> (n);</a:t>
            </a: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if</a:t>
            </a:r>
            <a:r>
              <a:rPr lang="ru-RU" dirty="0">
                <a:latin typeface="Arial" pitchFamily="34" charset="0"/>
                <a:cs typeface="Arial" pitchFamily="34" charset="0"/>
              </a:rPr>
              <a:t> n&gt;0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then</a:t>
            </a:r>
            <a:r>
              <a:rPr lang="ru-RU" dirty="0">
                <a:latin typeface="Arial" pitchFamily="34" charset="0"/>
                <a:cs typeface="Arial" pitchFamily="34" charset="0"/>
              </a:rPr>
              <a:t> k1:=k1+1;</a:t>
            </a: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if</a:t>
            </a:r>
            <a:r>
              <a:rPr lang="ru-RU" dirty="0">
                <a:latin typeface="Arial" pitchFamily="34" charset="0"/>
                <a:cs typeface="Arial" pitchFamily="34" charset="0"/>
              </a:rPr>
              <a:t> n&lt;0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then</a:t>
            </a:r>
            <a:r>
              <a:rPr lang="ru-RU" dirty="0">
                <a:latin typeface="Arial" pitchFamily="34" charset="0"/>
                <a:cs typeface="Arial" pitchFamily="34" charset="0"/>
              </a:rPr>
              <a:t> k2:=k2+1;</a:t>
            </a:r>
          </a:p>
          <a:p>
            <a:pPr indent="360363" algn="l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('положительных – ', k1);</a:t>
            </a:r>
          </a:p>
          <a:p>
            <a:pPr algn="l"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latin typeface="Arial" pitchFamily="34" charset="0"/>
                <a:cs typeface="Arial" pitchFamily="34" charset="0"/>
              </a:rPr>
              <a:t> ('отрицательных – ', k2)</a:t>
            </a:r>
          </a:p>
          <a:p>
            <a:pPr eaLnBrk="1" hangingPunct="1"/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229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561309"/>
              </p:ext>
            </p:extLst>
          </p:nvPr>
        </p:nvGraphicFramePr>
        <p:xfrm>
          <a:off x="4500563" y="907827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Формула" r:id="rId3" imgW="139700" imgH="139700" progId="Equation.3">
                  <p:embed/>
                </p:oleObj>
              </mc:Choice>
              <mc:Fallback>
                <p:oleObj name="Формула" r:id="rId3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907827"/>
                        <a:ext cx="28892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9"/>
          <p:cNvGrpSpPr>
            <a:grpSpLocks/>
          </p:cNvGrpSpPr>
          <p:nvPr/>
        </p:nvGrpSpPr>
        <p:grpSpPr bwMode="auto">
          <a:xfrm>
            <a:off x="5355975" y="714564"/>
            <a:ext cx="3672407" cy="5883086"/>
            <a:chOff x="3560" y="1042"/>
            <a:chExt cx="1885" cy="3159"/>
          </a:xfrm>
        </p:grpSpPr>
        <p:sp>
          <p:nvSpPr>
            <p:cNvPr id="12297" name="Line 105"/>
            <p:cNvSpPr>
              <a:spLocks noChangeShapeType="1"/>
            </p:cNvSpPr>
            <p:nvPr/>
          </p:nvSpPr>
          <p:spPr bwMode="auto">
            <a:xfrm>
              <a:off x="4801" y="2284"/>
              <a:ext cx="0" cy="1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8" name="Group 216"/>
            <p:cNvGrpSpPr>
              <a:grpSpLocks/>
            </p:cNvGrpSpPr>
            <p:nvPr/>
          </p:nvGrpSpPr>
          <p:grpSpPr bwMode="auto">
            <a:xfrm>
              <a:off x="3560" y="1042"/>
              <a:ext cx="1885" cy="3159"/>
              <a:chOff x="3560" y="1042"/>
              <a:chExt cx="1885" cy="3159"/>
            </a:xfrm>
          </p:grpSpPr>
          <p:sp>
            <p:nvSpPr>
              <p:cNvPr id="12299" name="Text Box 88"/>
              <p:cNvSpPr txBox="1">
                <a:spLocks noChangeArrowheads="1"/>
              </p:cNvSpPr>
              <p:nvPr/>
            </p:nvSpPr>
            <p:spPr bwMode="auto">
              <a:xfrm>
                <a:off x="4262" y="2961"/>
                <a:ext cx="30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ru-RU" sz="1400"/>
                  <a:t>да</a:t>
                </a:r>
              </a:p>
            </p:txBody>
          </p:sp>
          <p:grpSp>
            <p:nvGrpSpPr>
              <p:cNvPr id="12300" name="Group 218"/>
              <p:cNvGrpSpPr>
                <a:grpSpLocks/>
              </p:cNvGrpSpPr>
              <p:nvPr/>
            </p:nvGrpSpPr>
            <p:grpSpPr bwMode="auto">
              <a:xfrm>
                <a:off x="3560" y="1042"/>
                <a:ext cx="1885" cy="3159"/>
                <a:chOff x="3560" y="1042"/>
                <a:chExt cx="1885" cy="3159"/>
              </a:xfrm>
            </p:grpSpPr>
            <p:sp>
              <p:nvSpPr>
                <p:cNvPr id="12301" name="Line 105"/>
                <p:cNvSpPr>
                  <a:spLocks noChangeShapeType="1"/>
                </p:cNvSpPr>
                <p:nvPr/>
              </p:nvSpPr>
              <p:spPr bwMode="auto">
                <a:xfrm>
                  <a:off x="4820" y="2940"/>
                  <a:ext cx="0" cy="1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02" name="AutoShape 98"/>
                <p:cNvSpPr>
                  <a:spLocks noChangeArrowheads="1"/>
                </p:cNvSpPr>
                <p:nvPr/>
              </p:nvSpPr>
              <p:spPr bwMode="auto">
                <a:xfrm>
                  <a:off x="4468" y="3067"/>
                  <a:ext cx="709" cy="235"/>
                </a:xfrm>
                <a:prstGeom prst="flowChartDecision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n</a:t>
                  </a:r>
                  <a:r>
                    <a:rPr lang="ru-RU" sz="1600" b="1" dirty="0"/>
                    <a:t> </a:t>
                  </a:r>
                  <a:r>
                    <a:rPr lang="en-US" sz="1600" b="1" dirty="0"/>
                    <a:t>&gt; 0</a:t>
                  </a:r>
                  <a:endParaRPr lang="ru-RU" sz="1600" b="1" dirty="0"/>
                </a:p>
              </p:txBody>
            </p:sp>
            <p:sp>
              <p:nvSpPr>
                <p:cNvPr id="1230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865" y="2649"/>
                  <a:ext cx="309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да</a:t>
                  </a:r>
                </a:p>
              </p:txBody>
            </p:sp>
            <p:sp>
              <p:nvSpPr>
                <p:cNvPr id="12304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5135" y="2358"/>
                  <a:ext cx="310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нет</a:t>
                  </a:r>
                </a:p>
              </p:txBody>
            </p:sp>
            <p:sp>
              <p:nvSpPr>
                <p:cNvPr id="12305" name="AutoShape 96"/>
                <p:cNvSpPr>
                  <a:spLocks noChangeArrowheads="1"/>
                </p:cNvSpPr>
                <p:nvPr/>
              </p:nvSpPr>
              <p:spPr bwMode="auto">
                <a:xfrm>
                  <a:off x="4350" y="2784"/>
                  <a:ext cx="884" cy="156"/>
                </a:xfrm>
                <a:prstGeom prst="flowChartInputOutpu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i="1" dirty="0" smtClean="0"/>
                    <a:t>Ввод</a:t>
                  </a:r>
                  <a:r>
                    <a:rPr lang="ru-RU" i="1" dirty="0" smtClean="0"/>
                    <a:t> </a:t>
                  </a:r>
                  <a:r>
                    <a:rPr lang="en-US" i="1" dirty="0" smtClean="0"/>
                    <a:t> </a:t>
                  </a:r>
                  <a:r>
                    <a:rPr lang="en-US" sz="1600" b="1" dirty="0"/>
                    <a:t>n</a:t>
                  </a:r>
                  <a:endParaRPr lang="ru-RU" sz="1600" b="1" dirty="0"/>
                </a:p>
              </p:txBody>
            </p:sp>
            <p:sp>
              <p:nvSpPr>
                <p:cNvPr id="12306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5263" y="2450"/>
                  <a:ext cx="0" cy="1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07" name="Line 113"/>
                <p:cNvSpPr>
                  <a:spLocks noChangeShapeType="1"/>
                </p:cNvSpPr>
                <p:nvPr/>
              </p:nvSpPr>
              <p:spPr bwMode="auto">
                <a:xfrm rot="-5400000">
                  <a:off x="5103" y="3339"/>
                  <a:ext cx="0" cy="54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08" name="AutoShape 91"/>
                <p:cNvSpPr>
                  <a:spLocks noChangeArrowheads="1"/>
                </p:cNvSpPr>
                <p:nvPr/>
              </p:nvSpPr>
              <p:spPr bwMode="auto">
                <a:xfrm>
                  <a:off x="4320" y="1042"/>
                  <a:ext cx="931" cy="235"/>
                </a:xfrm>
                <a:prstGeom prst="flowChartTerminator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b="1" dirty="0"/>
                    <a:t>Начало</a:t>
                  </a:r>
                </a:p>
              </p:txBody>
            </p:sp>
            <p:sp>
              <p:nvSpPr>
                <p:cNvPr id="12309" name="Rectangle 94"/>
                <p:cNvSpPr>
                  <a:spLocks noChangeArrowheads="1"/>
                </p:cNvSpPr>
                <p:nvPr/>
              </p:nvSpPr>
              <p:spPr bwMode="auto">
                <a:xfrm>
                  <a:off x="4179" y="1387"/>
                  <a:ext cx="1239" cy="236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i="1" dirty="0"/>
                    <a:t>Список данных</a:t>
                  </a:r>
                </a:p>
              </p:txBody>
            </p:sp>
            <p:sp>
              <p:nvSpPr>
                <p:cNvPr id="12310" name="Rectangle 95"/>
                <p:cNvSpPr>
                  <a:spLocks noChangeArrowheads="1"/>
                </p:cNvSpPr>
                <p:nvPr/>
              </p:nvSpPr>
              <p:spPr bwMode="auto">
                <a:xfrm>
                  <a:off x="4181" y="1616"/>
                  <a:ext cx="1239" cy="235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n, k1, k2 -</a:t>
                  </a:r>
                  <a:r>
                    <a:rPr lang="ru-RU" sz="1600" b="1" dirty="0"/>
                    <a:t> цел</a:t>
                  </a:r>
                </a:p>
              </p:txBody>
            </p:sp>
            <p:sp>
              <p:nvSpPr>
                <p:cNvPr id="12312" name="AutoShape 98"/>
                <p:cNvSpPr>
                  <a:spLocks noChangeArrowheads="1"/>
                </p:cNvSpPr>
                <p:nvPr/>
              </p:nvSpPr>
              <p:spPr bwMode="auto">
                <a:xfrm>
                  <a:off x="4442" y="2400"/>
                  <a:ext cx="709" cy="272"/>
                </a:xfrm>
                <a:prstGeom prst="flowChartDecision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n</a:t>
                  </a:r>
                  <a:r>
                    <a:rPr lang="ru-RU" sz="1600" b="1" dirty="0"/>
                    <a:t> </a:t>
                  </a:r>
                  <a:r>
                    <a:rPr lang="en-US" sz="1600" b="1" dirty="0"/>
                    <a:t>&lt;&gt; 0</a:t>
                  </a:r>
                  <a:endParaRPr lang="ru-RU" sz="1600" b="1" dirty="0"/>
                </a:p>
              </p:txBody>
            </p:sp>
            <p:sp>
              <p:nvSpPr>
                <p:cNvPr id="12313" name="AutoShape 111"/>
                <p:cNvSpPr>
                  <a:spLocks noChangeArrowheads="1"/>
                </p:cNvSpPr>
                <p:nvPr/>
              </p:nvSpPr>
              <p:spPr bwMode="auto">
                <a:xfrm>
                  <a:off x="4077" y="3729"/>
                  <a:ext cx="1166" cy="158"/>
                </a:xfrm>
                <a:prstGeom prst="flowChartInputOutpu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i="1" dirty="0" smtClean="0"/>
                    <a:t>Вывод</a:t>
                  </a:r>
                  <a:r>
                    <a:rPr lang="ru-RU" sz="1600" b="1" dirty="0" smtClean="0"/>
                    <a:t> </a:t>
                  </a:r>
                  <a:r>
                    <a:rPr lang="en-US" sz="1600" b="1" dirty="0" smtClean="0"/>
                    <a:t>k1</a:t>
                  </a:r>
                  <a:r>
                    <a:rPr lang="en-US" sz="1600" b="1" dirty="0"/>
                    <a:t>, k2</a:t>
                  </a:r>
                  <a:endParaRPr lang="ru-RU" sz="1600" b="1" dirty="0"/>
                </a:p>
              </p:txBody>
            </p:sp>
            <p:sp>
              <p:nvSpPr>
                <p:cNvPr id="12314" name="AutoShape 100"/>
                <p:cNvSpPr>
                  <a:spLocks noChangeArrowheads="1"/>
                </p:cNvSpPr>
                <p:nvPr/>
              </p:nvSpPr>
              <p:spPr bwMode="auto">
                <a:xfrm>
                  <a:off x="4447" y="4044"/>
                  <a:ext cx="755" cy="157"/>
                </a:xfrm>
                <a:prstGeom prst="flowChartTerminator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ru-RU" sz="1600" b="1" dirty="0"/>
                    <a:t>Конец</a:t>
                  </a:r>
                </a:p>
              </p:txBody>
            </p:sp>
            <p:sp>
              <p:nvSpPr>
                <p:cNvPr id="12315" name="Line 110"/>
                <p:cNvSpPr>
                  <a:spLocks noChangeShapeType="1"/>
                </p:cNvSpPr>
                <p:nvPr/>
              </p:nvSpPr>
              <p:spPr bwMode="auto">
                <a:xfrm>
                  <a:off x="4846" y="3887"/>
                  <a:ext cx="0" cy="1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6" name="Rectangle 97"/>
                <p:cNvSpPr>
                  <a:spLocks noChangeArrowheads="1"/>
                </p:cNvSpPr>
                <p:nvPr/>
              </p:nvSpPr>
              <p:spPr bwMode="auto">
                <a:xfrm>
                  <a:off x="4359" y="1958"/>
                  <a:ext cx="887" cy="326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k1:=</a:t>
                  </a:r>
                  <a:r>
                    <a:rPr lang="en-US" sz="1600" b="1" dirty="0" smtClean="0"/>
                    <a:t>0</a:t>
                  </a:r>
                  <a:r>
                    <a:rPr lang="ru-RU" sz="1600" b="1" dirty="0" smtClean="0"/>
                    <a:t>   </a:t>
                  </a:r>
                  <a:r>
                    <a:rPr lang="en-US" sz="1600" b="1" dirty="0" smtClean="0"/>
                    <a:t>k2</a:t>
                  </a:r>
                  <a:r>
                    <a:rPr lang="en-US" sz="1600" b="1" dirty="0"/>
                    <a:t>:=0</a:t>
                  </a:r>
                  <a:endParaRPr lang="ru-RU" sz="1600" b="1" dirty="0"/>
                </a:p>
                <a:p>
                  <a:pPr algn="ctr"/>
                  <a:r>
                    <a:rPr lang="en-US" sz="1600" b="1" dirty="0"/>
                    <a:t>n:=</a:t>
                  </a:r>
                  <a:r>
                    <a:rPr lang="ru-RU" sz="1600" b="1" dirty="0"/>
                    <a:t>1</a:t>
                  </a:r>
                </a:p>
              </p:txBody>
            </p:sp>
            <p:sp>
              <p:nvSpPr>
                <p:cNvPr id="12317" name="Line 105"/>
                <p:cNvSpPr>
                  <a:spLocks noChangeShapeType="1"/>
                </p:cNvSpPr>
                <p:nvPr/>
              </p:nvSpPr>
              <p:spPr bwMode="auto">
                <a:xfrm>
                  <a:off x="4830" y="3612"/>
                  <a:ext cx="0" cy="1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8" name="Line 92"/>
                <p:cNvSpPr>
                  <a:spLocks noChangeShapeType="1"/>
                </p:cNvSpPr>
                <p:nvPr/>
              </p:nvSpPr>
              <p:spPr bwMode="auto">
                <a:xfrm>
                  <a:off x="3560" y="2341"/>
                  <a:ext cx="0" cy="11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9" name="Rectangle 95"/>
                <p:cNvSpPr>
                  <a:spLocks noChangeArrowheads="1"/>
                </p:cNvSpPr>
                <p:nvPr/>
              </p:nvSpPr>
              <p:spPr bwMode="auto">
                <a:xfrm>
                  <a:off x="3651" y="3067"/>
                  <a:ext cx="622" cy="196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k1:=k1+1</a:t>
                  </a:r>
                  <a:endParaRPr lang="ru-RU" sz="1600" b="1" dirty="0"/>
                </a:p>
              </p:txBody>
            </p:sp>
            <p:sp>
              <p:nvSpPr>
                <p:cNvPr id="12320" name="Rectangle 95"/>
                <p:cNvSpPr>
                  <a:spLocks noChangeArrowheads="1"/>
                </p:cNvSpPr>
                <p:nvPr/>
              </p:nvSpPr>
              <p:spPr bwMode="auto">
                <a:xfrm>
                  <a:off x="3651" y="3339"/>
                  <a:ext cx="622" cy="196"/>
                </a:xfrm>
                <a:prstGeom prst="rect">
                  <a:avLst/>
                </a:prstGeom>
                <a:noFill/>
                <a:ln w="38100">
                  <a:solidFill>
                    <a:srgbClr val="0180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 b="1" dirty="0"/>
                    <a:t>k2:=k2+1</a:t>
                  </a:r>
                  <a:endParaRPr lang="ru-RU" sz="1600" b="1" dirty="0"/>
                </a:p>
              </p:txBody>
            </p:sp>
            <p:sp>
              <p:nvSpPr>
                <p:cNvPr id="12321" name="Line 105"/>
                <p:cNvSpPr>
                  <a:spLocks noChangeShapeType="1"/>
                </p:cNvSpPr>
                <p:nvPr/>
              </p:nvSpPr>
              <p:spPr bwMode="auto">
                <a:xfrm>
                  <a:off x="4796" y="2674"/>
                  <a:ext cx="0" cy="1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2" name="Line 105"/>
                <p:cNvSpPr>
                  <a:spLocks noChangeShapeType="1"/>
                </p:cNvSpPr>
                <p:nvPr/>
              </p:nvSpPr>
              <p:spPr bwMode="auto">
                <a:xfrm>
                  <a:off x="4830" y="3294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3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4361" y="3096"/>
                  <a:ext cx="0" cy="1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4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4558" y="3158"/>
                  <a:ext cx="0" cy="5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5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3605" y="3442"/>
                  <a:ext cx="0" cy="8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6" name="Line 110"/>
                <p:cNvSpPr>
                  <a:spLocks noChangeShapeType="1"/>
                </p:cNvSpPr>
                <p:nvPr/>
              </p:nvSpPr>
              <p:spPr bwMode="auto">
                <a:xfrm rot="5400000">
                  <a:off x="3605" y="3090"/>
                  <a:ext cx="0" cy="8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7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876" y="3294"/>
                  <a:ext cx="310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lnSpc>
                      <a:spcPct val="80000"/>
                    </a:lnSpc>
                  </a:pPr>
                  <a:r>
                    <a:rPr lang="ru-RU" sz="1400"/>
                    <a:t>нет</a:t>
                  </a:r>
                </a:p>
              </p:txBody>
            </p:sp>
            <p:sp>
              <p:nvSpPr>
                <p:cNvPr id="12328" name="Line 113"/>
                <p:cNvSpPr>
                  <a:spLocks noChangeShapeType="1"/>
                </p:cNvSpPr>
                <p:nvPr/>
              </p:nvSpPr>
              <p:spPr bwMode="auto">
                <a:xfrm rot="-5400000">
                  <a:off x="4181" y="1720"/>
                  <a:ext cx="0" cy="124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9" name="Line 113"/>
                <p:cNvSpPr>
                  <a:spLocks noChangeShapeType="1"/>
                </p:cNvSpPr>
                <p:nvPr/>
              </p:nvSpPr>
              <p:spPr bwMode="auto">
                <a:xfrm rot="10800000">
                  <a:off x="5354" y="2530"/>
                  <a:ext cx="15" cy="10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0" name="Line 104"/>
                <p:cNvSpPr>
                  <a:spLocks noChangeShapeType="1"/>
                </p:cNvSpPr>
                <p:nvPr/>
              </p:nvSpPr>
              <p:spPr bwMode="auto">
                <a:xfrm>
                  <a:off x="4820" y="1880"/>
                  <a:ext cx="0" cy="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1" name="Стрелка вниз 40"/>
          <p:cNvSpPr/>
          <p:nvPr/>
        </p:nvSpPr>
        <p:spPr>
          <a:xfrm>
            <a:off x="4143375" y="623541"/>
            <a:ext cx="785813" cy="3571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143375" y="1271612"/>
            <a:ext cx="785813" cy="3571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4" name="Line 104"/>
          <p:cNvSpPr>
            <a:spLocks noChangeShapeType="1"/>
          </p:cNvSpPr>
          <p:nvPr/>
        </p:nvSpPr>
        <p:spPr bwMode="auto">
          <a:xfrm>
            <a:off x="7830223" y="1204666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05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Выучить конспект урока.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   Задача.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Составьте  программу , которая  напечатает элементы, каждый из которых вычисляется по формуле: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где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 порядковый  номер  слагаемого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 закончить,  когда очередной элемент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станет  меньше  числа 0,001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            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4481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Задание на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дом:</a:t>
            </a:r>
            <a:endParaRPr lang="ru-RU" sz="3200" b="1" dirty="0"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581847"/>
              </p:ext>
            </p:extLst>
          </p:nvPr>
        </p:nvGraphicFramePr>
        <p:xfrm>
          <a:off x="5652120" y="2780928"/>
          <a:ext cx="2088232" cy="807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3" imgW="1180800" imgH="419040" progId="Equation.3">
                  <p:embed/>
                </p:oleObj>
              </mc:Choice>
              <mc:Fallback>
                <p:oleObj name="Формула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780928"/>
                        <a:ext cx="2088232" cy="807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219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601646" y="2631274"/>
            <a:ext cx="5400600" cy="1517806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601646" y="1489016"/>
            <a:ext cx="5400600" cy="50403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Заголовок 2"/>
          <p:cNvSpPr>
            <a:spLocks/>
          </p:cNvSpPr>
          <p:nvPr/>
        </p:nvSpPr>
        <p:spPr bwMode="auto">
          <a:xfrm>
            <a:off x="1" y="422870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предусловием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618771" y="1039669"/>
            <a:ext cx="53663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200" i="1" dirty="0" smtClean="0"/>
              <a:t>Формат оператора</a:t>
            </a:r>
            <a:r>
              <a:rPr lang="ru-RU" sz="2200" i="1" dirty="0"/>
              <a:t>: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while</a:t>
            </a:r>
            <a:r>
              <a:rPr lang="ru-RU" sz="2400" dirty="0" smtClean="0"/>
              <a:t> </a:t>
            </a:r>
            <a:r>
              <a:rPr lang="ru-RU" sz="2400" dirty="0"/>
              <a:t>&lt;</a:t>
            </a:r>
            <a:r>
              <a:rPr lang="ru-RU" sz="2400" b="1" dirty="0">
                <a:solidFill>
                  <a:srgbClr val="00B050"/>
                </a:solidFill>
              </a:rPr>
              <a:t>условие</a:t>
            </a:r>
            <a:r>
              <a:rPr lang="ru-RU" sz="2400" dirty="0"/>
              <a:t>&gt;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2400" b="1" dirty="0">
                <a:latin typeface="FangSong" pitchFamily="49" charset="-122"/>
              </a:rPr>
              <a:t> </a:t>
            </a:r>
            <a:r>
              <a:rPr lang="ru-RU" sz="2400" dirty="0"/>
              <a:t>&lt;</a:t>
            </a:r>
            <a:r>
              <a:rPr lang="ru-RU" sz="2400" b="1" dirty="0">
                <a:solidFill>
                  <a:srgbClr val="00B050"/>
                </a:solidFill>
              </a:rPr>
              <a:t>оператор</a:t>
            </a:r>
            <a:r>
              <a:rPr lang="ru-RU" sz="2400" dirty="0" smtClean="0"/>
              <a:t>&gt;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angSong" pitchFamily="49" charset="-122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3527" y="1501673"/>
            <a:ext cx="2951163" cy="2016125"/>
            <a:chOff x="2064" y="935"/>
            <a:chExt cx="1859" cy="1270"/>
          </a:xfrm>
        </p:grpSpPr>
        <p:sp>
          <p:nvSpPr>
            <p:cNvPr id="4102" name="Rectangle 30"/>
            <p:cNvSpPr>
              <a:spLocks noChangeArrowheads="1"/>
            </p:cNvSpPr>
            <p:nvPr/>
          </p:nvSpPr>
          <p:spPr bwMode="auto">
            <a:xfrm>
              <a:off x="2245" y="1706"/>
              <a:ext cx="1178" cy="273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ru-RU" b="1" dirty="0"/>
                <a:t>Тело цикла</a:t>
              </a:r>
            </a:p>
          </p:txBody>
        </p:sp>
        <p:sp>
          <p:nvSpPr>
            <p:cNvPr id="4103" name="AutoShape 31"/>
            <p:cNvSpPr>
              <a:spLocks noChangeArrowheads="1"/>
            </p:cNvSpPr>
            <p:nvPr/>
          </p:nvSpPr>
          <p:spPr bwMode="auto">
            <a:xfrm>
              <a:off x="2154" y="1117"/>
              <a:ext cx="1361" cy="363"/>
            </a:xfrm>
            <a:prstGeom prst="flowChartDecision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b="1" dirty="0"/>
                <a:t>Условие </a:t>
              </a:r>
            </a:p>
          </p:txBody>
        </p:sp>
        <p:sp>
          <p:nvSpPr>
            <p:cNvPr id="4104" name="Line 32"/>
            <p:cNvSpPr>
              <a:spLocks noChangeShapeType="1"/>
            </p:cNvSpPr>
            <p:nvPr/>
          </p:nvSpPr>
          <p:spPr bwMode="auto">
            <a:xfrm>
              <a:off x="2835" y="935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33"/>
            <p:cNvSpPr>
              <a:spLocks noChangeShapeType="1"/>
            </p:cNvSpPr>
            <p:nvPr/>
          </p:nvSpPr>
          <p:spPr bwMode="auto">
            <a:xfrm>
              <a:off x="2835" y="148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34"/>
            <p:cNvSpPr>
              <a:spLocks noChangeShapeType="1"/>
            </p:cNvSpPr>
            <p:nvPr/>
          </p:nvSpPr>
          <p:spPr bwMode="auto">
            <a:xfrm>
              <a:off x="2835" y="1979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35"/>
            <p:cNvSpPr>
              <a:spLocks noChangeShapeType="1"/>
            </p:cNvSpPr>
            <p:nvPr/>
          </p:nvSpPr>
          <p:spPr bwMode="auto">
            <a:xfrm>
              <a:off x="3923" y="1298"/>
              <a:ext cx="0" cy="6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36"/>
            <p:cNvSpPr>
              <a:spLocks noChangeShapeType="1"/>
            </p:cNvSpPr>
            <p:nvPr/>
          </p:nvSpPr>
          <p:spPr bwMode="auto">
            <a:xfrm rot="-5400000">
              <a:off x="3719" y="1094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37"/>
            <p:cNvSpPr>
              <a:spLocks noChangeShapeType="1"/>
            </p:cNvSpPr>
            <p:nvPr/>
          </p:nvSpPr>
          <p:spPr bwMode="auto">
            <a:xfrm>
              <a:off x="2064" y="1026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Line 38"/>
            <p:cNvSpPr>
              <a:spLocks noChangeShapeType="1"/>
            </p:cNvSpPr>
            <p:nvPr/>
          </p:nvSpPr>
          <p:spPr bwMode="auto">
            <a:xfrm rot="-5400000">
              <a:off x="2450" y="640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39"/>
            <p:cNvSpPr>
              <a:spLocks noChangeShapeType="1"/>
            </p:cNvSpPr>
            <p:nvPr/>
          </p:nvSpPr>
          <p:spPr bwMode="auto">
            <a:xfrm rot="-5400000">
              <a:off x="2450" y="1819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Text Box 40"/>
            <p:cNvSpPr txBox="1">
              <a:spLocks noChangeArrowheads="1"/>
            </p:cNvSpPr>
            <p:nvPr/>
          </p:nvSpPr>
          <p:spPr bwMode="auto">
            <a:xfrm>
              <a:off x="2381" y="1480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80000"/>
                </a:lnSpc>
              </a:pPr>
              <a:r>
                <a:rPr lang="ru-RU" sz="1600"/>
                <a:t>да</a:t>
              </a:r>
            </a:p>
          </p:txBody>
        </p:sp>
        <p:sp>
          <p:nvSpPr>
            <p:cNvPr id="4113" name="Text Box 41"/>
            <p:cNvSpPr txBox="1">
              <a:spLocks noChangeArrowheads="1"/>
            </p:cNvSpPr>
            <p:nvPr/>
          </p:nvSpPr>
          <p:spPr bwMode="auto">
            <a:xfrm>
              <a:off x="3424" y="1071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sz="1600"/>
                <a:t>нет</a:t>
              </a: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323527" y="764704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8894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Здесь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while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 пока 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(выполнить</a:t>
            </a:r>
            <a:r>
              <a:rPr lang="ru-RU" sz="2000" i="1" dirty="0"/>
              <a:t>) </a:t>
            </a:r>
            <a:r>
              <a:rPr lang="ru-RU" sz="2000" dirty="0"/>
              <a:t>---  служебные слова.</a:t>
            </a:r>
          </a:p>
          <a:p>
            <a:pPr indent="457200">
              <a:spcBef>
                <a:spcPct val="20000"/>
              </a:spcBef>
              <a:spcAft>
                <a:spcPct val="20000"/>
              </a:spcAft>
              <a:defRPr/>
            </a:pPr>
            <a:r>
              <a:rPr lang="ru-RU" sz="2000" dirty="0" smtClean="0"/>
              <a:t>&lt;</a:t>
            </a:r>
            <a:r>
              <a:rPr lang="ru-RU" sz="2000" b="1" dirty="0">
                <a:solidFill>
                  <a:srgbClr val="00B050"/>
                </a:solidFill>
              </a:rPr>
              <a:t>условие</a:t>
            </a:r>
            <a:r>
              <a:rPr lang="ru-RU" sz="2000" dirty="0"/>
              <a:t>&gt; - логическое выражение; </a:t>
            </a:r>
            <a:r>
              <a:rPr lang="ru-RU" sz="2000" dirty="0" smtClean="0"/>
              <a:t>пока </a:t>
            </a:r>
            <a:r>
              <a:rPr lang="ru-RU" sz="2000" dirty="0"/>
              <a:t>оно истинно, выполняется тело цикла;</a:t>
            </a:r>
          </a:p>
          <a:p>
            <a:pPr indent="457200">
              <a:defRPr/>
            </a:pPr>
            <a:r>
              <a:rPr lang="ru-RU" sz="2000" dirty="0"/>
              <a:t>&lt;</a:t>
            </a:r>
            <a:r>
              <a:rPr lang="ru-RU" sz="2000" b="1" dirty="0">
                <a:solidFill>
                  <a:srgbClr val="00B050"/>
                </a:solidFill>
              </a:rPr>
              <a:t>оператор</a:t>
            </a:r>
            <a:r>
              <a:rPr lang="ru-RU" sz="2000" dirty="0"/>
              <a:t>&gt; - простой </a:t>
            </a:r>
            <a:r>
              <a:rPr lang="ru-RU" sz="2000" dirty="0" smtClean="0"/>
              <a:t>оператор</a:t>
            </a:r>
            <a:r>
              <a:rPr lang="ru-RU" sz="2000" dirty="0"/>
              <a:t>, с помощью которого записано тело цикла.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01646" y="2631273"/>
            <a:ext cx="54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while</a:t>
            </a:r>
            <a:r>
              <a:rPr lang="ru-RU" sz="2400" dirty="0"/>
              <a:t> &lt;</a:t>
            </a:r>
            <a:r>
              <a:rPr lang="ru-RU" sz="2400" b="1" dirty="0">
                <a:solidFill>
                  <a:srgbClr val="00B050"/>
                </a:solidFill>
              </a:rPr>
              <a:t>условие</a:t>
            </a:r>
            <a:r>
              <a:rPr lang="ru-RU" sz="2400" dirty="0"/>
              <a:t>&gt;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endParaRPr lang="ru-RU" sz="2400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00B050"/>
                </a:solidFill>
              </a:rPr>
              <a:t>begin</a:t>
            </a:r>
            <a:r>
              <a:rPr lang="en-US" sz="2400" dirty="0"/>
              <a:t> </a:t>
            </a:r>
          </a:p>
          <a:p>
            <a:pPr>
              <a:buFontTx/>
              <a:buNone/>
            </a:pPr>
            <a:r>
              <a:rPr lang="en-US" sz="2000" dirty="0" err="1" smtClean="0"/>
              <a:t>операторы</a:t>
            </a:r>
            <a:r>
              <a:rPr lang="ru-RU" sz="2000" i="1" dirty="0" smtClean="0"/>
              <a:t>  </a:t>
            </a:r>
            <a:r>
              <a:rPr lang="ru-RU" sz="2000" dirty="0"/>
              <a:t>циклической части программы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end;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206528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или: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32425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137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13761" y="890785"/>
            <a:ext cx="5400600" cy="150810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2"/>
          <p:cNvSpPr>
            <a:spLocks/>
          </p:cNvSpPr>
          <p:nvPr/>
        </p:nvSpPr>
        <p:spPr bwMode="auto">
          <a:xfrm>
            <a:off x="1" y="296789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предусловием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7" y="620688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0856" y="912280"/>
            <a:ext cx="54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while</a:t>
            </a:r>
            <a:r>
              <a:rPr lang="ru-RU" sz="2400" dirty="0"/>
              <a:t> &lt;</a:t>
            </a:r>
            <a:r>
              <a:rPr lang="ru-RU" sz="2400" b="1" dirty="0">
                <a:solidFill>
                  <a:srgbClr val="00B050"/>
                </a:solidFill>
              </a:rPr>
              <a:t>условие</a:t>
            </a:r>
            <a:r>
              <a:rPr lang="ru-RU" sz="2400" dirty="0"/>
              <a:t>&gt;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endParaRPr lang="ru-RU" sz="2400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00B050"/>
                </a:solidFill>
              </a:rPr>
              <a:t>begin</a:t>
            </a:r>
            <a:r>
              <a:rPr lang="en-US" sz="2400" dirty="0"/>
              <a:t> </a:t>
            </a:r>
          </a:p>
          <a:p>
            <a:pPr>
              <a:buFontTx/>
              <a:buNone/>
            </a:pPr>
            <a:r>
              <a:rPr lang="en-US" sz="2000" dirty="0" err="1" smtClean="0"/>
              <a:t>операторы</a:t>
            </a:r>
            <a:r>
              <a:rPr lang="ru-RU" sz="2000" i="1" dirty="0" smtClean="0"/>
              <a:t>  </a:t>
            </a:r>
            <a:r>
              <a:rPr lang="ru-RU" sz="2000" dirty="0" smtClean="0"/>
              <a:t>циклической  </a:t>
            </a:r>
            <a:r>
              <a:rPr lang="ru-RU" sz="2000" dirty="0"/>
              <a:t>части </a:t>
            </a:r>
            <a:r>
              <a:rPr lang="ru-RU" sz="2000" dirty="0" smtClean="0"/>
              <a:t> программы</a:t>
            </a:r>
            <a:endParaRPr lang="ru-RU" sz="2000" dirty="0"/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end;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0856" y="2708920"/>
            <a:ext cx="877564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оператора: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1). Вычисляется логическое выражение и проверяется условие.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2). Пока </a:t>
            </a:r>
            <a:r>
              <a:rPr lang="ru-RU" sz="2000" dirty="0"/>
              <a:t>значение логического </a:t>
            </a:r>
            <a:r>
              <a:rPr lang="ru-RU" sz="2000" dirty="0" smtClean="0"/>
              <a:t>выражения </a:t>
            </a:r>
            <a:r>
              <a:rPr lang="ru-RU" sz="2000" b="1" dirty="0"/>
              <a:t>истинно</a:t>
            </a:r>
            <a:r>
              <a:rPr lang="ru-RU" sz="2000" dirty="0"/>
              <a:t> </a:t>
            </a:r>
            <a:r>
              <a:rPr lang="ru-RU" sz="2000" dirty="0" smtClean="0"/>
              <a:t>выполняются </a:t>
            </a:r>
            <a:r>
              <a:rPr lang="ru-RU" sz="2000" dirty="0"/>
              <a:t>операторы циклической части. </a:t>
            </a:r>
            <a:endParaRPr lang="ru-RU" sz="2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dirty="0" smtClean="0"/>
              <a:t>3). Как </a:t>
            </a:r>
            <a:r>
              <a:rPr lang="ru-RU" sz="2000" dirty="0"/>
              <a:t>только оно становится </a:t>
            </a:r>
            <a:r>
              <a:rPr lang="ru-RU" sz="2000" b="1" dirty="0"/>
              <a:t>ложным</a:t>
            </a:r>
            <a:r>
              <a:rPr lang="ru-RU" sz="2000" dirty="0"/>
              <a:t>, происходит </a:t>
            </a:r>
            <a:r>
              <a:rPr lang="ru-RU" sz="2000" b="1" dirty="0"/>
              <a:t>выход из цикла</a:t>
            </a:r>
            <a:r>
              <a:rPr lang="ru-RU" sz="2000" dirty="0"/>
              <a:t>. </a:t>
            </a:r>
            <a:r>
              <a:rPr lang="ru-RU" sz="2000" dirty="0" smtClean="0"/>
              <a:t>Если </a:t>
            </a:r>
            <a:r>
              <a:rPr lang="ru-RU" sz="2000" dirty="0"/>
              <a:t>с самого начала значение логического выражения ложно, то операторы циклической части не выполняются ни разу.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sz="2000" i="1" dirty="0"/>
              <a:t>Возможен случай, когда в циклической части стоит оператор </a:t>
            </a:r>
            <a:r>
              <a:rPr lang="ru-RU" sz="2000" i="1" dirty="0" smtClean="0"/>
              <a:t>перехода </a:t>
            </a:r>
            <a:r>
              <a:rPr lang="ru-RU" sz="2000" dirty="0" smtClean="0"/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goto</a:t>
            </a:r>
            <a:r>
              <a:rPr lang="en-US" sz="2000" dirty="0" smtClean="0"/>
              <a:t>)</a:t>
            </a:r>
            <a:r>
              <a:rPr lang="ru-RU" sz="2000" dirty="0" smtClean="0"/>
              <a:t>, </a:t>
            </a:r>
            <a:r>
              <a:rPr lang="ru-RU" sz="2000" i="1" dirty="0"/>
              <a:t>передающий управление за пределы цикла. В такой ситуации цикл может завершится до его естественного окончания.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9642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036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rgbClr val="002060"/>
                </a:solidFill>
                <a:latin typeface="Arial" charset="0"/>
              </a:rPr>
              <a:t>Задача</a:t>
            </a:r>
            <a:r>
              <a:rPr lang="en-US" sz="2000" b="1" u="sng" dirty="0" smtClean="0">
                <a:solidFill>
                  <a:srgbClr val="00206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002060"/>
                </a:solidFill>
                <a:latin typeface="Arial" charset="0"/>
              </a:rPr>
              <a:t>	</a:t>
            </a:r>
            <a:r>
              <a:rPr lang="ru-RU" sz="2400" dirty="0" smtClean="0"/>
              <a:t>Мой </a:t>
            </a:r>
            <a:r>
              <a:rPr lang="ru-RU" sz="2400" dirty="0"/>
              <a:t>богатый дядюшка подарил мне один доллар в мой первый день рождения. В каждый следующий день рождения он удваивал свой подарок и прибавлял к нему столько долларов, сколько лет мне исполнилось. </a:t>
            </a:r>
            <a:r>
              <a:rPr lang="ru-RU" sz="2400" dirty="0" smtClean="0">
                <a:solidFill>
                  <a:srgbClr val="002060"/>
                </a:solidFill>
              </a:rPr>
              <a:t>Рассмотрим </a:t>
            </a:r>
            <a:r>
              <a:rPr lang="ru-RU" sz="2400" dirty="0">
                <a:solidFill>
                  <a:srgbClr val="002060"/>
                </a:solidFill>
              </a:rPr>
              <a:t>программу, указывающую, к какому дню рождения подарок превысит 100$. 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771800" y="2145045"/>
            <a:ext cx="5040560" cy="4524315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sz="2400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PODAROK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ru-RU" sz="2400" b="1" dirty="0" err="1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400" b="1" dirty="0">
              <a:solidFill>
                <a:srgbClr val="760000"/>
              </a:solidFill>
              <a:latin typeface="Arial" pitchFamily="34" charset="0"/>
              <a:cs typeface="Arial" pitchFamily="34" charset="0"/>
            </a:endParaRPr>
          </a:p>
          <a:p>
            <a:pPr indent="450850" eaLnBrk="1" hangingPunct="1"/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i:=1;  S:=1;</a:t>
            </a:r>
            <a:endParaRPr lang="en-US" sz="2400" b="1" dirty="0">
              <a:solidFill>
                <a:srgbClr val="005392"/>
              </a:solidFill>
              <a:latin typeface="Arial" pitchFamily="34" charset="0"/>
              <a:cs typeface="Arial" pitchFamily="34" charset="0"/>
            </a:endParaRPr>
          </a:p>
          <a:p>
            <a:pPr indent="450850" eaLnBrk="1" hangingPunct="1"/>
            <a:r>
              <a:rPr lang="ru-RU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S&lt;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804863">
              <a:buFontTx/>
              <a:buNone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begin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indent="804863"/>
            <a:r>
              <a:rPr lang="en-US" sz="2400" b="1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i:=</a:t>
            </a:r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i+1;</a:t>
            </a:r>
            <a:endParaRPr lang="en-US" sz="2400" b="1" dirty="0">
              <a:solidFill>
                <a:srgbClr val="005392"/>
              </a:solidFill>
              <a:latin typeface="Arial" pitchFamily="34" charset="0"/>
              <a:cs typeface="Arial" pitchFamily="34" charset="0"/>
            </a:endParaRPr>
          </a:p>
          <a:p>
            <a:pPr indent="804863"/>
            <a:r>
              <a:rPr lang="en-US" sz="2400" b="1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S:=S*2+i </a:t>
            </a:r>
          </a:p>
          <a:p>
            <a:pPr indent="804863">
              <a:buFontTx/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450850" eaLnBrk="1" hangingPunct="1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сумма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‘, 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indent="450850" eaLnBrk="1" hangingPunct="1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количество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‘,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400" b="1" dirty="0" err="1" smtClean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400" b="1" dirty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320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42258"/>
            <a:ext cx="8856984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Arial" charset="0"/>
              </a:rPr>
              <a:t>Задача2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 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Перед вами программа  вычисления  суммы  элементов  ряда: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Вычисления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заканчиваются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когда  очередное  слагаемое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становится  меньше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0.05 </a:t>
            </a:r>
            <a:endParaRPr lang="ru-RU" sz="2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571" y="586889"/>
            <a:ext cx="4369841" cy="764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43468" y="2204864"/>
            <a:ext cx="8496944" cy="0"/>
          </a:xfrm>
          <a:prstGeom prst="line">
            <a:avLst/>
          </a:prstGeom>
          <a:ln>
            <a:solidFill>
              <a:srgbClr val="00539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107504" y="3141487"/>
            <a:ext cx="4342140" cy="2750720"/>
            <a:chOff x="4037765" y="3460285"/>
            <a:chExt cx="4342140" cy="2750720"/>
          </a:xfrm>
        </p:grpSpPr>
        <p:sp>
          <p:nvSpPr>
            <p:cNvPr id="41" name="TextBox 40"/>
            <p:cNvSpPr txBox="1"/>
            <p:nvPr/>
          </p:nvSpPr>
          <p:spPr>
            <a:xfrm>
              <a:off x="4526749" y="4618414"/>
              <a:ext cx="17775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N&gt;0.05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5" name="Группа 64"/>
            <p:cNvGrpSpPr/>
            <p:nvPr/>
          </p:nvGrpSpPr>
          <p:grpSpPr>
            <a:xfrm>
              <a:off x="4037765" y="3460285"/>
              <a:ext cx="4342140" cy="2750720"/>
              <a:chOff x="4037765" y="3460285"/>
              <a:chExt cx="4342140" cy="2750720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920522" y="4371349"/>
                <a:ext cx="6601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latin typeface="Arial" pitchFamily="34" charset="0"/>
                    <a:cs typeface="Arial" pitchFamily="34" charset="0"/>
                  </a:rPr>
                  <a:t>да</a:t>
                </a:r>
              </a:p>
            </p:txBody>
          </p:sp>
          <p:cxnSp>
            <p:nvCxnSpPr>
              <p:cNvPr id="13" name="Прямая со стрелкой 12"/>
              <p:cNvCxnSpPr>
                <a:endCxn id="15" idx="0"/>
              </p:cNvCxnSpPr>
              <p:nvPr/>
            </p:nvCxnSpPr>
            <p:spPr>
              <a:xfrm>
                <a:off x="5117885" y="5476509"/>
                <a:ext cx="0" cy="2304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Группа 60"/>
              <p:cNvGrpSpPr/>
              <p:nvPr/>
            </p:nvGrpSpPr>
            <p:grpSpPr>
              <a:xfrm>
                <a:off x="6449943" y="4433748"/>
                <a:ext cx="1929962" cy="1304101"/>
                <a:chOff x="6449943" y="4433748"/>
                <a:chExt cx="1929962" cy="1304101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08784" y="5737849"/>
                  <a:ext cx="9711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6449943" y="4433748"/>
                  <a:ext cx="1656184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rial" pitchFamily="34" charset="0"/>
                      <a:cs typeface="Arial" pitchFamily="34" charset="0"/>
                    </a:rPr>
                    <a:t>S=S+1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/</a:t>
                  </a:r>
                  <a:r>
                    <a:rPr lang="en-US" sz="2000" b="1" dirty="0">
                      <a:latin typeface="Arial" pitchFamily="34" charset="0"/>
                      <a:cs typeface="Arial" pitchFamily="34" charset="0"/>
                    </a:rPr>
                    <a:t>N</a:t>
                  </a:r>
                </a:p>
                <a:p>
                  <a:pPr algn="ctr"/>
                  <a:r>
                    <a:rPr lang="en-US" sz="2000" b="1" dirty="0">
                      <a:latin typeface="Arial" pitchFamily="34" charset="0"/>
                      <a:cs typeface="Arial" pitchFamily="34" charset="0"/>
                    </a:rPr>
                    <a:t>N=N+1</a:t>
                  </a:r>
                  <a:endParaRPr lang="ru-RU" sz="20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" name="Параллелограмм 1"/>
              <p:cNvSpPr/>
              <p:nvPr/>
            </p:nvSpPr>
            <p:spPr>
              <a:xfrm>
                <a:off x="4267855" y="3460285"/>
                <a:ext cx="1930149" cy="432048"/>
              </a:xfrm>
              <a:prstGeom prst="parallelogram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N=1, S=0</a:t>
                </a:r>
                <a:endParaRPr lang="ru-RU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" name="Ромб 2"/>
              <p:cNvSpPr/>
              <p:nvPr/>
            </p:nvSpPr>
            <p:spPr>
              <a:xfrm>
                <a:off x="4315248" y="4222229"/>
                <a:ext cx="1605274" cy="1254280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580692" y="4402249"/>
                <a:ext cx="1656184" cy="8942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араллелограмм 14"/>
              <p:cNvSpPr/>
              <p:nvPr/>
            </p:nvSpPr>
            <p:spPr>
              <a:xfrm>
                <a:off x="4037765" y="5706949"/>
                <a:ext cx="2160240" cy="504056"/>
              </a:xfrm>
              <a:prstGeom prst="parallelogram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" name="Прямая со стрелкой 20"/>
              <p:cNvCxnSpPr>
                <a:endCxn id="3" idx="0"/>
              </p:cNvCxnSpPr>
              <p:nvPr/>
            </p:nvCxnSpPr>
            <p:spPr>
              <a:xfrm>
                <a:off x="5117885" y="3892333"/>
                <a:ext cx="0" cy="3298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>
                <a:stCxn id="14" idx="2"/>
              </p:cNvCxnSpPr>
              <p:nvPr/>
            </p:nvCxnSpPr>
            <p:spPr>
              <a:xfrm>
                <a:off x="7408784" y="5296489"/>
                <a:ext cx="0" cy="4413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V="1">
                <a:off x="8379905" y="4020621"/>
                <a:ext cx="0" cy="16863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 flipH="1">
                <a:off x="5149056" y="4006205"/>
                <a:ext cx="323084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 стрелкой 39"/>
              <p:cNvCxnSpPr>
                <a:stCxn id="3" idx="3"/>
              </p:cNvCxnSpPr>
              <p:nvPr/>
            </p:nvCxnSpPr>
            <p:spPr>
              <a:xfrm>
                <a:off x="5920522" y="4849369"/>
                <a:ext cx="66017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5415525" y="5245284"/>
                <a:ext cx="6601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latin typeface="Arial" pitchFamily="34" charset="0"/>
                    <a:cs typeface="Arial" pitchFamily="34" charset="0"/>
                  </a:rPr>
                  <a:t>нет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068465" y="5738908"/>
                <a:ext cx="21611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Arial" pitchFamily="34" charset="0"/>
                    <a:cs typeface="Arial" pitchFamily="34" charset="0"/>
                  </a:rPr>
                  <a:t>печать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ru-RU" sz="2000" b="1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N</a:t>
                </a:r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49193" y="2420888"/>
            <a:ext cx="200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Блок-схема:</a:t>
            </a:r>
            <a:endParaRPr lang="ru-RU" sz="2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58169" y="2467495"/>
            <a:ext cx="4161007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smtClean="0"/>
              <a:t>SUMMA;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 smtClean="0"/>
              <a:t>var</a:t>
            </a:r>
            <a:r>
              <a:rPr lang="en-US" sz="2400" b="1" dirty="0" smtClean="0"/>
              <a:t> S:</a:t>
            </a:r>
            <a:r>
              <a:rPr lang="ru-RU" sz="2400" b="1" dirty="0" smtClean="0"/>
              <a:t> </a:t>
            </a:r>
            <a:r>
              <a:rPr lang="en-US" sz="2400" b="1" dirty="0" smtClean="0"/>
              <a:t>real;</a:t>
            </a:r>
            <a:r>
              <a:rPr lang="ru-RU" sz="2400" b="1" dirty="0" smtClean="0"/>
              <a:t>  </a:t>
            </a:r>
            <a:r>
              <a:rPr lang="en-US" sz="2400" b="1" dirty="0" smtClean="0"/>
              <a:t>N:</a:t>
            </a:r>
            <a:r>
              <a:rPr lang="ru-RU" sz="2400" b="1" dirty="0" smtClean="0"/>
              <a:t> </a:t>
            </a:r>
            <a:r>
              <a:rPr lang="en-US" sz="2400" b="1" dirty="0" smtClean="0"/>
              <a:t>integer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 smtClean="0">
                <a:solidFill>
                  <a:srgbClr val="19471A"/>
                </a:solidFill>
              </a:rPr>
              <a:t>begin</a:t>
            </a:r>
          </a:p>
          <a:p>
            <a:r>
              <a:rPr lang="en-US" sz="2400" b="1" dirty="0" smtClean="0"/>
              <a:t>S:=0;</a:t>
            </a:r>
            <a:r>
              <a:rPr lang="ru-RU" sz="2400" b="1" dirty="0" smtClean="0"/>
              <a:t>  </a:t>
            </a:r>
            <a:r>
              <a:rPr lang="en-US" sz="2400" b="1" dirty="0" smtClean="0"/>
              <a:t>N:=1;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   </a:t>
            </a:r>
            <a:r>
              <a:rPr lang="en-US" sz="2400" b="1" dirty="0" smtClean="0"/>
              <a:t>while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N&gt;0.05 </a:t>
            </a:r>
            <a:r>
              <a:rPr lang="en-US" sz="2400" b="1" dirty="0" smtClean="0"/>
              <a:t>do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760000"/>
                </a:solidFill>
              </a:rPr>
              <a:t>begin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    </a:t>
            </a:r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S:=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S+1</a:t>
            </a:r>
            <a:r>
              <a:rPr lang="ru-RU" sz="2400" b="1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N; </a:t>
            </a:r>
            <a:endParaRPr lang="en-US" sz="2400" b="1" dirty="0">
              <a:solidFill>
                <a:srgbClr val="00539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    N:=N+1</a:t>
            </a:r>
            <a:endParaRPr lang="en-US" sz="2400" b="1" dirty="0">
              <a:solidFill>
                <a:srgbClr val="00539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/>
              <a:t>     </a:t>
            </a:r>
            <a:r>
              <a:rPr lang="en-US" sz="2400" b="1" dirty="0">
                <a:solidFill>
                  <a:srgbClr val="760000"/>
                </a:solidFill>
              </a:rPr>
              <a:t>end;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</a:t>
            </a:r>
            <a:r>
              <a:rPr lang="en-US" sz="2400" b="1" dirty="0" err="1" smtClean="0"/>
              <a:t>writeln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'</a:t>
            </a:r>
            <a:r>
              <a:rPr lang="ru-RU" sz="2400" b="1" dirty="0"/>
              <a:t>Сумма</a:t>
            </a:r>
            <a:r>
              <a:rPr lang="en-US" sz="2400" b="1" dirty="0"/>
              <a:t> = </a:t>
            </a:r>
            <a:r>
              <a:rPr lang="en-US" sz="2400" b="1" dirty="0" smtClean="0"/>
              <a:t>',</a:t>
            </a:r>
            <a:r>
              <a:rPr lang="en-US" sz="2400" b="1" dirty="0"/>
              <a:t> </a:t>
            </a:r>
            <a:r>
              <a:rPr lang="en-US" sz="2400" b="1" dirty="0" smtClean="0"/>
              <a:t>S:10:9)</a:t>
            </a:r>
          </a:p>
          <a:p>
            <a:r>
              <a:rPr lang="en-US" sz="2400" b="1" dirty="0">
                <a:solidFill>
                  <a:srgbClr val="19471A"/>
                </a:solidFill>
              </a:rPr>
              <a:t>end.</a:t>
            </a:r>
            <a:endParaRPr lang="ru-RU" sz="2400" b="1" dirty="0">
              <a:solidFill>
                <a:srgbClr val="1947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77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3272"/>
            <a:ext cx="9144000" cy="267765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b="1" u="sng" dirty="0" smtClean="0">
                <a:solidFill>
                  <a:srgbClr val="002060"/>
                </a:solidFill>
              </a:rPr>
              <a:t>Задача</a:t>
            </a:r>
            <a:r>
              <a:rPr lang="en-US" sz="2400" b="1" u="sng" dirty="0" smtClean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Проанализируем алгоритм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вычисления    суммы  ряда: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представленный в виде блок-схемы.</a:t>
            </a:r>
            <a:endParaRPr lang="ru-RU" sz="2400" dirty="0">
              <a:latin typeface="Arial" pitchFamily="34" charset="0"/>
            </a:endParaRPr>
          </a:p>
          <a:p>
            <a:pPr lvl="0" algn="just" eaLnBrk="0" hangingPunct="0"/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Вычисления 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будут закончены, 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когда  очередное  слагаемое  станет  меньше  числа 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0,001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3457"/>
              </p:ext>
            </p:extLst>
          </p:nvPr>
        </p:nvGraphicFramePr>
        <p:xfrm>
          <a:off x="1475656" y="649938"/>
          <a:ext cx="5514195" cy="97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Формула" r:id="rId3" imgW="2361960" imgH="419040" progId="Equation.3">
                  <p:embed/>
                </p:oleObj>
              </mc:Choice>
              <mc:Fallback>
                <p:oleObj name="Формула" r:id="rId3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49938"/>
                        <a:ext cx="5514195" cy="97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6" t="29538" r="23582" b="37686"/>
          <a:stretch/>
        </p:blipFill>
        <p:spPr bwMode="auto">
          <a:xfrm>
            <a:off x="251519" y="3092093"/>
            <a:ext cx="8722991" cy="37659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28436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i="1" u="sng" dirty="0">
                <a:latin typeface="Arial" pitchFamily="34" charset="0"/>
                <a:cs typeface="Arial" pitchFamily="34" charset="0"/>
              </a:rPr>
              <a:t>Блок-схема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4637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586384"/>
            <a:ext cx="5616624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smtClean="0"/>
              <a:t>SUMMA;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 smtClean="0"/>
              <a:t>var</a:t>
            </a:r>
            <a:r>
              <a:rPr lang="en-US" sz="2400" b="1" dirty="0" smtClean="0"/>
              <a:t> s:</a:t>
            </a:r>
            <a:r>
              <a:rPr lang="ru-RU" sz="2400" b="1" dirty="0" smtClean="0"/>
              <a:t> </a:t>
            </a:r>
            <a:r>
              <a:rPr lang="en-US" sz="2400" b="1" dirty="0" smtClean="0"/>
              <a:t>real;</a:t>
            </a:r>
            <a:r>
              <a:rPr lang="ru-RU" sz="2400" b="1" dirty="0" smtClean="0"/>
              <a:t> </a:t>
            </a:r>
            <a:r>
              <a:rPr lang="en-US" sz="2400" b="1" dirty="0" smtClean="0"/>
              <a:t>n:</a:t>
            </a:r>
            <a:r>
              <a:rPr lang="ru-RU" sz="2400" b="1" dirty="0" smtClean="0"/>
              <a:t> </a:t>
            </a:r>
            <a:r>
              <a:rPr lang="en-US" sz="2400" b="1" dirty="0" smtClean="0"/>
              <a:t>integer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 smtClean="0">
                <a:solidFill>
                  <a:srgbClr val="19471A"/>
                </a:solidFill>
              </a:rPr>
              <a:t>begin</a:t>
            </a:r>
          </a:p>
          <a:p>
            <a:r>
              <a:rPr lang="en-US" sz="2400" b="1" dirty="0"/>
              <a:t>s</a:t>
            </a:r>
            <a:r>
              <a:rPr lang="en-US" sz="2400" b="1" dirty="0" smtClean="0"/>
              <a:t>:=0;</a:t>
            </a:r>
            <a:r>
              <a:rPr lang="ru-RU" sz="2400" b="1" dirty="0" smtClean="0"/>
              <a:t>  </a:t>
            </a:r>
            <a:r>
              <a:rPr lang="en-US" sz="2400" b="1" dirty="0" smtClean="0"/>
              <a:t>n:=</a:t>
            </a:r>
            <a:r>
              <a:rPr lang="en-US" sz="2400" b="1" dirty="0"/>
              <a:t>1;</a:t>
            </a:r>
            <a:br>
              <a:rPr lang="en-US" sz="2400" b="1" dirty="0"/>
            </a:br>
            <a:r>
              <a:rPr lang="en-US" sz="2400" b="1" dirty="0"/>
              <a:t>    </a:t>
            </a:r>
            <a:r>
              <a:rPr lang="en-US" sz="2400" b="1" dirty="0" smtClean="0">
                <a:solidFill>
                  <a:srgbClr val="FF0000"/>
                </a:solidFill>
              </a:rPr>
              <a:t>while </a:t>
            </a:r>
            <a:r>
              <a:rPr lang="en-US" sz="2400" b="1" dirty="0"/>
              <a:t>n /((n+1)*(n+4)) &gt;=0.001 </a:t>
            </a:r>
            <a:r>
              <a:rPr lang="en-US" sz="2400" b="1" dirty="0">
                <a:solidFill>
                  <a:srgbClr val="FF0000"/>
                </a:solidFill>
              </a:rPr>
              <a:t>do</a:t>
            </a:r>
            <a:r>
              <a:rPr lang="en-US" sz="2400" b="1" dirty="0">
                <a:solidFill>
                  <a:srgbClr val="760000"/>
                </a:solidFill>
              </a:rPr>
              <a:t> </a:t>
            </a:r>
            <a:endParaRPr lang="ru-RU" sz="2400" dirty="0"/>
          </a:p>
          <a:p>
            <a:pPr indent="450850"/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760000"/>
                </a:solidFill>
              </a:rPr>
              <a:t>begin</a:t>
            </a:r>
            <a:endParaRPr lang="en-US" sz="2400" b="1" dirty="0">
              <a:solidFill>
                <a:srgbClr val="760000"/>
              </a:solidFill>
            </a:endParaRPr>
          </a:p>
          <a:p>
            <a:pPr indent="450850"/>
            <a:r>
              <a:rPr lang="en-US" sz="2400" b="1" dirty="0" smtClean="0"/>
              <a:t>   </a:t>
            </a:r>
            <a:r>
              <a:rPr lang="en-US" sz="2400" b="1" dirty="0"/>
              <a:t>S </a:t>
            </a:r>
            <a:r>
              <a:rPr lang="en-US" sz="2400" b="1" dirty="0" smtClean="0"/>
              <a:t>:= </a:t>
            </a:r>
            <a:r>
              <a:rPr lang="en-US" sz="2400" b="1" dirty="0"/>
              <a:t>S + n / ((n+1)*(n+4</a:t>
            </a:r>
            <a:r>
              <a:rPr lang="en-US" sz="2400" b="1" dirty="0" smtClean="0"/>
              <a:t>));</a:t>
            </a:r>
            <a:endParaRPr lang="ru-RU" sz="2400" dirty="0"/>
          </a:p>
          <a:p>
            <a:pPr indent="450850"/>
            <a:r>
              <a:rPr lang="en-US" sz="2400" b="1" dirty="0" smtClean="0"/>
              <a:t>   n := </a:t>
            </a:r>
            <a:r>
              <a:rPr lang="en-US" sz="2400" b="1" dirty="0"/>
              <a:t>n + 1</a:t>
            </a:r>
            <a:endParaRPr lang="ru-RU" sz="2400" dirty="0"/>
          </a:p>
          <a:p>
            <a:pPr indent="450850"/>
            <a:r>
              <a:rPr lang="en-US" sz="2400" b="1" dirty="0" smtClean="0"/>
              <a:t>   </a:t>
            </a:r>
            <a:r>
              <a:rPr lang="en-US" sz="2400" b="1" dirty="0">
                <a:solidFill>
                  <a:srgbClr val="760000"/>
                </a:solidFill>
              </a:rPr>
              <a:t>end</a:t>
            </a:r>
            <a:r>
              <a:rPr lang="en-US" sz="2400" b="1" dirty="0" smtClean="0">
                <a:solidFill>
                  <a:srgbClr val="760000"/>
                </a:solidFill>
              </a:rPr>
              <a:t>;</a:t>
            </a:r>
            <a:r>
              <a:rPr lang="en-US" sz="2400" b="1" dirty="0"/>
              <a:t>     </a:t>
            </a:r>
            <a:r>
              <a:rPr lang="en-US" sz="2400" b="1" dirty="0" smtClean="0"/>
              <a:t> </a:t>
            </a:r>
            <a:r>
              <a:rPr lang="en-US" sz="2400" b="1" dirty="0"/>
              <a:t>     </a:t>
            </a:r>
            <a:br>
              <a:rPr lang="en-US" sz="2400" b="1" dirty="0"/>
            </a:br>
            <a:r>
              <a:rPr lang="en-US" sz="2400" b="1" dirty="0"/>
              <a:t> </a:t>
            </a:r>
            <a:r>
              <a:rPr lang="en-US" sz="2400" b="1" dirty="0" err="1" smtClean="0"/>
              <a:t>writeln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'</a:t>
            </a:r>
            <a:r>
              <a:rPr lang="ru-RU" sz="2400" b="1" dirty="0"/>
              <a:t>Сумма</a:t>
            </a:r>
            <a:r>
              <a:rPr lang="en-US" sz="2400" b="1" dirty="0"/>
              <a:t> = ',</a:t>
            </a:r>
            <a:r>
              <a:rPr lang="en-US" sz="2400" b="1" dirty="0" smtClean="0"/>
              <a:t>s);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solidFill>
                  <a:srgbClr val="19471A"/>
                </a:solidFill>
              </a:rPr>
              <a:t>end.</a:t>
            </a:r>
            <a:endParaRPr lang="ru-RU" sz="2400" b="1" dirty="0">
              <a:solidFill>
                <a:srgbClr val="19471A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016" y="297230"/>
            <a:ext cx="8892480" cy="193899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b="1" u="sng" dirty="0">
                <a:solidFill>
                  <a:srgbClr val="002060"/>
                </a:solidFill>
              </a:rPr>
              <a:t>Задача</a:t>
            </a:r>
            <a:r>
              <a:rPr lang="en-US" sz="2400" b="1" u="sng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Перед вами  программа  вычисления    суммы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ряда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Вычисления  заканчиваются 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тогда,  когда  очередное  слагаемое 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становится 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меньше  числа </a:t>
            </a: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0,001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355279"/>
              </p:ext>
            </p:extLst>
          </p:nvPr>
        </p:nvGraphicFramePr>
        <p:xfrm>
          <a:off x="1403648" y="692696"/>
          <a:ext cx="4593085" cy="790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Формула" r:id="rId3" imgW="2438400" imgH="419100" progId="Equation.3">
                  <p:embed/>
                </p:oleObj>
              </mc:Choice>
              <mc:Fallback>
                <p:oleObj name="Формула" r:id="rId3" imgW="2438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92696"/>
                        <a:ext cx="4593085" cy="790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3687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84" y="1628800"/>
            <a:ext cx="8928992" cy="48936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program </a:t>
            </a:r>
            <a:r>
              <a:rPr lang="en-US" sz="2400" b="1" dirty="0"/>
              <a:t>fact;</a:t>
            </a:r>
            <a:br>
              <a:rPr lang="en-US" sz="2400" b="1" dirty="0"/>
            </a:br>
            <a:r>
              <a:rPr lang="en-US" sz="2400" b="1" dirty="0" smtClean="0"/>
              <a:t>VAR</a:t>
            </a:r>
            <a:r>
              <a:rPr lang="en-US" sz="2400" b="1" dirty="0"/>
              <a:t> </a:t>
            </a:r>
            <a:r>
              <a:rPr lang="en-US" sz="2400" b="1" dirty="0" smtClean="0"/>
              <a:t>Factorial</a:t>
            </a:r>
            <a:r>
              <a:rPr lang="en-US" sz="2400" b="1" dirty="0"/>
              <a:t>, </a:t>
            </a:r>
            <a:r>
              <a:rPr lang="en-US" sz="2400" b="1" dirty="0" smtClean="0"/>
              <a:t>N: Integer</a:t>
            </a:r>
            <a:r>
              <a:rPr lang="en-US" sz="2400" b="1" dirty="0"/>
              <a:t>; </a:t>
            </a:r>
            <a:br>
              <a:rPr lang="en-US" sz="2400" b="1" dirty="0"/>
            </a:br>
            <a:r>
              <a:rPr lang="en-US" sz="2400" b="1" dirty="0">
                <a:solidFill>
                  <a:srgbClr val="C00000"/>
                </a:solidFill>
              </a:rPr>
              <a:t>BEGIN 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Factorial := 1; </a:t>
            </a:r>
            <a:r>
              <a:rPr lang="ru-RU" sz="2400" b="1" dirty="0" smtClean="0"/>
              <a:t>                      </a:t>
            </a:r>
            <a:r>
              <a:rPr lang="en-US" i="1" dirty="0" smtClean="0"/>
              <a:t>{</a:t>
            </a:r>
            <a:r>
              <a:rPr lang="ru-RU" i="1" dirty="0"/>
              <a:t>стартовое значение факториала =0! } </a:t>
            </a:r>
            <a:br>
              <a:rPr lang="ru-RU" i="1" dirty="0"/>
            </a:br>
            <a:r>
              <a:rPr lang="en-US" sz="2400" b="1" dirty="0"/>
              <a:t>N := 1; </a:t>
            </a:r>
            <a:r>
              <a:rPr lang="ru-RU" sz="2400" b="1" dirty="0" smtClean="0"/>
              <a:t>                                  </a:t>
            </a:r>
            <a:r>
              <a:rPr lang="en-US" i="1" dirty="0" smtClean="0"/>
              <a:t>{</a:t>
            </a:r>
            <a:r>
              <a:rPr lang="ru-RU" i="1" dirty="0"/>
              <a:t>стартовое значение для условия цикла } </a:t>
            </a:r>
            <a:br>
              <a:rPr lang="ru-RU" i="1" dirty="0"/>
            </a:br>
            <a:r>
              <a:rPr lang="en-US" sz="2400" b="1" dirty="0">
                <a:solidFill>
                  <a:srgbClr val="00B050"/>
                </a:solidFill>
              </a:rPr>
              <a:t>WHILE </a:t>
            </a:r>
            <a:r>
              <a:rPr lang="en-US" sz="2400" b="1" dirty="0"/>
              <a:t>N&lt;=10 </a:t>
            </a:r>
            <a:r>
              <a:rPr lang="en-US" sz="2400" b="1" dirty="0">
                <a:solidFill>
                  <a:srgbClr val="00B050"/>
                </a:solidFill>
              </a:rPr>
              <a:t>DO</a:t>
            </a:r>
            <a:r>
              <a:rPr lang="ru-RU" sz="2400" b="1" dirty="0" smtClean="0"/>
              <a:t>   </a:t>
            </a:r>
            <a:r>
              <a:rPr lang="en-US" sz="2400" b="1" dirty="0" smtClean="0"/>
              <a:t> </a:t>
            </a:r>
            <a:r>
              <a:rPr lang="ru-RU" sz="2400" b="1" dirty="0" smtClean="0"/>
              <a:t>            </a:t>
            </a:r>
            <a:r>
              <a:rPr lang="en-US" i="1" dirty="0" smtClean="0"/>
              <a:t>{</a:t>
            </a:r>
            <a:r>
              <a:rPr lang="ru-RU" i="1" dirty="0"/>
              <a:t>заголовок цикла, условие } </a:t>
            </a:r>
            <a:br>
              <a:rPr lang="ru-RU" i="1" dirty="0"/>
            </a:br>
            <a:r>
              <a:rPr lang="ru-RU" sz="2400" i="1" dirty="0" smtClean="0"/>
              <a:t>    </a:t>
            </a:r>
            <a:r>
              <a:rPr lang="en-US" sz="2400" b="1" dirty="0" smtClean="0">
                <a:solidFill>
                  <a:srgbClr val="0070C0"/>
                </a:solidFill>
              </a:rPr>
              <a:t>begin 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/>
              <a:t>      </a:t>
            </a:r>
            <a:r>
              <a:rPr lang="ru-RU" sz="2400" i="1" dirty="0" smtClean="0"/>
              <a:t> </a:t>
            </a:r>
            <a:r>
              <a:rPr lang="ru-RU" sz="2400" b="1" dirty="0" smtClean="0"/>
              <a:t>                        </a:t>
            </a:r>
            <a:r>
              <a:rPr lang="en-US" i="1" dirty="0" smtClean="0"/>
              <a:t>{</a:t>
            </a:r>
            <a:r>
              <a:rPr lang="ru-RU" i="1" dirty="0"/>
              <a:t>начало тела цикла } </a:t>
            </a:r>
            <a:br>
              <a:rPr lang="ru-RU" i="1" dirty="0"/>
            </a:br>
            <a:r>
              <a:rPr lang="ru-RU" sz="2400" i="1" dirty="0" smtClean="0"/>
              <a:t>   </a:t>
            </a:r>
            <a:r>
              <a:rPr lang="en-US" sz="2400" b="1" dirty="0" smtClean="0"/>
              <a:t>Factorial </a:t>
            </a:r>
            <a:r>
              <a:rPr lang="en-US" sz="2400" b="1" dirty="0"/>
              <a:t>:= Factorial*N; </a:t>
            </a:r>
            <a:r>
              <a:rPr lang="ru-RU" sz="2400" b="1" dirty="0" smtClean="0"/>
              <a:t>  </a:t>
            </a:r>
            <a:r>
              <a:rPr lang="en-US" i="1" dirty="0"/>
              <a:t>{</a:t>
            </a:r>
            <a:r>
              <a:rPr lang="ru-RU" i="1" dirty="0"/>
              <a:t>вычисление факториала </a:t>
            </a:r>
            <a:r>
              <a:rPr lang="en-US" i="1" dirty="0"/>
              <a:t>N! } </a:t>
            </a:r>
            <a:br>
              <a:rPr lang="en-US" i="1" dirty="0"/>
            </a:br>
            <a:r>
              <a:rPr lang="ru-RU" sz="2400" i="1" dirty="0" smtClean="0"/>
              <a:t>   </a:t>
            </a:r>
            <a:r>
              <a:rPr lang="en-US" sz="2400" b="1" dirty="0" smtClean="0"/>
              <a:t>N </a:t>
            </a:r>
            <a:r>
              <a:rPr lang="en-US" sz="2400" b="1" dirty="0"/>
              <a:t>:= N + </a:t>
            </a:r>
            <a:r>
              <a:rPr lang="en-US" sz="2400" b="1" dirty="0" smtClean="0"/>
              <a:t>1</a:t>
            </a:r>
            <a:r>
              <a:rPr lang="ru-RU" sz="2400" b="1" dirty="0" smtClean="0"/>
              <a:t>                         </a:t>
            </a:r>
            <a:r>
              <a:rPr lang="en-US" sz="2400" b="1" dirty="0" smtClean="0"/>
              <a:t> </a:t>
            </a:r>
            <a:r>
              <a:rPr lang="en-US" i="1" dirty="0"/>
              <a:t>{N </a:t>
            </a:r>
            <a:r>
              <a:rPr lang="ru-RU" i="1" dirty="0"/>
              <a:t>должно меняться в цикле} </a:t>
            </a:r>
            <a:br>
              <a:rPr lang="ru-RU" i="1" dirty="0"/>
            </a:br>
            <a:r>
              <a:rPr lang="ru-RU" sz="2400" i="1" dirty="0" smtClean="0"/>
              <a:t>   </a:t>
            </a:r>
            <a:r>
              <a:rPr lang="en-US" sz="2400" b="1" dirty="0">
                <a:solidFill>
                  <a:srgbClr val="0070C0"/>
                </a:solidFill>
              </a:rPr>
              <a:t>end; </a:t>
            </a:r>
            <a:r>
              <a:rPr lang="ru-RU" sz="2400" b="1" dirty="0">
                <a:solidFill>
                  <a:srgbClr val="0070C0"/>
                </a:solidFill>
              </a:rPr>
              <a:t>      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     </a:t>
            </a:r>
            <a:r>
              <a:rPr lang="en-US" i="1" dirty="0"/>
              <a:t>{</a:t>
            </a:r>
            <a:r>
              <a:rPr lang="ru-RU" i="1" dirty="0"/>
              <a:t>конец тела цикла } </a:t>
            </a:r>
            <a:br>
              <a:rPr lang="ru-RU" i="1" dirty="0"/>
            </a:br>
            <a:r>
              <a:rPr lang="en-US" sz="2400" b="1" dirty="0" err="1"/>
              <a:t>WriteLn</a:t>
            </a:r>
            <a:r>
              <a:rPr lang="en-US" sz="2400" b="1" dirty="0"/>
              <a:t>(’10!= ’,Factorial); </a:t>
            </a:r>
            <a:r>
              <a:rPr lang="ru-RU" sz="2400" b="1" dirty="0" smtClean="0"/>
              <a:t>   </a:t>
            </a:r>
            <a:r>
              <a:rPr lang="en-US" i="1" dirty="0"/>
              <a:t>{</a:t>
            </a:r>
            <a:r>
              <a:rPr lang="ru-RU" i="1" dirty="0"/>
              <a:t>вывод результата} </a:t>
            </a:r>
            <a:br>
              <a:rPr lang="ru-RU" i="1" dirty="0"/>
            </a:br>
            <a:r>
              <a:rPr lang="en-US" sz="2400" b="1" dirty="0">
                <a:solidFill>
                  <a:srgbClr val="C00000"/>
                </a:solidFill>
              </a:rPr>
              <a:t>END. </a:t>
            </a:r>
            <a:br>
              <a:rPr lang="en-US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8858164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Задача4</a:t>
            </a: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dirty="0" smtClean="0"/>
              <a:t>Рассмотрим алгоритм   вычисления   факториала:  </a:t>
            </a:r>
            <a:r>
              <a:rPr lang="ru-RU" sz="2400" b="1" dirty="0"/>
              <a:t>10! = </a:t>
            </a:r>
            <a:r>
              <a:rPr lang="ru-RU" sz="2400" b="1" dirty="0" smtClean="0"/>
              <a:t>1·2·3·4·5·6·7·8·9·10  </a:t>
            </a:r>
            <a:r>
              <a:rPr lang="ru-RU" sz="2400" dirty="0" smtClean="0"/>
              <a:t>с помощью программы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002060"/>
                </a:solidFill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78493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8" y="186211"/>
            <a:ext cx="9036496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Задача5</a:t>
            </a: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dirty="0" smtClean="0"/>
              <a:t>Наша задача усложняется. Нужно вычислить сумму:</a:t>
            </a:r>
            <a:r>
              <a:rPr lang="ru-RU" sz="2400" b="1" dirty="0" smtClean="0">
                <a:solidFill>
                  <a:srgbClr val="002060"/>
                </a:solidFill>
              </a:rPr>
              <a:t>        S=1+1/2</a:t>
            </a:r>
            <a:r>
              <a:rPr lang="ru-RU" sz="2400" b="1" dirty="0">
                <a:solidFill>
                  <a:srgbClr val="002060"/>
                </a:solidFill>
              </a:rPr>
              <a:t>!+1/3!+...+1/N</a:t>
            </a:r>
            <a:r>
              <a:rPr lang="ru-RU" sz="2400" b="1" dirty="0" smtClean="0">
                <a:solidFill>
                  <a:srgbClr val="002060"/>
                </a:solidFill>
              </a:rPr>
              <a:t>!  </a:t>
            </a:r>
            <a:r>
              <a:rPr lang="ru-RU" sz="2400" dirty="0" smtClean="0"/>
              <a:t>(при </a:t>
            </a:r>
            <a:r>
              <a:rPr lang="ru-RU" sz="2400" dirty="0"/>
              <a:t>целом </a:t>
            </a:r>
            <a:r>
              <a:rPr lang="ru-RU" sz="2400" dirty="0" smtClean="0"/>
              <a:t>N&gt;0</a:t>
            </a:r>
            <a:r>
              <a:rPr lang="ru-RU" sz="2400" dirty="0"/>
              <a:t>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340768"/>
            <a:ext cx="496855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smtClean="0"/>
              <a:t>SUMMA;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 smtClean="0"/>
              <a:t>var</a:t>
            </a:r>
            <a:r>
              <a:rPr lang="en-US" sz="2400" b="1" dirty="0" smtClean="0"/>
              <a:t> </a:t>
            </a:r>
            <a:r>
              <a:rPr lang="en-US" sz="2400" b="1" dirty="0"/>
              <a:t>s</a:t>
            </a:r>
            <a:r>
              <a:rPr lang="en-US" sz="2400" b="1" dirty="0" smtClean="0"/>
              <a:t>,</a:t>
            </a:r>
            <a:r>
              <a:rPr lang="ru-RU" sz="2400" b="1" dirty="0" smtClean="0"/>
              <a:t> </a:t>
            </a:r>
            <a:r>
              <a:rPr lang="en-US" sz="2400" b="1" dirty="0" smtClean="0"/>
              <a:t>f:</a:t>
            </a:r>
            <a:r>
              <a:rPr lang="ru-RU" sz="2400" b="1" dirty="0" smtClean="0"/>
              <a:t> </a:t>
            </a:r>
            <a:r>
              <a:rPr lang="en-US" sz="2400" b="1" dirty="0" smtClean="0"/>
              <a:t>real;</a:t>
            </a:r>
            <a:r>
              <a:rPr lang="ru-RU" sz="2400" b="1" dirty="0" smtClean="0"/>
              <a:t>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,</a:t>
            </a:r>
            <a:r>
              <a:rPr lang="ru-RU" sz="2400" b="1" dirty="0" smtClean="0"/>
              <a:t> </a:t>
            </a:r>
            <a:r>
              <a:rPr lang="en-US" sz="2400" b="1" dirty="0" smtClean="0"/>
              <a:t>n:</a:t>
            </a:r>
            <a:r>
              <a:rPr lang="ru-RU" sz="2400" b="1" dirty="0" smtClean="0"/>
              <a:t> </a:t>
            </a:r>
            <a:r>
              <a:rPr lang="en-US" sz="2400" b="1" dirty="0" smtClean="0"/>
              <a:t>integer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>
                <a:solidFill>
                  <a:srgbClr val="0070C0"/>
                </a:solidFill>
              </a:rPr>
              <a:t>begin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 </a:t>
            </a:r>
            <a:r>
              <a:rPr lang="en-US" sz="2400" b="1" dirty="0" smtClean="0"/>
              <a:t>write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'</a:t>
            </a:r>
            <a:r>
              <a:rPr lang="ru-RU" sz="2400" b="1" dirty="0" smtClean="0"/>
              <a:t>Введи</a:t>
            </a:r>
            <a:r>
              <a:rPr lang="en-US" sz="2400" b="1" dirty="0" smtClean="0"/>
              <a:t> </a:t>
            </a:r>
            <a:r>
              <a:rPr lang="en-US" sz="2400" b="1" dirty="0"/>
              <a:t>N= </a:t>
            </a:r>
            <a:r>
              <a:rPr lang="en-US" sz="2400" b="1" dirty="0" smtClean="0"/>
              <a:t>');</a:t>
            </a:r>
            <a:r>
              <a:rPr lang="ru-RU" sz="2400" b="1" dirty="0" smtClean="0"/>
              <a:t>  </a:t>
            </a:r>
            <a:r>
              <a:rPr lang="en-US" sz="2400" b="1" dirty="0" err="1" smtClean="0"/>
              <a:t>readln</a:t>
            </a:r>
            <a:r>
              <a:rPr lang="en-US" sz="2400" b="1" dirty="0" smtClean="0"/>
              <a:t>(n</a:t>
            </a:r>
            <a:r>
              <a:rPr lang="en-US" sz="2400" b="1" dirty="0"/>
              <a:t>);</a:t>
            </a:r>
            <a:br>
              <a:rPr lang="en-US" sz="2400" b="1" dirty="0"/>
            </a:br>
            <a:r>
              <a:rPr lang="en-US" sz="2400" b="1" dirty="0"/>
              <a:t> s:=1</a:t>
            </a:r>
            <a:r>
              <a:rPr lang="en-US" sz="2400" b="1" dirty="0" smtClean="0"/>
              <a:t>;</a:t>
            </a:r>
            <a:r>
              <a:rPr lang="ru-RU" sz="2400" b="1" dirty="0" smtClean="0"/>
              <a:t>  </a:t>
            </a:r>
            <a:r>
              <a:rPr lang="en-US" sz="2400" b="1" dirty="0" smtClean="0"/>
              <a:t>f</a:t>
            </a:r>
            <a:r>
              <a:rPr lang="en-US" sz="2400" b="1" dirty="0"/>
              <a:t>:=1</a:t>
            </a:r>
            <a:r>
              <a:rPr lang="en-US" sz="2400" b="1" dirty="0" smtClean="0"/>
              <a:t>;   </a:t>
            </a:r>
            <a:r>
              <a:rPr lang="en-US" sz="2400" b="1" dirty="0"/>
              <a:t>i:= </a:t>
            </a:r>
            <a:r>
              <a:rPr lang="en-US" sz="2400" b="1" dirty="0" smtClean="0"/>
              <a:t>2;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</a:t>
            </a:r>
            <a:r>
              <a:rPr lang="en-US" sz="2400" b="1" dirty="0" smtClean="0"/>
              <a:t>while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&lt;= </a:t>
            </a:r>
            <a:r>
              <a:rPr lang="en-US" sz="2400" b="1" dirty="0"/>
              <a:t>n do 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760000"/>
                </a:solidFill>
              </a:rPr>
              <a:t>begin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    </a:t>
            </a:r>
            <a:r>
              <a:rPr lang="en-US" sz="2400" b="1" dirty="0" smtClean="0"/>
              <a:t>f</a:t>
            </a:r>
            <a:r>
              <a:rPr lang="en-US" sz="2400" b="1" dirty="0"/>
              <a:t>:=f*i;</a:t>
            </a:r>
            <a:br>
              <a:rPr lang="en-US" sz="2400" b="1" dirty="0"/>
            </a:br>
            <a:r>
              <a:rPr lang="en-US" sz="2400" b="1" dirty="0"/>
              <a:t>     </a:t>
            </a:r>
            <a:r>
              <a:rPr lang="en-US" sz="2400" b="1" dirty="0" smtClean="0"/>
              <a:t>s</a:t>
            </a:r>
            <a:r>
              <a:rPr lang="en-US" sz="2400" b="1" dirty="0"/>
              <a:t>:=</a:t>
            </a:r>
            <a:r>
              <a:rPr lang="en-US" sz="2400" b="1" dirty="0" smtClean="0"/>
              <a:t>s+1/f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    </a:t>
            </a:r>
            <a:r>
              <a:rPr lang="en-US" sz="2400" b="1" dirty="0">
                <a:solidFill>
                  <a:srgbClr val="760000"/>
                </a:solidFill>
              </a:rPr>
              <a:t>end;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</a:t>
            </a:r>
            <a:r>
              <a:rPr lang="en-US" sz="2400" b="1" dirty="0" err="1" smtClean="0"/>
              <a:t>writeln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/>
              <a:t>'</a:t>
            </a:r>
            <a:r>
              <a:rPr lang="ru-RU" sz="2400" b="1" dirty="0"/>
              <a:t>Сумма</a:t>
            </a:r>
            <a:r>
              <a:rPr lang="en-US" sz="2400" b="1" dirty="0"/>
              <a:t> = ',s:10:9);</a:t>
            </a:r>
            <a:br>
              <a:rPr lang="en-US" sz="2400" b="1" dirty="0"/>
            </a:br>
            <a:r>
              <a:rPr lang="en-US" sz="2400" b="1" dirty="0">
                <a:solidFill>
                  <a:srgbClr val="0070C0"/>
                </a:solidFill>
              </a:rPr>
              <a:t>end.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99839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В этой задаче в одном цикле </a:t>
            </a:r>
            <a:r>
              <a:rPr lang="ru-RU" sz="2400" i="1" dirty="0" smtClean="0"/>
              <a:t>объединено </a:t>
            </a:r>
            <a:r>
              <a:rPr lang="ru-RU" sz="2400" i="1" dirty="0"/>
              <a:t>нахождение суммы и вычисление факториала очередного слагаемого. </a:t>
            </a:r>
          </a:p>
        </p:txBody>
      </p:sp>
    </p:spTree>
    <p:extLst>
      <p:ext uri="{BB962C8B-B14F-4D97-AF65-F5344CB8AC3E}">
        <p14:creationId xmlns:p14="http://schemas.microsoft.com/office/powerpoint/2010/main" val="33447795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8040</TotalTime>
  <Words>1075</Words>
  <Application>Microsoft Office PowerPoint</Application>
  <PresentationFormat>Экран (4:3)</PresentationFormat>
  <Paragraphs>221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 в  ИНТЕРНЕТ</dc:title>
  <cp:lastModifiedBy>Admin</cp:lastModifiedBy>
  <cp:revision>475</cp:revision>
  <dcterms:created xsi:type="dcterms:W3CDTF">2009-02-11T12:56:12Z</dcterms:created>
  <dcterms:modified xsi:type="dcterms:W3CDTF">2015-02-05T12:17:33Z</dcterms:modified>
</cp:coreProperties>
</file>