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62" r:id="rId4"/>
    <p:sldId id="263" r:id="rId5"/>
    <p:sldId id="258" r:id="rId6"/>
    <p:sldId id="268" r:id="rId7"/>
    <p:sldId id="256" r:id="rId8"/>
    <p:sldId id="259" r:id="rId9"/>
    <p:sldId id="260" r:id="rId10"/>
    <p:sldId id="261" r:id="rId11"/>
    <p:sldId id="257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31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88A457-A70D-4A08-9924-F85BFD8FABAB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26315C-EF79-4339-8E14-3DAA85DB5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222D94-294E-47DC-84A6-69A230E4735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EE2E8D-A0A3-4F16-A2B5-03EE35C972F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F94AF3-3F96-45A9-9969-D52945E3AC7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E23165-A217-4B3C-A10E-6A9537E89B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8F4025-6D4F-4BF2-8C9B-CF4792E7EB9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FADD1-A0DF-4D28-A4CF-36826A39F6A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E96532-66AB-484C-A887-BBE6533A57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4CCAFB-3DC2-4EBF-9BF8-34413ED2738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A7AAD-5C9E-4346-AC67-289FC75F23B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45A10F-1E3C-49F4-8AC3-C9EC8218276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485CF-328C-4EBF-9EDA-9133E8130A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68115-A0C9-420E-BB0E-ACCAFA4A5A0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CB30D5-0770-49BE-8731-E2994D22C95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36BD41-527E-4A75-9128-F16927F414E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FA77A-DF19-4EE4-BD99-91F7E2E3163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7939D-8510-4AE5-A9C1-81AC0C62E299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76A0-E73F-4674-8976-1BEF608DC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9A066-89D5-4379-B84B-C8EFE0E2D491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B1219-B832-4ADB-AD5D-34A6EE5D5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B67C3-962B-47A4-A2CB-D53ED726E853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8E6F-F1B2-4E20-876F-02F987E4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CCD8A-B71C-4CB6-B561-2B79E08D749A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61148-BC1F-4CC5-ABD5-576E3B049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3BE6-C794-43CB-BAB3-657FAEDDA544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0127-6CCC-4BBD-8806-352DA5F3D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8BC4-D3E0-44E9-A3C4-CC09C36E1F1B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2EBD-0C62-43AB-B830-18503C539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DB369-5917-4080-9B6E-6F1AB73C0949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E8839-FE3C-46A5-99E0-8A6E6A2D8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AFB1-B3EA-41C6-8763-9976B9788B7E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8D749-F122-4C8D-B8F3-9E1C3DD3C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2CF0-76B7-4C22-98EC-1A807693A41C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2285-25E3-4A6B-B6EE-1B3FFCD5F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F86EB-E2CB-46A1-BE73-44DFD0E4BCA2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20B8-C7D5-463E-81CC-490D3F5C9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F673-1E50-475D-A781-FFE712BB14BF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C38FE-CBE1-4EF7-895C-A8B871F71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6619B9-A6EB-4F00-A639-6C5C280E7E71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D80D2D-E92D-467B-922A-8573BBCC2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lavtorg.org/published/publicdata/WWWRUSPRAVDAORGMAGAZIN1/attachments/SC/products_pictures/52vkb_enl.jpg" TargetMode="External"/><Relationship Id="rId13" Type="http://schemas.openxmlformats.org/officeDocument/2006/relationships/image" Target="../media/image31.jpeg"/><Relationship Id="rId3" Type="http://schemas.openxmlformats.org/officeDocument/2006/relationships/image" Target="../media/image1.jpeg"/><Relationship Id="rId7" Type="http://schemas.openxmlformats.org/officeDocument/2006/relationships/image" Target="../media/image28.jpeg"/><Relationship Id="rId12" Type="http://schemas.openxmlformats.org/officeDocument/2006/relationships/hyperlink" Target="http://www.slavtorg.org/published/publicdata/WWWRUSPRAVDAORGMAGAZIN1/attachments/SC/products_pictures/47vkb_enl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lavtorg.org/published/publicdata/WWWRUSPRAVDAORGMAGAZIN1/attachments/SC/products_pictures/2vkb_enl.jpg" TargetMode="External"/><Relationship Id="rId11" Type="http://schemas.openxmlformats.org/officeDocument/2006/relationships/image" Target="../media/image30.jpeg"/><Relationship Id="rId5" Type="http://schemas.openxmlformats.org/officeDocument/2006/relationships/image" Target="../media/image27.jpeg"/><Relationship Id="rId15" Type="http://schemas.openxmlformats.org/officeDocument/2006/relationships/image" Target="../media/image32.jpeg"/><Relationship Id="rId10" Type="http://schemas.openxmlformats.org/officeDocument/2006/relationships/hyperlink" Target="http://www.slavtorg.org/published/publicdata/WWWRUSPRAVDAORGMAGAZIN1/attachments/SC/products_pictures/46vkb_enl.jpg" TargetMode="External"/><Relationship Id="rId4" Type="http://schemas.openxmlformats.org/officeDocument/2006/relationships/hyperlink" Target="http://www.slavtorg.org/published/publicdata/WWWRUSPRAVDAORGMAGAZIN1/attachments/SC/products_pictures/37vkb_enl.jpg" TargetMode="External"/><Relationship Id="rId9" Type="http://schemas.openxmlformats.org/officeDocument/2006/relationships/image" Target="../media/image29.jpeg"/><Relationship Id="rId14" Type="http://schemas.openxmlformats.org/officeDocument/2006/relationships/hyperlink" Target="http://www.slavtorg.org/index.php?productID=28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1357313" y="785813"/>
            <a:ext cx="62865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Средневековое ювелирное дело в Тульском крае</a:t>
            </a:r>
          </a:p>
          <a:p>
            <a:pPr algn="ctr"/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 материалам музея «Тульские древности»)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0430" y="5357826"/>
            <a:ext cx="3643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Сенина Л.И., учитель МБОУСОШ №14 г. Тулы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857375" y="214313"/>
            <a:ext cx="5214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Тула. Заречье.2000г. Крест-тельник 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XV-XVI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вв.</a:t>
            </a:r>
          </a:p>
        </p:txBody>
      </p:sp>
      <p:pic>
        <p:nvPicPr>
          <p:cNvPr id="11267" name="Рисунок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928688"/>
            <a:ext cx="242887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857250"/>
            <a:ext cx="1857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5286375" y="1428750"/>
            <a:ext cx="2857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Крест до реставрации</a:t>
            </a:r>
            <a:r>
              <a:rPr lang="ru-RU">
                <a:latin typeface="Calibri" pitchFamily="34" charset="0"/>
              </a:rPr>
              <a:t>:1- лицевая сторона, 2</a:t>
            </a:r>
            <a:r>
              <a:rPr lang="ru-RU" i="1">
                <a:latin typeface="Calibri" pitchFamily="34" charset="0"/>
              </a:rPr>
              <a:t> — </a:t>
            </a:r>
            <a:r>
              <a:rPr lang="ru-RU">
                <a:latin typeface="Calibri" pitchFamily="34" charset="0"/>
              </a:rPr>
              <a:t>оборотная сторона</a:t>
            </a:r>
          </a:p>
        </p:txBody>
      </p:sp>
      <p:pic>
        <p:nvPicPr>
          <p:cNvPr id="11270" name="Рисунок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" y="3643313"/>
            <a:ext cx="2357438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Рисунок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63" y="3714750"/>
            <a:ext cx="192881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5500688" y="4357688"/>
            <a:ext cx="3000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Крест после реставрации</a:t>
            </a:r>
            <a:r>
              <a:rPr lang="ru-RU">
                <a:latin typeface="Calibri" pitchFamily="34" charset="0"/>
              </a:rPr>
              <a:t>: 1 — лицевая сторона, 2</a:t>
            </a:r>
            <a:r>
              <a:rPr lang="ru-RU" i="1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— оборотная сторона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g-current_picture" descr="Височное кольцо &quot;месяц и звезда&quot;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1000125"/>
            <a:ext cx="15716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857250" y="214313"/>
            <a:ext cx="7358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УКРАШЕНИЯ ВЯТИЧЕЙ, НАЙДЕННЫЕ НА ГОРОДИЩЕ «ДУНА» БЛИЗ Г. ЧЕКАЛИНА ТУЛЬСКОЙ ОБЛАСТИ.</a:t>
            </a:r>
            <a:endParaRPr lang="ru-RU" sz="1400">
              <a:latin typeface="Calibri" pitchFamily="34" charset="0"/>
            </a:endParaRPr>
          </a:p>
        </p:txBody>
      </p:sp>
      <p:pic>
        <p:nvPicPr>
          <p:cNvPr id="12292" name="img-current_picture" descr="Велесов крест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1000125"/>
            <a:ext cx="17859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img-current_picture" descr="Лунница №3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75" y="1071563"/>
            <a:ext cx="1714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img-current_picture" descr="подвеска &quot;барашек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88" y="3357563"/>
            <a:ext cx="164306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img-current_picture" descr="Оберег единорог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00438" y="3286125"/>
            <a:ext cx="164306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Рисунок 10" descr="Подвеска круглая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29375" y="3357563"/>
            <a:ext cx="17145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Прямоугольник 12"/>
          <p:cNvSpPr>
            <a:spLocks noChangeArrowheads="1"/>
          </p:cNvSpPr>
          <p:nvPr/>
        </p:nvSpPr>
        <p:spPr bwMode="auto">
          <a:xfrm>
            <a:off x="1928813" y="2214563"/>
            <a:ext cx="538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№1</a:t>
            </a:r>
          </a:p>
        </p:txBody>
      </p:sp>
      <p:sp>
        <p:nvSpPr>
          <p:cNvPr id="12298" name="Прямоугольник 13"/>
          <p:cNvSpPr>
            <a:spLocks noChangeArrowheads="1"/>
          </p:cNvSpPr>
          <p:nvPr/>
        </p:nvSpPr>
        <p:spPr bwMode="auto">
          <a:xfrm>
            <a:off x="5214938" y="2143125"/>
            <a:ext cx="592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№2 </a:t>
            </a:r>
          </a:p>
        </p:txBody>
      </p:sp>
      <p:sp>
        <p:nvSpPr>
          <p:cNvPr id="12299" name="Прямоугольник 14"/>
          <p:cNvSpPr>
            <a:spLocks noChangeArrowheads="1"/>
          </p:cNvSpPr>
          <p:nvPr/>
        </p:nvSpPr>
        <p:spPr bwMode="auto">
          <a:xfrm>
            <a:off x="8215313" y="2143125"/>
            <a:ext cx="644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№ 3 </a:t>
            </a:r>
          </a:p>
        </p:txBody>
      </p:sp>
      <p:sp>
        <p:nvSpPr>
          <p:cNvPr id="12300" name="Прямоугольник 15"/>
          <p:cNvSpPr>
            <a:spLocks noChangeArrowheads="1"/>
          </p:cNvSpPr>
          <p:nvPr/>
        </p:nvSpPr>
        <p:spPr bwMode="auto">
          <a:xfrm>
            <a:off x="2071688" y="4500563"/>
            <a:ext cx="538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№4</a:t>
            </a:r>
          </a:p>
        </p:txBody>
      </p:sp>
      <p:sp>
        <p:nvSpPr>
          <p:cNvPr id="12301" name="Прямоугольник 27"/>
          <p:cNvSpPr>
            <a:spLocks noChangeArrowheads="1"/>
          </p:cNvSpPr>
          <p:nvPr/>
        </p:nvSpPr>
        <p:spPr bwMode="auto">
          <a:xfrm>
            <a:off x="5286375" y="4500563"/>
            <a:ext cx="538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№5</a:t>
            </a:r>
          </a:p>
        </p:txBody>
      </p:sp>
      <p:sp>
        <p:nvSpPr>
          <p:cNvPr id="12302" name="Прямоугольник 28"/>
          <p:cNvSpPr>
            <a:spLocks noChangeArrowheads="1"/>
          </p:cNvSpPr>
          <p:nvPr/>
        </p:nvSpPr>
        <p:spPr bwMode="auto">
          <a:xfrm>
            <a:off x="8143875" y="4500563"/>
            <a:ext cx="538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№6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285875" y="5357813"/>
          <a:ext cx="6096000" cy="113919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 Височное кольцо "месяц и звезда«  №2 Велесов крест  № 3 Лунница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№4   Биллоновая подвеска  №5   Подвеска "Единорог» №6 Подвеска круглая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современные копии из серебра)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\Рабочий стол\Конкурс. Музей\ФОТО с фотоаппарата\100_208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2071688"/>
            <a:ext cx="50387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071563" y="500063"/>
            <a:ext cx="6858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Находки из Дедославля. </a:t>
            </a:r>
          </a:p>
          <a:p>
            <a:pPr algn="ctr"/>
            <a:r>
              <a:rPr lang="ru-RU">
                <a:latin typeface="Calibri" pitchFamily="34" charset="0"/>
              </a:rPr>
              <a:t>Стенд  «Древняя Русь </a:t>
            </a:r>
            <a:r>
              <a:rPr lang="en-US">
                <a:latin typeface="Calibri" pitchFamily="34" charset="0"/>
              </a:rPr>
              <a:t>XI-XIV </a:t>
            </a:r>
            <a:r>
              <a:rPr lang="ru-RU">
                <a:latin typeface="Calibri" pitchFamily="34" charset="0"/>
              </a:rPr>
              <a:t>вв.» </a:t>
            </a:r>
          </a:p>
          <a:p>
            <a:pPr algn="ctr"/>
            <a:r>
              <a:rPr lang="ru-RU">
                <a:latin typeface="Calibri" pitchFamily="34" charset="0"/>
              </a:rPr>
              <a:t>из экспозии музея «Немая поступь веков»</a:t>
            </a:r>
          </a:p>
        </p:txBody>
      </p:sp>
      <p:pic>
        <p:nvPicPr>
          <p:cNvPr id="13316" name="Рисунок 3" descr="C:\Documents and Settings\Admin\Рабочий стол\Конкурс. Музей\ФОТО с фотоаппарата\100_207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1571625"/>
            <a:ext cx="23574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4" descr="C:\Documents and Settings\Admin\Рабочий стол\Конкурс. Музей\ФОТО с фотоаппарата\100_207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4214813"/>
            <a:ext cx="30718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3"/>
          <p:cNvGrpSpPr>
            <a:grpSpLocks/>
          </p:cNvGrpSpPr>
          <p:nvPr/>
        </p:nvGrpSpPr>
        <p:grpSpPr bwMode="auto">
          <a:xfrm>
            <a:off x="2071688" y="4000500"/>
            <a:ext cx="5386387" cy="2114550"/>
            <a:chOff x="428596" y="4357694"/>
            <a:chExt cx="5386530" cy="2115047"/>
          </a:xfrm>
        </p:grpSpPr>
        <p:pic>
          <p:nvPicPr>
            <p:cNvPr id="14342" name="Рисунок 1" descr="I:\Конкурс. Музей\ФОТО с фотоаппарата\100_213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596" y="4357694"/>
              <a:ext cx="2814762" cy="2115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Рисунок 2" descr="I:\Конкурс. Музей\ФОТО с фотоаппарата\100_2139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00364" y="4357694"/>
              <a:ext cx="2814762" cy="2115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39" name="Рисунок 4" descr="I:\Конкурс. Музей\ФОТО с фотоаппарата\100_214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88" y="928688"/>
            <a:ext cx="3940175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642938" y="214313"/>
            <a:ext cx="742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Предметы импорта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1500188" y="6357938"/>
            <a:ext cx="6215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См витрину экспозиции «Немая поступь веков»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I:\Конкурс. Музей\ФОТО с фотоаппарата\100_21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3500438"/>
            <a:ext cx="292893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" descr="I:\Конкурс. Музей\ФОТО с фотоаппарата\100_213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5" y="1857375"/>
            <a:ext cx="5629275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857250" y="357188"/>
            <a:ext cx="7072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Орудия ювелира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1500188" y="6357938"/>
            <a:ext cx="557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См  витрину экспозиции «Немая поступь веков»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57188" y="428625"/>
            <a:ext cx="8429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Техника изготовления ювелирных изделий</a:t>
            </a:r>
          </a:p>
        </p:txBody>
      </p:sp>
      <p:pic>
        <p:nvPicPr>
          <p:cNvPr id="16387" name="Рисунок 2" descr="I:\Конкурс. Музей\СРЕДНЕВЕКОВОЕ ЮВЕЛИРНОЕ ДЕЛО В ТУЛЬСКОМ КРАЕ\Фото0160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17859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3" descr="I:\Конкурс. Музей\СРЕДНЕВЕКОВОЕ ЮВЕЛИРНОЕ ДЕЛО В ТУЛЬСКОМ КРАЕ\Фото0160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7859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928688" y="1357313"/>
            <a:ext cx="4429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1. литье</a:t>
            </a:r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928688" y="4929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Литейные формы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3357563" y="5000625"/>
            <a:ext cx="2500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Инструменты ювелира-литейщика</a:t>
            </a: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6715125" y="2500313"/>
            <a:ext cx="20716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2.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ковка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3. чеканка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4. чернь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5. позолота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6. зернь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7. скань (филигрань)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8.эмаль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785813" y="1643063"/>
            <a:ext cx="76438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  Экспозиция «Средневековое ювелирное дело в Тульском крае» включает в себя материалы, оформленные на слайдах в разделах: «Находки», «Инструменты мастеров – ювелиров», «Техника изготовления ювелирных изделий».  Раздел «Находки» составлен из репродукций экспонатов, обнаруженных на территории Тульского края.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2238" y="1281113"/>
            <a:ext cx="381952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643188" y="357188"/>
            <a:ext cx="3571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Супрутское городище.</a:t>
            </a: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Височные кольца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571625" y="5929313"/>
            <a:ext cx="6715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alibri" pitchFamily="34" charset="0"/>
              </a:rPr>
              <a:t>1—7, 9 — </a:t>
            </a:r>
            <a:r>
              <a:rPr lang="ru-RU">
                <a:latin typeface="Calibri" pitchFamily="34" charset="0"/>
              </a:rPr>
              <a:t>раскопки С. А. Изюмовой, </a:t>
            </a:r>
            <a:r>
              <a:rPr lang="ru-RU" i="1">
                <a:latin typeface="Calibri" pitchFamily="34" charset="0"/>
              </a:rPr>
              <a:t>8 — </a:t>
            </a:r>
            <a:r>
              <a:rPr lang="ru-RU">
                <a:latin typeface="Calibri" pitchFamily="34" charset="0"/>
              </a:rPr>
              <a:t>раскопки А. В. Шекова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1285875"/>
            <a:ext cx="3665537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428875" y="285750"/>
            <a:ext cx="4429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          Супрутское городище.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Украшения салтово-маяцкой культуры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5429250" y="2786063"/>
            <a:ext cx="307181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1 —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серьги салтовского типа, </a:t>
            </a:r>
            <a:r>
              <a:rPr lang="ru-RU" sz="1400" i="1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— бусины и раковина каури, 3 — пуговицы, </a:t>
            </a:r>
            <a:r>
              <a:rPr lang="ru-RU" sz="1400" i="1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— пряжки,</a:t>
            </a:r>
          </a:p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5 —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поясные накладки и бляшки, </a:t>
            </a:r>
            <a:r>
              <a:rPr lang="ru-RU" sz="1400" i="1">
                <a:latin typeface="Times New Roman" pitchFamily="18" charset="0"/>
                <a:cs typeface="Times New Roman" pitchFamily="18" charset="0"/>
              </a:rPr>
              <a:t>6 —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бубенчик, </a:t>
            </a:r>
            <a:r>
              <a:rPr lang="ru-RU" sz="1400" i="1">
                <a:latin typeface="Times New Roman" pitchFamily="18" charset="0"/>
                <a:cs typeface="Times New Roman" pitchFamily="18" charset="0"/>
              </a:rPr>
              <a:t>7 —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перстень, </a:t>
            </a:r>
            <a:r>
              <a:rPr lang="ru-RU" sz="1400" i="1">
                <a:latin typeface="Times New Roman" pitchFamily="18" charset="0"/>
                <a:cs typeface="Times New Roman" pitchFamily="18" charset="0"/>
              </a:rPr>
              <a:t>8 —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фрагмент браслета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(/ — по С. А. Изюмовой, </a:t>
            </a:r>
            <a:r>
              <a:rPr lang="ru-RU" sz="1400" i="1">
                <a:latin typeface="Times New Roman" pitchFamily="18" charset="0"/>
                <a:cs typeface="Times New Roman" pitchFamily="18" charset="0"/>
              </a:rPr>
              <a:t>2—8 —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раскопки А. В. Шекова 1995—96 гг.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и А. В. Григорьева 1999 г.)</a:t>
            </a:r>
          </a:p>
          <a:p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85813"/>
          </a:xfrm>
        </p:spPr>
        <p:txBody>
          <a:bodyPr/>
          <a:lstStyle/>
          <a:p>
            <a:pPr eaLnBrk="1" hangingPunct="1"/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СУПРУТСКИЙ КЛАД 1969 г.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Рисунок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500063"/>
            <a:ext cx="179863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75" y="714375"/>
            <a:ext cx="18065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88" y="857250"/>
            <a:ext cx="16430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38" y="857250"/>
            <a:ext cx="180181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Рисунок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188" y="3071813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Рисунок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72063" y="2500313"/>
            <a:ext cx="119697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Рисунок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6563" y="2571750"/>
            <a:ext cx="1285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Рисунок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57438" y="4643438"/>
            <a:ext cx="1166812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Рисунок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29188" y="4143375"/>
            <a:ext cx="35004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6" name="TextBox 11"/>
          <p:cNvSpPr txBox="1">
            <a:spLocks noChangeArrowheads="1"/>
          </p:cNvSpPr>
          <p:nvPr/>
        </p:nvSpPr>
        <p:spPr bwMode="auto">
          <a:xfrm>
            <a:off x="500063" y="4929188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удила</a:t>
            </a:r>
          </a:p>
        </p:txBody>
      </p:sp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2428875" y="2571750"/>
            <a:ext cx="1857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 бляшки уздечки</a:t>
            </a:r>
          </a:p>
        </p:txBody>
      </p:sp>
      <p:sp>
        <p:nvSpPr>
          <p:cNvPr id="6158" name="TextBox 13"/>
          <p:cNvSpPr txBox="1">
            <a:spLocks noChangeArrowheads="1"/>
          </p:cNvSpPr>
          <p:nvPr/>
        </p:nvSpPr>
        <p:spPr bwMode="auto">
          <a:xfrm>
            <a:off x="5357813" y="2143125"/>
            <a:ext cx="2428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        бляшки оголовья</a:t>
            </a:r>
          </a:p>
        </p:txBody>
      </p:sp>
      <p:sp>
        <p:nvSpPr>
          <p:cNvPr id="6159" name="TextBox 14"/>
          <p:cNvSpPr txBox="1">
            <a:spLocks noChangeArrowheads="1"/>
          </p:cNvSpPr>
          <p:nvPr/>
        </p:nvSpPr>
        <p:spPr bwMode="auto">
          <a:xfrm>
            <a:off x="2357438" y="4214813"/>
            <a:ext cx="1643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бронзовая пряжка</a:t>
            </a:r>
          </a:p>
        </p:txBody>
      </p:sp>
      <p:sp>
        <p:nvSpPr>
          <p:cNvPr id="6160" name="TextBox 15"/>
          <p:cNvSpPr txBox="1">
            <a:spLocks noChangeArrowheads="1"/>
          </p:cNvSpPr>
          <p:nvPr/>
        </p:nvSpPr>
        <p:spPr bwMode="auto">
          <a:xfrm>
            <a:off x="1785938" y="6286500"/>
            <a:ext cx="2143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 серебряная пряжка</a:t>
            </a:r>
          </a:p>
        </p:txBody>
      </p:sp>
      <p:sp>
        <p:nvSpPr>
          <p:cNvPr id="6161" name="TextBox 16"/>
          <p:cNvSpPr txBox="1">
            <a:spLocks noChangeArrowheads="1"/>
          </p:cNvSpPr>
          <p:nvPr/>
        </p:nvSpPr>
        <p:spPr bwMode="auto">
          <a:xfrm>
            <a:off x="5143500" y="5929313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    серебряный           наконечник      пояса</a:t>
            </a:r>
          </a:p>
        </p:txBody>
      </p:sp>
      <p:sp>
        <p:nvSpPr>
          <p:cNvPr id="6162" name="TextBox 17"/>
          <p:cNvSpPr txBox="1">
            <a:spLocks noChangeArrowheads="1"/>
          </p:cNvSpPr>
          <p:nvPr/>
        </p:nvSpPr>
        <p:spPr bwMode="auto">
          <a:xfrm>
            <a:off x="5429250" y="3429000"/>
            <a:ext cx="2571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серебряные поясные бляшки</a:t>
            </a:r>
          </a:p>
        </p:txBody>
      </p:sp>
      <p:sp>
        <p:nvSpPr>
          <p:cNvPr id="6163" name="TextBox 18"/>
          <p:cNvSpPr txBox="1">
            <a:spLocks noChangeArrowheads="1"/>
          </p:cNvSpPr>
          <p:nvPr/>
        </p:nvSpPr>
        <p:spPr bwMode="auto">
          <a:xfrm>
            <a:off x="7286625" y="5715000"/>
            <a:ext cx="164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серебряная поясная бляшка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428625" y="428625"/>
            <a:ext cx="8501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Супрутское городище</a:t>
            </a:r>
          </a:p>
        </p:txBody>
      </p:sp>
      <p:pic>
        <p:nvPicPr>
          <p:cNvPr id="7171" name="Рисунок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1714500"/>
            <a:ext cx="2403475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3" y="1643063"/>
            <a:ext cx="2751137" cy="347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5000625" y="5286375"/>
            <a:ext cx="3286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Тордированная гривна, найденная на городище у с. Супруты Щекинского района Тульской области. Из раскопок С. А. Изюмовой</a:t>
            </a:r>
          </a:p>
          <a:p>
            <a:endParaRPr lang="ru-RU" sz="1600">
              <a:latin typeface="Calibri" pitchFamily="34" charset="0"/>
            </a:endParaRPr>
          </a:p>
        </p:txBody>
      </p:sp>
      <p:pic>
        <p:nvPicPr>
          <p:cNvPr id="7174" name="Рисунок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75" y="4572000"/>
            <a:ext cx="4937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Рисунок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50" y="4572000"/>
            <a:ext cx="4699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Box 11"/>
          <p:cNvSpPr txBox="1">
            <a:spLocks noChangeArrowheads="1"/>
          </p:cNvSpPr>
          <p:nvPr/>
        </p:nvSpPr>
        <p:spPr bwMode="auto">
          <a:xfrm>
            <a:off x="857250" y="5643563"/>
            <a:ext cx="328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шумящая застежка и трапециевидные привески.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30" descr="http://medivalcraft.narod.ru/rus/rus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500063"/>
            <a:ext cx="3203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367" descr="http://medivalcraft.narod.ru/rus/rus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0" y="500063"/>
            <a:ext cx="31337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0" y="0"/>
            <a:ext cx="17097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Белевский КЛАД</a:t>
            </a:r>
          </a:p>
          <a:p>
            <a:pPr algn="ctr"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571500" y="2571750"/>
            <a:ext cx="31432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височные кольца вятичей из белевского клада Тульской губернии. Серебро. Литье. Гравировка XIII в. Государственный Исторический музей</a:t>
            </a: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572000" y="2643188"/>
            <a:ext cx="4286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гривны, браслеты, перстни и височные кольца вятичей. Серебро. XII-XIII век</a:t>
            </a:r>
          </a:p>
          <a:p>
            <a:pPr algn="ctr" eaLnBrk="0" hangingPunct="0">
              <a:tabLst>
                <a:tab pos="457200" algn="l"/>
              </a:tabLst>
            </a:pPr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199" name="Рисунок 9" descr="http://silverwolf.lviv.ua/index.php?module=photoshare&amp;type=show&amp;func=viewimage&amp;iid=2092&amp;viewkey=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38" y="4429125"/>
            <a:ext cx="27559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Box 14"/>
          <p:cNvSpPr txBox="1">
            <a:spLocks noChangeArrowheads="1"/>
          </p:cNvSpPr>
          <p:nvPr/>
        </p:nvSpPr>
        <p:spPr bwMode="auto">
          <a:xfrm>
            <a:off x="4643438" y="5214938"/>
            <a:ext cx="38576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Височное кольцо с языческой композицией из двух коней и дерева. Серебро. Литье. Начало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. Гос.Ист. музей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500188" y="285750"/>
            <a:ext cx="6500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Предметы из подъемного материала с городища Картавцево</a:t>
            </a:r>
          </a:p>
          <a:p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Рисунок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2286000"/>
            <a:ext cx="335756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5" y="2286000"/>
            <a:ext cx="421481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1357313" y="1785938"/>
            <a:ext cx="3500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решетчатые   перстни 9,10,11 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XI –XII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вв.</a:t>
            </a: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6929438" y="928688"/>
            <a:ext cx="1643062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  лопасть семилопастного вятичского кольца неопределенного       типа 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XI-XII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вв.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1928813" y="5214938"/>
            <a:ext cx="2286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витой браслет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XI-XIV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вв.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714500" y="214313"/>
            <a:ext cx="58578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Находки предметов мелкой пластики на Куликовом поле</a:t>
            </a:r>
          </a:p>
          <a:p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Рисунок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714375"/>
            <a:ext cx="3665537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5357813" y="3357563"/>
            <a:ext cx="3286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— четырехконечный кругломедальонный крест; 2, 4—7</a:t>
            </a:r>
            <a:r>
              <a:rPr lang="ru-RU" sz="1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кресты-энколпионы;</a:t>
            </a:r>
          </a:p>
          <a:p>
            <a:pPr algn="ctr" eaLnBrk="0" hangingPunct="0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—крест-псевдоэнколпион (?); 8 —наперстный крест; 9 — иконка-эколпий;</a:t>
            </a:r>
          </a:p>
          <a:p>
            <a:pPr algn="ctr" eaLnBrk="0" hangingPunct="0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ru-RU" sz="1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амулет-змеевик; 11</a:t>
            </a:r>
            <a:r>
              <a:rPr lang="ru-RU" sz="1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щиток золотого перстня (увеличено); 12 — крест-тельник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502</Words>
  <Application>Microsoft Office PowerPoint</Application>
  <PresentationFormat>Экран (4:3)</PresentationFormat>
  <Paragraphs>83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СУПРУТСКИЙ КЛАД 1969 г.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63</cp:revision>
  <dcterms:created xsi:type="dcterms:W3CDTF">2010-04-26T14:20:34Z</dcterms:created>
  <dcterms:modified xsi:type="dcterms:W3CDTF">2015-01-10T06:33:29Z</dcterms:modified>
</cp:coreProperties>
</file>