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3729837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120385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72380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176676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423747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1464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284425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111732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2790247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244158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ED52CF-003E-4A6F-B708-F8066E60BC79}" type="datetimeFigureOut">
              <a:rPr lang="ru-RU" smtClean="0"/>
              <a:pPr/>
              <a:t>25.12.2014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3563249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D52CF-003E-4A6F-B708-F8066E60BC79}" type="datetimeFigureOut">
              <a:rPr lang="ru-RU" smtClean="0"/>
              <a:pPr/>
              <a:t>25.12.2014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94066-3131-4C38-8D80-D5B6F9C5A787}" type="slidenum">
              <a:rPr lang="ru-RU" smtClean="0"/>
              <a:pPr/>
              <a:t>‹#›</a:t>
            </a:fld>
            <a:endParaRPr lang="ru-RU"/>
          </a:p>
        </p:txBody>
      </p:sp>
    </p:spTree>
    <p:extLst>
      <p:ext uri="{BB962C8B-B14F-4D97-AF65-F5344CB8AC3E}">
        <p14:creationId xmlns:p14="http://schemas.microsoft.com/office/powerpoint/2010/main" xmlns="" val="3936215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4297" y="620688"/>
            <a:ext cx="7772400" cy="2763739"/>
          </a:xfrm>
        </p:spPr>
        <p:txBody>
          <a:bodyPr>
            <a:noAutofit/>
          </a:bodyPr>
          <a:lstStyle/>
          <a:p>
            <a:r>
              <a:rPr lang="ru-RU" sz="6000" b="1" dirty="0" smtClean="0"/>
              <a:t>История Тихоокеанского флота России</a:t>
            </a:r>
            <a:endParaRPr lang="ru-RU" sz="6000" b="1"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58369" y="3429000"/>
            <a:ext cx="2381250" cy="3038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5796136" y="4365104"/>
            <a:ext cx="3161443" cy="1323439"/>
          </a:xfrm>
          <a:prstGeom prst="rect">
            <a:avLst/>
          </a:prstGeom>
          <a:noFill/>
        </p:spPr>
        <p:txBody>
          <a:bodyPr wrap="none" rtlCol="0">
            <a:spAutoFit/>
          </a:bodyPr>
          <a:lstStyle/>
          <a:p>
            <a:r>
              <a:rPr lang="ru-RU" sz="2000" b="1" i="1" dirty="0" smtClean="0">
                <a:latin typeface="Arial Narrow" pitchFamily="34" charset="0"/>
              </a:rPr>
              <a:t>Выполнил Гуляев Дмитрий</a:t>
            </a:r>
          </a:p>
          <a:p>
            <a:r>
              <a:rPr lang="ru-RU" sz="2000" b="1" i="1" dirty="0" smtClean="0">
                <a:latin typeface="Arial Narrow" pitchFamily="34" charset="0"/>
              </a:rPr>
              <a:t>Ученик 6 «б» класса</a:t>
            </a:r>
          </a:p>
          <a:p>
            <a:r>
              <a:rPr lang="ru-RU" sz="2000" b="1" i="1" dirty="0" smtClean="0">
                <a:latin typeface="Arial Narrow" pitchFamily="34" charset="0"/>
              </a:rPr>
              <a:t>Учитель:</a:t>
            </a:r>
          </a:p>
          <a:p>
            <a:r>
              <a:rPr lang="ru-RU" sz="2000" b="1" i="1" dirty="0" smtClean="0">
                <a:latin typeface="Arial Narrow" pitchFamily="34" charset="0"/>
              </a:rPr>
              <a:t>Кузнецова Л.Н.</a:t>
            </a:r>
            <a:endParaRPr lang="ru-RU" sz="2000" b="1" i="1" dirty="0">
              <a:latin typeface="Arial Narrow" pitchFamily="34" charset="0"/>
            </a:endParaRPr>
          </a:p>
        </p:txBody>
      </p:sp>
    </p:spTree>
    <p:extLst>
      <p:ext uri="{BB962C8B-B14F-4D97-AF65-F5344CB8AC3E}">
        <p14:creationId xmlns:p14="http://schemas.microsoft.com/office/powerpoint/2010/main" xmlns="" val="3926745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1944216"/>
          </a:xfrm>
        </p:spPr>
        <p:txBody>
          <a:bodyPr>
            <a:normAutofit fontScale="62500" lnSpcReduction="20000"/>
          </a:bodyPr>
          <a:lstStyle/>
          <a:p>
            <a:pPr marL="0" indent="0">
              <a:buNone/>
            </a:pPr>
            <a:r>
              <a:rPr lang="ru-RU" dirty="0" smtClean="0"/>
              <a:t>	</a:t>
            </a:r>
            <a:r>
              <a:rPr lang="ru-RU" sz="2600" dirty="0" smtClean="0"/>
              <a:t>Одним </a:t>
            </a:r>
            <a:r>
              <a:rPr lang="ru-RU" sz="2600" dirty="0"/>
              <a:t>из центральных событий русско-японской войны явилась оборона Порт-Артура.</a:t>
            </a:r>
          </a:p>
          <a:p>
            <a:pPr marL="0" indent="0">
              <a:buNone/>
            </a:pPr>
            <a:r>
              <a:rPr lang="ru-RU" sz="2600" dirty="0" smtClean="0"/>
              <a:t>	Несмотря </a:t>
            </a:r>
            <a:r>
              <a:rPr lang="ru-RU" sz="2600" dirty="0"/>
              <a:t>на мужество и героизм участников обороны крепости, которая продолжалась одиннадцать месяцев, на тяжелые оборонительные бои Порт-Артур был сдан 20 декабря 1904 года.</a:t>
            </a:r>
          </a:p>
          <a:p>
            <a:pPr marL="0" indent="0">
              <a:buNone/>
            </a:pPr>
            <a:r>
              <a:rPr lang="ru-RU" sz="2600" dirty="0" smtClean="0"/>
              <a:t>	В </a:t>
            </a:r>
            <a:r>
              <a:rPr lang="ru-RU" sz="2600" dirty="0"/>
              <a:t>боях у Порт-Артура японцы потеряли 112 тысяч человек и 15 кораблей, 16 кораблей получили серьезные </a:t>
            </a:r>
            <a:r>
              <a:rPr lang="ru-RU" sz="2600" dirty="0" smtClean="0"/>
              <a:t>повреждения. Наши </a:t>
            </a:r>
            <a:r>
              <a:rPr lang="ru-RU" sz="2600" dirty="0"/>
              <a:t>потери составили 28 тысяч человек</a:t>
            </a:r>
            <a:r>
              <a:rPr lang="ru-RU" sz="2600" dirty="0" smtClean="0"/>
              <a:t>.</a:t>
            </a:r>
            <a:endParaRPr lang="ru-RU" sz="2600" dirty="0"/>
          </a:p>
        </p:txBody>
      </p:sp>
      <p:pic>
        <p:nvPicPr>
          <p:cNvPr id="2050" name="Picture 2" descr="http://dist-tutor.info/file.php/85/Tema_17/Russko-japonskaja_voina_1905-7.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3968" y="2132856"/>
            <a:ext cx="4752975" cy="4467226"/>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454290" y="2132856"/>
            <a:ext cx="3744416" cy="3785652"/>
          </a:xfrm>
          <a:prstGeom prst="rect">
            <a:avLst/>
          </a:prstGeom>
          <a:noFill/>
        </p:spPr>
        <p:txBody>
          <a:bodyPr wrap="square" rtlCol="0">
            <a:spAutoFit/>
          </a:bodyPr>
          <a:lstStyle/>
          <a:p>
            <a:r>
              <a:rPr lang="ru-RU" sz="1600" dirty="0" smtClean="0"/>
              <a:t>	С </a:t>
            </a:r>
            <a:r>
              <a:rPr lang="ru-RU" sz="1600" dirty="0"/>
              <a:t>падением Порт-Артура японское командование получило возможность беспрепятственно перевозить войска морем и сосредоточить их против русской армии в Маньчжурии. Потеря Россией военно-морской базы и Тихоокеанской эскадры оказала огромное влияние на исход войны.</a:t>
            </a:r>
          </a:p>
          <a:p>
            <a:r>
              <a:rPr lang="ru-RU" sz="1600" dirty="0" smtClean="0"/>
              <a:t>	По </a:t>
            </a:r>
            <a:r>
              <a:rPr lang="ru-RU" sz="1600" dirty="0" err="1"/>
              <a:t>Портсмутскому</a:t>
            </a:r>
            <a:r>
              <a:rPr lang="ru-RU" sz="1600" dirty="0"/>
              <a:t> мирному договору от 23 августа 1905 года арендные права на Порт-Артур были переданы Японии. Крепость была сдана, как считается, не исчерпав до конца возможностей ее обороны.</a:t>
            </a:r>
          </a:p>
        </p:txBody>
      </p:sp>
    </p:spTree>
    <p:extLst>
      <p:ext uri="{BB962C8B-B14F-4D97-AF65-F5344CB8AC3E}">
        <p14:creationId xmlns:p14="http://schemas.microsoft.com/office/powerpoint/2010/main" xmlns="" val="3548201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dirty="0" err="1" smtClean="0"/>
              <a:t>Цусимское</a:t>
            </a:r>
            <a:r>
              <a:rPr lang="ru-RU" dirty="0" smtClean="0"/>
              <a:t> сражение</a:t>
            </a:r>
            <a:endParaRPr lang="ru-RU" dirty="0"/>
          </a:p>
        </p:txBody>
      </p:sp>
      <p:sp>
        <p:nvSpPr>
          <p:cNvPr id="3" name="Объект 2"/>
          <p:cNvSpPr>
            <a:spLocks noGrp="1"/>
          </p:cNvSpPr>
          <p:nvPr>
            <p:ph idx="1"/>
          </p:nvPr>
        </p:nvSpPr>
        <p:spPr>
          <a:xfrm>
            <a:off x="467544" y="908720"/>
            <a:ext cx="8229600" cy="3528392"/>
          </a:xfrm>
        </p:spPr>
        <p:txBody>
          <a:bodyPr>
            <a:normAutofit fontScale="47500" lnSpcReduction="20000"/>
          </a:bodyPr>
          <a:lstStyle/>
          <a:p>
            <a:pPr marL="0" indent="0">
              <a:buNone/>
            </a:pPr>
            <a:r>
              <a:rPr lang="ru-RU" dirty="0" smtClean="0"/>
              <a:t>	В </a:t>
            </a:r>
            <a:r>
              <a:rPr lang="ru-RU" dirty="0"/>
              <a:t>апреле 1904 года правительством России было принято решение о посылке эскадры с Балтики на Дальний Восток на помощь 1-ой Тихоокеанской эскадре и для совместного затем овладения Японским морем. 2-я Тихоокеанская эскадра вышла в поход из </a:t>
            </a:r>
            <a:r>
              <a:rPr lang="ru-RU" dirty="0" err="1"/>
              <a:t>Либавы</a:t>
            </a:r>
            <a:r>
              <a:rPr lang="ru-RU" dirty="0"/>
              <a:t> только 2 октября 1904 года, так как подготовка производилась крайне медленно</a:t>
            </a:r>
            <a:r>
              <a:rPr lang="ru-RU" dirty="0" smtClean="0"/>
              <a:t>.</a:t>
            </a:r>
          </a:p>
          <a:p>
            <a:pPr marL="0" indent="0">
              <a:buNone/>
            </a:pPr>
            <a:r>
              <a:rPr lang="ru-RU" dirty="0" smtClean="0"/>
              <a:t>	На </a:t>
            </a:r>
            <a:r>
              <a:rPr lang="ru-RU" dirty="0"/>
              <a:t>подходе к Владивостоку </a:t>
            </a:r>
            <a:r>
              <a:rPr lang="ru-RU" dirty="0" smtClean="0"/>
              <a:t>(через </a:t>
            </a:r>
            <a:r>
              <a:rPr lang="ru-RU" dirty="0"/>
              <a:t>Корейский пролив) утром 14 мая </a:t>
            </a:r>
            <a:r>
              <a:rPr lang="ru-RU" dirty="0" smtClean="0"/>
              <a:t>(по </a:t>
            </a:r>
            <a:r>
              <a:rPr lang="ru-RU" dirty="0"/>
              <a:t>старому </a:t>
            </a:r>
            <a:r>
              <a:rPr lang="ru-RU" dirty="0" smtClean="0"/>
              <a:t>стилю) </a:t>
            </a:r>
            <a:r>
              <a:rPr lang="ru-RU" dirty="0"/>
              <a:t>2-я и 3-я Тихоокеанские эскадры вступили в Корейский пролив. Здесь </a:t>
            </a:r>
            <a:r>
              <a:rPr lang="ru-RU" dirty="0" err="1"/>
              <a:t>кораблибыли</a:t>
            </a:r>
            <a:r>
              <a:rPr lang="ru-RU" dirty="0"/>
              <a:t> встречены японской эскадрой. Состоялось </a:t>
            </a:r>
            <a:r>
              <a:rPr lang="ru-RU" dirty="0" err="1"/>
              <a:t>Цусимское</a:t>
            </a:r>
            <a:r>
              <a:rPr lang="ru-RU" dirty="0"/>
              <a:t> морское сражение </a:t>
            </a:r>
            <a:r>
              <a:rPr lang="ru-RU" dirty="0" smtClean="0"/>
              <a:t>(у острова </a:t>
            </a:r>
            <a:r>
              <a:rPr lang="ru-RU" dirty="0"/>
              <a:t>Цусима) 30 русских боевых кораблей с японским флотом в составе 120 кораблей. Главной целью русского флота был прорыв во Владивосток, японский флот под командованием Того имел задачу полного разгрома русского флота</a:t>
            </a:r>
            <a:r>
              <a:rPr lang="ru-RU" dirty="0" smtClean="0"/>
              <a:t>.</a:t>
            </a:r>
          </a:p>
          <a:p>
            <a:pPr marL="0" indent="0">
              <a:buNone/>
            </a:pPr>
            <a:r>
              <a:rPr lang="ru-RU" dirty="0" smtClean="0"/>
              <a:t>	Большая </a:t>
            </a:r>
            <a:r>
              <a:rPr lang="ru-RU" dirty="0"/>
              <a:t>концентрация сил японского флота, его лучшая оснащенность и маневренность привели к военному успеху. Несмотря на мужество и героизм русских офицеров и матросов, прошедших перед этим 33 тысячи километров от Балтики до Японского моря и вступивших с ходу в бой, потери были катастрофическими: русские потеряли 19 кораблей, 3 крейсера прорвались в нейтральные порты и были интернированы, крейсер «Алмаз» и 2 миноносца прорвались во Владивосток. Из 14 тысяч человек личного состава эскадры погибло более 5 тысяч.</a:t>
            </a:r>
          </a:p>
          <a:p>
            <a:pPr marL="0" indent="0">
              <a:buNone/>
            </a:pPr>
            <a:r>
              <a:rPr lang="ru-RU" dirty="0" smtClean="0"/>
              <a:t>	15 </a:t>
            </a:r>
            <a:r>
              <a:rPr lang="ru-RU" dirty="0"/>
              <a:t>мая русская эскадра как организованная сила перестала существовать</a:t>
            </a:r>
            <a:r>
              <a:rPr lang="ru-RU" dirty="0" smtClean="0"/>
              <a:t>.</a:t>
            </a:r>
            <a:endParaRPr lang="ru-RU"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12160" y="4581128"/>
            <a:ext cx="2438400" cy="1876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467544" y="4475812"/>
            <a:ext cx="5256584" cy="1954381"/>
          </a:xfrm>
          <a:prstGeom prst="rect">
            <a:avLst/>
          </a:prstGeom>
          <a:noFill/>
        </p:spPr>
        <p:txBody>
          <a:bodyPr wrap="square" rtlCol="0">
            <a:spAutoFit/>
          </a:bodyPr>
          <a:lstStyle/>
          <a:p>
            <a:r>
              <a:rPr lang="ru-RU" sz="1600" dirty="0" smtClean="0"/>
              <a:t>	</a:t>
            </a:r>
            <a:r>
              <a:rPr lang="ru-RU" sz="1500" dirty="0" smtClean="0"/>
              <a:t>С </a:t>
            </a:r>
            <a:r>
              <a:rPr lang="ru-RU" sz="1500" dirty="0"/>
              <a:t>поражением флота в </a:t>
            </a:r>
            <a:r>
              <a:rPr lang="ru-RU" sz="1500" dirty="0" err="1"/>
              <a:t>Цусимском</a:t>
            </a:r>
            <a:r>
              <a:rPr lang="ru-RU" sz="1500" dirty="0"/>
              <a:t> сражении рушились окончательно всякие надежды на благоприятный конец войны, ибо окончательный исход ее зависел от победы на море. На Маньчжурском театре обстановка складывалась тоже неблагоприятно</a:t>
            </a:r>
            <a:r>
              <a:rPr lang="ru-RU" sz="1500" dirty="0" smtClean="0"/>
              <a:t>.</a:t>
            </a:r>
          </a:p>
          <a:p>
            <a:r>
              <a:rPr lang="ru-RU" sz="1500" dirty="0" smtClean="0"/>
              <a:t>	Военный </a:t>
            </a:r>
            <a:r>
              <a:rPr lang="ru-RU" sz="1500" dirty="0"/>
              <a:t>разгром царской России был очевиден и 23 августа 1905 года в Портсмуте (США) между Россией и Японией был подписан мирный договор.</a:t>
            </a:r>
          </a:p>
        </p:txBody>
      </p:sp>
    </p:spTree>
    <p:extLst>
      <p:ext uri="{BB962C8B-B14F-4D97-AF65-F5344CB8AC3E}">
        <p14:creationId xmlns:p14="http://schemas.microsoft.com/office/powerpoint/2010/main" xmlns="" val="2310020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3200" dirty="0" smtClean="0"/>
              <a:t>Послевоенный период и начало революционных выступлений</a:t>
            </a:r>
            <a:endParaRPr lang="ru-RU" sz="3200" dirty="0"/>
          </a:p>
        </p:txBody>
      </p:sp>
      <p:sp>
        <p:nvSpPr>
          <p:cNvPr id="3" name="Объект 2"/>
          <p:cNvSpPr>
            <a:spLocks noGrp="1"/>
          </p:cNvSpPr>
          <p:nvPr>
            <p:ph idx="1"/>
          </p:nvPr>
        </p:nvSpPr>
        <p:spPr>
          <a:xfrm>
            <a:off x="457200" y="1196752"/>
            <a:ext cx="8229600" cy="4929411"/>
          </a:xfrm>
        </p:spPr>
        <p:txBody>
          <a:bodyPr>
            <a:normAutofit fontScale="47500" lnSpcReduction="20000"/>
          </a:bodyPr>
          <a:lstStyle/>
          <a:p>
            <a:pPr marL="0" indent="0">
              <a:buNone/>
            </a:pPr>
            <a:r>
              <a:rPr lang="ru-RU" dirty="0" smtClean="0"/>
              <a:t>	Во </a:t>
            </a:r>
            <a:r>
              <a:rPr lang="ru-RU" dirty="0"/>
              <a:t>Владивостоке после заключения </a:t>
            </a:r>
            <a:r>
              <a:rPr lang="ru-RU" dirty="0" err="1"/>
              <a:t>Портсмутского</a:t>
            </a:r>
            <a:r>
              <a:rPr lang="ru-RU" dirty="0"/>
              <a:t> договора 22 августа 1905 г . скопилось большое количество солдат и матросов, призванных из запаса, которые надеялись на скорое возвращение домой. Но военное командование не спешило с их отправкой, стало известно, что это планируется на весну следующего года. Среди мобилизованных было немало участников революционных выступлений в западных областях страны, которые непосредственно общались с матросами, живя в казармах Сибирского флотского экипажа. Шла пропаганда революционной агитации. Условия службы были крайне тяжелыми: не было дней отдыха, плохое питание, частые </a:t>
            </a:r>
            <a:r>
              <a:rPr lang="ru-RU" dirty="0" smtClean="0"/>
              <a:t>наказания </a:t>
            </a:r>
            <a:r>
              <a:rPr lang="ru-RU" dirty="0"/>
              <a:t>за любую провинность ограничения в правах</a:t>
            </a:r>
            <a:r>
              <a:rPr lang="ru-RU" dirty="0" smtClean="0"/>
              <a:t>.</a:t>
            </a:r>
          </a:p>
          <a:p>
            <a:pPr marL="0" indent="0">
              <a:buNone/>
            </a:pPr>
            <a:r>
              <a:rPr lang="ru-RU" dirty="0" smtClean="0"/>
              <a:t>	В </a:t>
            </a:r>
            <a:r>
              <a:rPr lang="ru-RU" dirty="0"/>
              <a:t>революционных выступлениях во Владивостоке участвовали огромные массы матросов и солдат, лишь небольшая часть войск во время этих выступлений оставалась в подчинении </a:t>
            </a:r>
            <a:r>
              <a:rPr lang="ru-RU" dirty="0" smtClean="0"/>
              <a:t>властям.</a:t>
            </a:r>
            <a:r>
              <a:rPr lang="ru-RU" dirty="0"/>
              <a:t> Таким образом, то угасая, то вспыхивая с новой силой, митинги и восстания следовали один за </a:t>
            </a:r>
            <a:r>
              <a:rPr lang="ru-RU" dirty="0" smtClean="0"/>
              <a:t>другим, революционное </a:t>
            </a:r>
            <a:r>
              <a:rPr lang="ru-RU" dirty="0"/>
              <a:t>движение не затихало </a:t>
            </a:r>
            <a:r>
              <a:rPr lang="ru-RU" dirty="0" smtClean="0"/>
              <a:t>вплоть до </a:t>
            </a:r>
            <a:r>
              <a:rPr lang="ru-RU" dirty="0"/>
              <a:t>1907 </a:t>
            </a:r>
            <a:r>
              <a:rPr lang="ru-RU" dirty="0" smtClean="0"/>
              <a:t>г.</a:t>
            </a:r>
          </a:p>
          <a:p>
            <a:pPr marL="0" indent="0">
              <a:buNone/>
            </a:pPr>
            <a:r>
              <a:rPr lang="ru-RU" dirty="0" smtClean="0"/>
              <a:t>	С </a:t>
            </a:r>
            <a:r>
              <a:rPr lang="ru-RU" dirty="0"/>
              <a:t>потерей Порт-Артура растет значение Владивостока как порта и крепости на тихоокеанском побережье</a:t>
            </a:r>
            <a:r>
              <a:rPr lang="ru-RU" dirty="0" smtClean="0"/>
              <a:t>.</a:t>
            </a:r>
          </a:p>
          <a:p>
            <a:pPr marL="0" indent="0">
              <a:buNone/>
            </a:pPr>
            <a:r>
              <a:rPr lang="ru-RU" dirty="0" smtClean="0"/>
              <a:t>	После </a:t>
            </a:r>
            <a:r>
              <a:rPr lang="ru-RU" dirty="0"/>
              <a:t>русско-японской войны 1904-1905 гг., российское правительство вновь вернулось к необходимости освоения Северного морского пути. С 1910 г . по линии военно-морского ведомства шла интенсивная подготовка гидрографической "экспедиции Восточного океана" под руководством Б.А. </a:t>
            </a:r>
            <a:r>
              <a:rPr lang="ru-RU" dirty="0" err="1" smtClean="0"/>
              <a:t>Вилькицкого</a:t>
            </a:r>
            <a:r>
              <a:rPr lang="ru-RU" dirty="0" smtClean="0"/>
              <a:t>.</a:t>
            </a:r>
          </a:p>
          <a:p>
            <a:pPr marL="0" indent="0">
              <a:buNone/>
            </a:pPr>
            <a:r>
              <a:rPr lang="ru-RU" dirty="0" smtClean="0"/>
              <a:t>	С </a:t>
            </a:r>
            <a:r>
              <a:rPr lang="ru-RU" dirty="0"/>
              <a:t>началом первой мировой войны российское правительство спешно начало перебрасывать военно-морские силы с Дальнего Востока на Европейский театр военных действий</a:t>
            </a:r>
            <a:r>
              <a:rPr lang="ru-RU" dirty="0" smtClean="0"/>
              <a:t>.</a:t>
            </a:r>
          </a:p>
          <a:p>
            <a:pPr marL="0" indent="0">
              <a:buNone/>
            </a:pPr>
            <a:r>
              <a:rPr lang="ru-RU" dirty="0" smtClean="0"/>
              <a:t>	В </a:t>
            </a:r>
            <a:r>
              <a:rPr lang="ru-RU" dirty="0"/>
              <a:t>феврале 1917 г . произошла вторая русская революция, в результате которой Россия из монархического государства стала республикой, а в октябре 1917 г . залп с крейсера "Аврора" возвестил о начале Октябрьского вооруженного восстания.</a:t>
            </a:r>
          </a:p>
        </p:txBody>
      </p:sp>
    </p:spTree>
    <p:extLst>
      <p:ext uri="{BB962C8B-B14F-4D97-AF65-F5344CB8AC3E}">
        <p14:creationId xmlns:p14="http://schemas.microsoft.com/office/powerpoint/2010/main" xmlns="" val="3382831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3200" dirty="0" smtClean="0"/>
              <a:t>Гражданская война и борьба с интервенцией</a:t>
            </a:r>
            <a:endParaRPr lang="ru-RU" sz="3200" dirty="0"/>
          </a:p>
        </p:txBody>
      </p:sp>
      <p:sp>
        <p:nvSpPr>
          <p:cNvPr id="3" name="Объект 2"/>
          <p:cNvSpPr>
            <a:spLocks noGrp="1"/>
          </p:cNvSpPr>
          <p:nvPr>
            <p:ph idx="1"/>
          </p:nvPr>
        </p:nvSpPr>
        <p:spPr>
          <a:xfrm>
            <a:off x="251520" y="1124744"/>
            <a:ext cx="8640960" cy="5544616"/>
          </a:xfrm>
        </p:spPr>
        <p:txBody>
          <a:bodyPr>
            <a:normAutofit fontScale="55000" lnSpcReduction="20000"/>
          </a:bodyPr>
          <a:lstStyle/>
          <a:p>
            <a:pPr marL="0" indent="0">
              <a:buNone/>
            </a:pPr>
            <a:r>
              <a:rPr lang="ru-RU" dirty="0" smtClean="0"/>
              <a:t>	</a:t>
            </a:r>
            <a:r>
              <a:rPr lang="ru-RU" sz="3500" dirty="0" smtClean="0"/>
              <a:t>В ночь на 5 апреля 1918 г . во Владивостоке высадились японские, а затем американские и английские войска.</a:t>
            </a:r>
          </a:p>
          <a:p>
            <a:pPr marL="0" indent="0">
              <a:buNone/>
            </a:pPr>
            <a:r>
              <a:rPr lang="ru-RU" sz="3500" dirty="0" smtClean="0"/>
              <a:t>	После Октябрьского вооруженного восстания 1917 г . Сибирская флотилия находилась в руках Владивостокского совета, где главную роль играли большевики. После чехословацко-белогвардейского переворота 29 июня 1918 г . Сибирская флотилия до победы Советов на ДВ находилась в составе Белого движения. В 1921 г . после </a:t>
            </a:r>
            <a:r>
              <a:rPr lang="ru-RU" sz="3500" dirty="0" err="1" smtClean="0"/>
              <a:t>Меркуловского</a:t>
            </a:r>
            <a:r>
              <a:rPr lang="ru-RU" sz="3500" dirty="0" smtClean="0"/>
              <a:t> переворота командующим флотилией был назначен контр-адмирал Г.К. </a:t>
            </a:r>
            <a:r>
              <a:rPr lang="ru-RU" sz="3500" dirty="0" err="1" smtClean="0"/>
              <a:t>Старк</a:t>
            </a:r>
            <a:r>
              <a:rPr lang="ru-RU" sz="3500" dirty="0" smtClean="0"/>
              <a:t>. Корабли флотилии принимали активное участие в боевых операциях </a:t>
            </a:r>
            <a:r>
              <a:rPr lang="ru-RU" sz="3500" dirty="0" err="1" smtClean="0"/>
              <a:t>белоповстанческой</a:t>
            </a:r>
            <a:r>
              <a:rPr lang="ru-RU" sz="3500" dirty="0" smtClean="0"/>
              <a:t> армии и земской рати против партизанских отрядов в бассейнах рек Амур и Уссури и озера </a:t>
            </a:r>
            <a:r>
              <a:rPr lang="ru-RU" sz="3500" dirty="0" err="1" smtClean="0"/>
              <a:t>Ханка</a:t>
            </a:r>
            <a:r>
              <a:rPr lang="ru-RU" sz="3500" dirty="0" smtClean="0"/>
              <a:t>.</a:t>
            </a:r>
          </a:p>
          <a:p>
            <a:pPr marL="0" indent="0">
              <a:buNone/>
            </a:pPr>
            <a:r>
              <a:rPr lang="ru-RU" sz="3500" dirty="0" smtClean="0"/>
              <a:t>	В 1920 г . была создана Дальневосточная Республика (ДВР), в которой была организована Народно-революционная армия, а также морские силы (с сентября 1921 г . - Народно-революционный флот ДВР).</a:t>
            </a:r>
          </a:p>
          <a:p>
            <a:pPr marL="0" indent="0">
              <a:buNone/>
            </a:pPr>
            <a:r>
              <a:rPr lang="ru-RU" sz="3500" dirty="0" smtClean="0"/>
              <a:t>	Морские Силы ДВР сыграли существенную роль в исходе вооруженного противоборства на Дальнем Востоке. Кроме того, моряки Сибирской и Амурской флотилий воевали в составе красногвардейских и партизанских отрядов.</a:t>
            </a:r>
          </a:p>
          <a:p>
            <a:pPr marL="0" indent="0">
              <a:buNone/>
            </a:pPr>
            <a:r>
              <a:rPr lang="ru-RU" sz="3500" dirty="0" smtClean="0"/>
              <a:t>	25 октября 1922 г . части НРА ДВР и партизаны вошли в г. Владивосток.</a:t>
            </a:r>
          </a:p>
          <a:p>
            <a:pPr marL="0" indent="0">
              <a:buNone/>
            </a:pPr>
            <a:r>
              <a:rPr lang="ru-RU" sz="3500" dirty="0" smtClean="0"/>
              <a:t>	После </a:t>
            </a:r>
            <a:r>
              <a:rPr lang="ru-RU" sz="3500" dirty="0"/>
              <a:t>вхождения ДВР в состав РСФСР НРФ был переименован в Красный флот на ДВ. С 17 ноября 1922 г . он носит название - Морские силы </a:t>
            </a:r>
            <a:r>
              <a:rPr lang="ru-RU" sz="3500" dirty="0" smtClean="0"/>
              <a:t>ДВ.</a:t>
            </a:r>
            <a:endParaRPr lang="ru-RU" sz="3500" dirty="0"/>
          </a:p>
        </p:txBody>
      </p:sp>
    </p:spTree>
    <p:extLst>
      <p:ext uri="{BB962C8B-B14F-4D97-AF65-F5344CB8AC3E}">
        <p14:creationId xmlns:p14="http://schemas.microsoft.com/office/powerpoint/2010/main" xmlns="" val="37594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a:t>Строительство советского Тихоокеанского флота</a:t>
            </a:r>
            <a:br>
              <a:rPr lang="ru-RU" sz="3100" dirty="0"/>
            </a:br>
            <a:r>
              <a:rPr lang="ru-RU" sz="3100" dirty="0"/>
              <a:t>(1932-1941гг</a:t>
            </a:r>
            <a:r>
              <a:rPr lang="ru-RU" sz="3100" dirty="0" smtClean="0"/>
              <a:t>.)</a:t>
            </a:r>
            <a:endParaRPr lang="ru-RU" dirty="0"/>
          </a:p>
        </p:txBody>
      </p:sp>
      <p:sp>
        <p:nvSpPr>
          <p:cNvPr id="3" name="Объект 2"/>
          <p:cNvSpPr>
            <a:spLocks noGrp="1"/>
          </p:cNvSpPr>
          <p:nvPr>
            <p:ph idx="1"/>
          </p:nvPr>
        </p:nvSpPr>
        <p:spPr>
          <a:xfrm>
            <a:off x="251520" y="1268760"/>
            <a:ext cx="8640960" cy="5328592"/>
          </a:xfrm>
        </p:spPr>
        <p:txBody>
          <a:bodyPr>
            <a:normAutofit fontScale="47500" lnSpcReduction="20000"/>
          </a:bodyPr>
          <a:lstStyle/>
          <a:p>
            <a:pPr marL="0" indent="0">
              <a:buNone/>
            </a:pPr>
            <a:r>
              <a:rPr lang="ru-RU" sz="3400" dirty="0" smtClean="0"/>
              <a:t>	Непосредственная </a:t>
            </a:r>
            <a:r>
              <a:rPr lang="ru-RU" sz="3400" dirty="0"/>
              <a:t>угроза территории советского ДВ со стороны Японии вызвала необходимость в принятии энергичных мер по укреплению дальневосточных рубежей СССР, увеличению численности и мощи морских сил.</a:t>
            </a:r>
          </a:p>
          <a:p>
            <a:pPr marL="0" indent="0">
              <a:buNone/>
            </a:pPr>
            <a:r>
              <a:rPr lang="ru-RU" sz="3400" dirty="0" smtClean="0"/>
              <a:t>	После </a:t>
            </a:r>
            <a:r>
              <a:rPr lang="ru-RU" sz="3400" dirty="0"/>
              <a:t>ввода в 1931 году японских войск в Манчжурию возникла угроза их вторжения на территорию советского Дальнего Востока. В связи с этим было принято решение об усилении Особой Краснознаменной Дальневосточной армии и срочном создании в этом регионе Морских сил. В начале 1932 года в сложных экономических и политических условиях началось формирование частей, соединений и управления Морских сил Дальнего Востока. Для их создания были отмобилизованы и переоборудованы в тральщики сторожевые корабли и минные заградители, торговые и промысловые суда. Несколько боевых кораблей были переведены морем с других флотов, а катера и малые подводные лодки перевезены по железной дороге. Личный состав поступал с Балтийского и Черноморского флотов, а также по призыву. Одновременно началось создание кораблестроительных предприятий во Владивостоке и Хабаровске, а несколько позже и в Комсомольске-на-Амуре. Специально для Дальнего Востока строились 12 подводных лодок типа "Щ" и 30 лодок типа "М". Начались работы по созданию системы береговой обороны.</a:t>
            </a:r>
          </a:p>
          <a:p>
            <a:pPr marL="0" indent="0">
              <a:buNone/>
            </a:pPr>
            <a:r>
              <a:rPr lang="ru-RU" sz="3400" dirty="0" smtClean="0"/>
              <a:t>	Первым </a:t>
            </a:r>
            <a:r>
              <a:rPr lang="ru-RU" sz="3400" dirty="0"/>
              <a:t>командующим Морскими силами Дальнего Востока был назначен флагман флота 2 ранга М.В. Викторов, до этого занимавший должность начальника Морских сил Балтийского моря. В его первом приказе от 21 апреля 1932 года были объявлены соединения, части, корабли и учреждения нового флота. Этот день теперь считается днем создания Тихоокеанского флота. </a:t>
            </a:r>
          </a:p>
          <a:p>
            <a:pPr marL="0" indent="0">
              <a:buNone/>
            </a:pPr>
            <a:r>
              <a:rPr lang="ru-RU" sz="3400" dirty="0" smtClean="0"/>
              <a:t>	К </a:t>
            </a:r>
            <a:r>
              <a:rPr lang="ru-RU" sz="3400" dirty="0"/>
              <a:t>1932 г . были восстановлены и частично модернизированы все ценные в боевом отношении корабли. С Балтики и Черного моря следовали эшелоны с катерниками и подводниками. В необжитых местах строились аэродромы, возводились батареи береговой артиллерии, строились казармы</a:t>
            </a:r>
            <a:r>
              <a:rPr lang="ru-RU" sz="3400" dirty="0" smtClean="0"/>
              <a:t>.</a:t>
            </a:r>
            <a:endParaRPr lang="ru-RU" sz="3400" dirty="0"/>
          </a:p>
        </p:txBody>
      </p:sp>
    </p:spTree>
    <p:extLst>
      <p:ext uri="{BB962C8B-B14F-4D97-AF65-F5344CB8AC3E}">
        <p14:creationId xmlns:p14="http://schemas.microsoft.com/office/powerpoint/2010/main" xmlns="" val="178428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55000" lnSpcReduction="20000"/>
          </a:bodyPr>
          <a:lstStyle/>
          <a:p>
            <a:pPr marL="0" indent="0">
              <a:buNone/>
            </a:pPr>
            <a:r>
              <a:rPr lang="ru-RU" dirty="0" smtClean="0"/>
              <a:t>	К </a:t>
            </a:r>
            <a:r>
              <a:rPr lang="ru-RU" dirty="0"/>
              <a:t>началу 1935 г . Морские силы Дальнего Востока настолько выросли, что, по существу, уже представляли собой вполне организационно оформленный военно-морской флот.</a:t>
            </a:r>
          </a:p>
          <a:p>
            <a:pPr marL="0" indent="0">
              <a:buNone/>
            </a:pPr>
            <a:r>
              <a:rPr lang="ru-RU" dirty="0"/>
              <a:t>Исходя из этого, приказом Народного комиссара обороны СССР от 11 января 1935 г . они были переименованы в Тихоокеанский флот.</a:t>
            </a:r>
          </a:p>
          <a:p>
            <a:pPr marL="0" indent="0">
              <a:buNone/>
            </a:pPr>
            <a:r>
              <a:rPr lang="ru-RU" dirty="0" smtClean="0"/>
              <a:t>	Настоящую </a:t>
            </a:r>
            <a:r>
              <a:rPr lang="ru-RU" dirty="0"/>
              <a:t>проверку на боевую готовность Тихоокеанский флот прошел в 1938 г . во время событий у озера Хасан. 31 июля крупные силы японцев вторглись в советское Приморье и овладели сопками Безымянная и Заозерная, начались ожесточенные бои на территории сложной горно-болотистой местности, которые продолжались до 11 августа. С началом военных действий корабли ТОФ перешли на повышенную боевую готовность. Подводные лодки охраняли морские коммуникации, а надводные корабли перевозили в район боевых действий войска, боеприпасы и снаряжение, эвакуировали раненых</a:t>
            </a:r>
            <a:r>
              <a:rPr lang="ru-RU" dirty="0" smtClean="0"/>
              <a:t>.</a:t>
            </a:r>
          </a:p>
          <a:p>
            <a:pPr marL="0" indent="0">
              <a:buNone/>
            </a:pPr>
            <a:r>
              <a:rPr lang="ru-RU" dirty="0"/>
              <a:t>Все участники боев у озера Хасан были награждены специально учрежденным знаком "Участник </a:t>
            </a:r>
            <a:r>
              <a:rPr lang="ru-RU" dirty="0" err="1"/>
              <a:t>Хасанских</a:t>
            </a:r>
            <a:r>
              <a:rPr lang="ru-RU" dirty="0"/>
              <a:t> боев", а 74 моряка-тихоокеанца - награждены орденами и медалями.</a:t>
            </a:r>
          </a:p>
          <a:p>
            <a:pPr marL="0" indent="0">
              <a:buNone/>
            </a:pPr>
            <a:r>
              <a:rPr lang="ru-RU" dirty="0" smtClean="0"/>
              <a:t>	В </a:t>
            </a:r>
            <a:r>
              <a:rPr lang="ru-RU" dirty="0"/>
              <a:t>1939 г . командующий ТОФ Н.Г. Кузнецов докладывал советскому правительству о том, что флот на Тихом океане построен. В его состав входили: 2 лидера эскадренных миноносцев - "Баку" и "Тбилиси", 5 эскадренных миноносцев, 145 торпедных катеров, 6 сторожевых кораблей, 5 минных заградителей, 18 тральщиков, 19 охотников за ПЛ, 86 ПЛ, около 500 самолетов. С такими силами флот встретил известие о начале ВОВ. С марта 1939 г . Тихоокеанский флот возглавил флагман 2 ранга Юмашев И.С., командовавший ранее ЧФ.</a:t>
            </a:r>
          </a:p>
          <a:p>
            <a:pPr marL="0" indent="0">
              <a:buNone/>
            </a:pPr>
            <a:endParaRPr lang="ru-RU" dirty="0"/>
          </a:p>
        </p:txBody>
      </p:sp>
    </p:spTree>
    <p:extLst>
      <p:ext uri="{BB962C8B-B14F-4D97-AF65-F5344CB8AC3E}">
        <p14:creationId xmlns:p14="http://schemas.microsoft.com/office/powerpoint/2010/main" xmlns="" val="3838132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Тихоокеанский флот в период Великой Отечественной войны</a:t>
            </a:r>
            <a:endParaRPr lang="ru-RU" dirty="0"/>
          </a:p>
        </p:txBody>
      </p:sp>
      <p:sp>
        <p:nvSpPr>
          <p:cNvPr id="3" name="Объект 2"/>
          <p:cNvSpPr>
            <a:spLocks noGrp="1"/>
          </p:cNvSpPr>
          <p:nvPr>
            <p:ph idx="1"/>
          </p:nvPr>
        </p:nvSpPr>
        <p:spPr>
          <a:xfrm>
            <a:off x="457200" y="1484784"/>
            <a:ext cx="8229600" cy="5184576"/>
          </a:xfrm>
        </p:spPr>
        <p:txBody>
          <a:bodyPr>
            <a:noAutofit/>
          </a:bodyPr>
          <a:lstStyle/>
          <a:p>
            <a:pPr marL="0" indent="0">
              <a:buNone/>
            </a:pPr>
            <a:r>
              <a:rPr lang="ru-RU" sz="1600" dirty="0" smtClean="0"/>
              <a:t>	В </a:t>
            </a:r>
            <a:r>
              <a:rPr lang="ru-RU" sz="1600" dirty="0"/>
              <a:t>годы войны Тихоокеанский флот находился в постоянной боевой готовности. Часть кораблей и личного состава была передана действующим флотам и флотилиям. Свыше 147 тысяч моряков-тихоокеанцев в составе морских стрелковых бригад участвовали в Московской, Сталинградской битвах, в Битве за Кавказ, в обороне Заполярья, Севастополя и Ленинграда. В ходе Маньчжурской операции 1945 года авиация Тихоокеанского флота наносила удары по военно-морским базам, аэродромам и другим военным объектам противника в Северной Корее. Тихоокеанский флот осуществлял постановку минных заграждений на подступах к Владивостоку и Петропавловску-Камчатскому, бухтам Владимира и Ольги, в Татарском проливе, нарушал морские перевозки противника, содействовал войскам Дальневосточного фронта, наступавшим вдоль восточного побережья Северной Кореи.</a:t>
            </a:r>
          </a:p>
          <a:p>
            <a:pPr marL="0" indent="0">
              <a:buNone/>
            </a:pPr>
            <a:r>
              <a:rPr lang="ru-RU" sz="1600" dirty="0" smtClean="0"/>
              <a:t>	12—20 </a:t>
            </a:r>
            <a:r>
              <a:rPr lang="ru-RU" sz="1600" dirty="0"/>
              <a:t>августа 1945 года флот осуществил высадку серии десантов, захвативших порты на северо-восточном побережье Кореи: десант в порт </a:t>
            </a:r>
            <a:r>
              <a:rPr lang="ru-RU" sz="1600" dirty="0" err="1"/>
              <a:t>Юки</a:t>
            </a:r>
            <a:r>
              <a:rPr lang="ru-RU" sz="1600" dirty="0"/>
              <a:t> (</a:t>
            </a:r>
            <a:r>
              <a:rPr lang="ru-RU" sz="1600" dirty="0" err="1"/>
              <a:t>Унги</a:t>
            </a:r>
            <a:r>
              <a:rPr lang="ru-RU" sz="1600" dirty="0"/>
              <a:t>), десант в порт Расин (</a:t>
            </a:r>
            <a:r>
              <a:rPr lang="ru-RU" sz="1600" dirty="0" err="1"/>
              <a:t>Наджин</a:t>
            </a:r>
            <a:r>
              <a:rPr lang="ru-RU" sz="1600" dirty="0"/>
              <a:t>), десант в порт </a:t>
            </a:r>
            <a:r>
              <a:rPr lang="ru-RU" sz="1600" dirty="0" err="1"/>
              <a:t>Одецин</a:t>
            </a:r>
            <a:r>
              <a:rPr lang="ru-RU" sz="1600" dirty="0"/>
              <a:t> и операции по захвату военно-морских баз </a:t>
            </a:r>
            <a:r>
              <a:rPr lang="ru-RU" sz="1600" dirty="0" err="1"/>
              <a:t>Сэйсин</a:t>
            </a:r>
            <a:r>
              <a:rPr lang="ru-RU" sz="1600" dirty="0"/>
              <a:t> (</a:t>
            </a:r>
            <a:r>
              <a:rPr lang="ru-RU" sz="1600" dirty="0" err="1"/>
              <a:t>Чхонджин</a:t>
            </a:r>
            <a:r>
              <a:rPr lang="ru-RU" sz="1600" dirty="0"/>
              <a:t>) (</a:t>
            </a:r>
            <a:r>
              <a:rPr lang="ru-RU" sz="1600" dirty="0" err="1"/>
              <a:t>Сэйсинская</a:t>
            </a:r>
            <a:r>
              <a:rPr lang="ru-RU" sz="1600" dirty="0"/>
              <a:t> операция) и </a:t>
            </a:r>
            <a:r>
              <a:rPr lang="ru-RU" sz="1600" dirty="0" err="1"/>
              <a:t>Гэндзан</a:t>
            </a:r>
            <a:r>
              <a:rPr lang="ru-RU" sz="1600" dirty="0"/>
              <a:t> (</a:t>
            </a:r>
            <a:r>
              <a:rPr lang="ru-RU" sz="1600" dirty="0" err="1"/>
              <a:t>Вонсан</a:t>
            </a:r>
            <a:r>
              <a:rPr lang="ru-RU" sz="1600" dirty="0"/>
              <a:t>). С 11 августа по 1 сентября силы флота участвовали в Южно-Сахалинской операции 1945 года и Курильской десантной операции 1945 года. Авиация Тихоокеанского флота высадила воздушные десанты в Порт-Артуре (</a:t>
            </a:r>
            <a:r>
              <a:rPr lang="ru-RU" sz="1600" dirty="0" err="1"/>
              <a:t>Люйшунь</a:t>
            </a:r>
            <a:r>
              <a:rPr lang="ru-RU" sz="1600" dirty="0"/>
              <a:t>) и Дальнем (Далянь).</a:t>
            </a:r>
          </a:p>
          <a:p>
            <a:pPr marL="0" indent="0">
              <a:buNone/>
            </a:pPr>
            <a:r>
              <a:rPr lang="ru-RU" sz="1600" dirty="0" smtClean="0"/>
              <a:t>	Выполняя </a:t>
            </a:r>
            <a:r>
              <a:rPr lang="ru-RU" sz="1600" dirty="0"/>
              <a:t>задачи по защите морских сообщений и по переброске войск, корабли и авиация флота обеспечили проводку 28 </a:t>
            </a:r>
            <a:r>
              <a:rPr lang="ru-RU" sz="1600" dirty="0" smtClean="0"/>
              <a:t>конвоев.</a:t>
            </a:r>
            <a:endParaRPr lang="ru-RU" sz="1600" dirty="0"/>
          </a:p>
        </p:txBody>
      </p:sp>
    </p:spTree>
    <p:extLst>
      <p:ext uri="{BB962C8B-B14F-4D97-AF65-F5344CB8AC3E}">
        <p14:creationId xmlns:p14="http://schemas.microsoft.com/office/powerpoint/2010/main" xmlns="" val="2021864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34082"/>
          </a:xfrm>
        </p:spPr>
        <p:txBody>
          <a:bodyPr>
            <a:normAutofit fontScale="90000"/>
          </a:bodyPr>
          <a:lstStyle/>
          <a:p>
            <a:r>
              <a:rPr lang="ru-RU" dirty="0"/>
              <a:t>Советско-японская война</a:t>
            </a:r>
          </a:p>
        </p:txBody>
      </p:sp>
      <p:sp>
        <p:nvSpPr>
          <p:cNvPr id="3" name="Объект 2"/>
          <p:cNvSpPr>
            <a:spLocks noGrp="1"/>
          </p:cNvSpPr>
          <p:nvPr>
            <p:ph idx="1"/>
          </p:nvPr>
        </p:nvSpPr>
        <p:spPr>
          <a:xfrm>
            <a:off x="251520" y="764704"/>
            <a:ext cx="8640960" cy="5976664"/>
          </a:xfrm>
        </p:spPr>
        <p:txBody>
          <a:bodyPr>
            <a:noAutofit/>
          </a:bodyPr>
          <a:lstStyle/>
          <a:p>
            <a:pPr marL="0" indent="0">
              <a:buNone/>
            </a:pPr>
            <a:r>
              <a:rPr lang="ru-RU" sz="1100" dirty="0" smtClean="0"/>
              <a:t>	</a:t>
            </a:r>
            <a:r>
              <a:rPr lang="ru-RU" sz="1200" dirty="0" smtClean="0"/>
              <a:t>В </a:t>
            </a:r>
            <a:r>
              <a:rPr lang="ru-RU" sz="1200" dirty="0"/>
              <a:t>феврале 1945 на Ялтинской конференции Сталин дал обещание союзникам объявить войну Японии через 2-3 месяца после окончания боевых действий в Европе (хотя пакт о нейтралитете предусматривал, что его действие прекращается лишь спустя год после денонсации). На Потсдамской конференции в июле 1945 союзники выступили с декларацией, требуя безоговорочной капитуляции Японии. Тем же летом Япония пыталась вести переговоры с СССР о посредничестве, но безуспешно.</a:t>
            </a:r>
          </a:p>
          <a:p>
            <a:pPr marL="0" indent="0">
              <a:buNone/>
            </a:pPr>
            <a:r>
              <a:rPr lang="ru-RU" sz="1200" dirty="0"/>
              <a:t>	На рассвете 9 августа 1945 года советские войска начали интенсивную артподготовку с моря и с суши, после которой последовали активные наземные боевые действия Маньчжурской операции. Учитывая опыт войны с немцами, укреплённые районы японцев обходились подвижными частями и блокировались пехотой. </a:t>
            </a:r>
            <a:r>
              <a:rPr lang="ru-RU" sz="1200" dirty="0" smtClean="0"/>
              <a:t>Первый </a:t>
            </a:r>
            <a:r>
              <a:rPr lang="ru-RU" sz="1200" dirty="0"/>
              <a:t>Дальневосточный фронт к этому времени сломил сопротивление японцев на востоке Маньчжурии, заняв крупнейший город в том регионе — </a:t>
            </a:r>
            <a:r>
              <a:rPr lang="ru-RU" sz="1200" dirty="0" err="1"/>
              <a:t>Муданьцзян</a:t>
            </a:r>
            <a:r>
              <a:rPr lang="ru-RU" sz="1200" dirty="0"/>
              <a:t>. В ряде районов в глубине обороны советским войскам пришлось преодолевать ожесточённое сопротивление противника. В полосе 5-й армии с особой силой оно было оказано в районе </a:t>
            </a:r>
            <a:r>
              <a:rPr lang="ru-RU" sz="1200" dirty="0" err="1"/>
              <a:t>Муданьцзяна</a:t>
            </a:r>
            <a:r>
              <a:rPr lang="ru-RU" sz="1200" dirty="0"/>
              <a:t>. Были случаи упорного сопротивления противника в полосах Забайкальского и 2-го Дальневосточного фронтов. Японская армия предпринимала и неоднократные контратаки. 19 августа 1945 в </a:t>
            </a:r>
            <a:r>
              <a:rPr lang="ru-RU" sz="1200" dirty="0" err="1"/>
              <a:t>Мукдене</a:t>
            </a:r>
            <a:r>
              <a:rPr lang="ru-RU" sz="1200" dirty="0"/>
              <a:t> советские войска взяли в плен императора </a:t>
            </a:r>
            <a:r>
              <a:rPr lang="ru-RU" sz="1200" dirty="0" err="1"/>
              <a:t>Маньчжоу-Го</a:t>
            </a:r>
            <a:r>
              <a:rPr lang="ru-RU" sz="1200" dirty="0"/>
              <a:t> </a:t>
            </a:r>
            <a:r>
              <a:rPr lang="ru-RU" sz="1200" dirty="0" err="1"/>
              <a:t>Пу</a:t>
            </a:r>
            <a:r>
              <a:rPr lang="ru-RU" sz="1200" dirty="0"/>
              <a:t> И (ранее — последний император Китая).</a:t>
            </a:r>
          </a:p>
          <a:p>
            <a:pPr marL="0" indent="0">
              <a:buNone/>
            </a:pPr>
            <a:r>
              <a:rPr lang="ru-RU" sz="1200" dirty="0" smtClean="0"/>
              <a:t>	14 </a:t>
            </a:r>
            <a:r>
              <a:rPr lang="ru-RU" sz="1200" dirty="0"/>
              <a:t>августа японское командование обратилось с предложением о заключении перемирия. Но практически военные действия с японской стороны не прекращались. Лишь через три дня </a:t>
            </a:r>
            <a:r>
              <a:rPr lang="ru-RU" sz="1200" dirty="0" err="1"/>
              <a:t>Квантунская</a:t>
            </a:r>
            <a:r>
              <a:rPr lang="ru-RU" sz="1200" dirty="0"/>
              <a:t> армия получила приказ своего командования о капитуляции, которая началась 20 августа. Но и он не сразу до всех дошёл, а кое-где японцы действовали и вопреки приказу.</a:t>
            </a:r>
          </a:p>
          <a:p>
            <a:pPr marL="0" indent="0">
              <a:buNone/>
            </a:pPr>
            <a:r>
              <a:rPr lang="ru-RU" sz="1200" dirty="0" smtClean="0"/>
              <a:t>	18 </a:t>
            </a:r>
            <a:r>
              <a:rPr lang="ru-RU" sz="1200" dirty="0"/>
              <a:t>августа была начата Курильская десантная операция, в ходе которой советские войска заняли Курильские острова.</a:t>
            </a:r>
          </a:p>
          <a:p>
            <a:pPr marL="0" indent="0">
              <a:buNone/>
            </a:pPr>
            <a:r>
              <a:rPr lang="ru-RU" sz="1200" dirty="0" smtClean="0"/>
              <a:t>	Южно-Сахалинская </a:t>
            </a:r>
            <a:r>
              <a:rPr lang="ru-RU" sz="1200" dirty="0"/>
              <a:t>сухопутная операция была проведена для освобождения южной части Сахалина.</a:t>
            </a:r>
          </a:p>
          <a:p>
            <a:pPr marL="0" indent="0">
              <a:buNone/>
            </a:pPr>
            <a:r>
              <a:rPr lang="ru-RU" sz="1200" dirty="0" smtClean="0"/>
              <a:t>	18 </a:t>
            </a:r>
            <a:r>
              <a:rPr lang="ru-RU" sz="1200" dirty="0"/>
              <a:t>августа, главнокомандующий советскими войсками на Дальнем Востоке маршал Василевский отдал приказ об оккупации японского острова Хоккайдо силами двух стрелковых дивизий[12]. Эта высадка не была осуществлена из-за задержки продвижения советских войск в Южном Сахалине, а затем отложена до указаний Ставки.</a:t>
            </a:r>
          </a:p>
          <a:p>
            <a:pPr marL="0" indent="0">
              <a:buNone/>
            </a:pPr>
            <a:r>
              <a:rPr lang="ru-RU" sz="1200" dirty="0" smtClean="0"/>
              <a:t>	Основные </a:t>
            </a:r>
            <a:r>
              <a:rPr lang="ru-RU" sz="1200" dirty="0"/>
              <a:t>боевые действия на континенте велись 12 дней, по 20 августа. Однако отдельные боестолкновения продолжались вплоть до 10 сентября, ставшего днём окончания полной капитуляции и пленения </a:t>
            </a:r>
            <a:r>
              <a:rPr lang="ru-RU" sz="1200" dirty="0" err="1"/>
              <a:t>Квантунской</a:t>
            </a:r>
            <a:r>
              <a:rPr lang="ru-RU" sz="1200" dirty="0"/>
              <a:t> армии.</a:t>
            </a:r>
          </a:p>
          <a:p>
            <a:pPr marL="0" indent="0">
              <a:buNone/>
            </a:pPr>
            <a:r>
              <a:rPr lang="ru-RU" sz="1200" dirty="0" smtClean="0"/>
              <a:t>	Боевые </a:t>
            </a:r>
            <a:r>
              <a:rPr lang="ru-RU" sz="1200" dirty="0"/>
              <a:t>действия на островах полностью закончились 5 сентября.</a:t>
            </a:r>
          </a:p>
          <a:p>
            <a:pPr marL="0" indent="0">
              <a:buNone/>
            </a:pPr>
            <a:r>
              <a:rPr lang="ru-RU" sz="1200" dirty="0" smtClean="0"/>
              <a:t>	Акт </a:t>
            </a:r>
            <a:r>
              <a:rPr lang="ru-RU" sz="1200" dirty="0"/>
              <a:t>о капитуляции Японии был подписан 2 сентября 1945 года на борту линкора «Миссури» в Токийском заливе.</a:t>
            </a:r>
          </a:p>
          <a:p>
            <a:pPr marL="0" indent="0">
              <a:buNone/>
            </a:pPr>
            <a:r>
              <a:rPr lang="ru-RU" sz="1200" dirty="0" smtClean="0"/>
              <a:t>	В </a:t>
            </a:r>
            <a:r>
              <a:rPr lang="ru-RU" sz="1200" dirty="0"/>
              <a:t>результате была полностью разгромлена миллионная </a:t>
            </a:r>
            <a:r>
              <a:rPr lang="ru-RU" sz="1200" dirty="0" err="1"/>
              <a:t>Квантунская</a:t>
            </a:r>
            <a:r>
              <a:rPr lang="ru-RU" sz="1200" dirty="0"/>
              <a:t> армия. По советским данным, её потери убитыми составили 84 тыс. человек, взято в плен около 600 тыс. Безвозвратные потери РККА составили 12 тыс. человек.</a:t>
            </a:r>
          </a:p>
          <a:p>
            <a:pPr marL="0" indent="0">
              <a:buNone/>
            </a:pPr>
            <a:r>
              <a:rPr lang="ru-RU" sz="1200" dirty="0" smtClean="0"/>
              <a:t>	Советские </a:t>
            </a:r>
            <a:r>
              <a:rPr lang="ru-RU" sz="1200" dirty="0"/>
              <a:t>войска заняли Маньчжурию.</a:t>
            </a:r>
          </a:p>
        </p:txBody>
      </p:sp>
    </p:spTree>
    <p:extLst>
      <p:ext uri="{BB962C8B-B14F-4D97-AF65-F5344CB8AC3E}">
        <p14:creationId xmlns:p14="http://schemas.microsoft.com/office/powerpoint/2010/main" xmlns="" val="3249333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Тихоокеанский </a:t>
            </a:r>
            <a:r>
              <a:rPr lang="ru-RU" sz="3200" dirty="0" smtClean="0"/>
              <a:t>флот</a:t>
            </a:r>
            <a:br>
              <a:rPr lang="ru-RU" sz="3200" dirty="0" smtClean="0"/>
            </a:br>
            <a:r>
              <a:rPr lang="ru-RU" sz="3200" dirty="0" smtClean="0"/>
              <a:t>в послевоенный период и в наши дни</a:t>
            </a:r>
            <a:endParaRPr lang="ru-RU" sz="3200" dirty="0"/>
          </a:p>
        </p:txBody>
      </p:sp>
      <p:sp>
        <p:nvSpPr>
          <p:cNvPr id="3" name="Объект 2"/>
          <p:cNvSpPr>
            <a:spLocks noGrp="1"/>
          </p:cNvSpPr>
          <p:nvPr>
            <p:ph idx="1"/>
          </p:nvPr>
        </p:nvSpPr>
        <p:spPr>
          <a:xfrm>
            <a:off x="457200" y="1340768"/>
            <a:ext cx="8229600" cy="5328592"/>
          </a:xfrm>
        </p:spPr>
        <p:txBody>
          <a:bodyPr>
            <a:normAutofit fontScale="47500" lnSpcReduction="20000"/>
          </a:bodyPr>
          <a:lstStyle/>
          <a:p>
            <a:pPr marL="0" indent="0">
              <a:buNone/>
            </a:pPr>
            <a:r>
              <a:rPr lang="ru-RU" sz="3400" dirty="0" smtClean="0"/>
              <a:t>	10 </a:t>
            </a:r>
            <a:r>
              <a:rPr lang="ru-RU" sz="3400" dirty="0"/>
              <a:t>лет продолжалась на флоте борьба с минной опасностью. Только по официальным данным американских источников за годы войны было выставлено порядка 780-ти глубинных бомб. Работы по их уничтожению были связаны с огромным риском. Под руководством флагманского минера </a:t>
            </a:r>
            <a:r>
              <a:rPr lang="ru-RU" sz="3400" dirty="0" err="1"/>
              <a:t>Гензанской</a:t>
            </a:r>
            <a:r>
              <a:rPr lang="ru-RU" sz="3400" dirty="0"/>
              <a:t> ВМБ капитан-лейтенанта </a:t>
            </a:r>
            <a:r>
              <a:rPr lang="ru-RU" sz="3400" dirty="0" err="1"/>
              <a:t>Децика</a:t>
            </a:r>
            <a:r>
              <a:rPr lang="ru-RU" sz="3400" dirty="0"/>
              <a:t> И.С. было уничтожено 77 неконтактных донных </a:t>
            </a:r>
            <a:r>
              <a:rPr lang="ru-RU" sz="3400" dirty="0" smtClean="0"/>
              <a:t>мин.</a:t>
            </a:r>
          </a:p>
          <a:p>
            <a:pPr marL="0" indent="0">
              <a:buNone/>
            </a:pPr>
            <a:r>
              <a:rPr lang="ru-RU" sz="3400" dirty="0"/>
              <a:t>	</a:t>
            </a:r>
            <a:r>
              <a:rPr lang="ru-RU" sz="3400" dirty="0" smtClean="0"/>
              <a:t>В </a:t>
            </a:r>
            <a:r>
              <a:rPr lang="ru-RU" sz="3400" dirty="0"/>
              <a:t>послевоенный период Тихоокеанский флот претерпел коренные качественные изменения. Он был оснащен самыми совершенными видами вооружения - подводными и надводными кораблями, ракетоносцами с большой автономностью плавания, неограниченной мореходностью и ударной мощью. Все это позволило ему из прибрежных вод закрытых морей выйти на просторы Мирового океана</a:t>
            </a:r>
            <a:r>
              <a:rPr lang="ru-RU" sz="3400" dirty="0" smtClean="0"/>
              <a:t>.</a:t>
            </a:r>
          </a:p>
          <a:p>
            <a:pPr marL="0" indent="0">
              <a:buNone/>
            </a:pPr>
            <a:r>
              <a:rPr lang="ru-RU" sz="3400" dirty="0"/>
              <a:t>	В 1961 г . в состав ТОФ вошла первая атомная ПЛ "К-45" под командованием капитана 2 ранга Белашева В.Г. Имея на борту крылатые ракеты, лодка была способна их применить как по наземным, так и морским целям.</a:t>
            </a:r>
          </a:p>
          <a:p>
            <a:pPr marL="0" indent="0">
              <a:buNone/>
            </a:pPr>
            <a:r>
              <a:rPr lang="ru-RU" sz="3400" dirty="0"/>
              <a:t>	Подводные лодки первого поколения заложили основу для дальнейшего развития атомного подводного кораблестроения</a:t>
            </a:r>
            <a:r>
              <a:rPr lang="ru-RU" sz="3400" dirty="0" smtClean="0"/>
              <a:t>.</a:t>
            </a:r>
          </a:p>
          <a:p>
            <a:pPr marL="0" indent="0">
              <a:buNone/>
            </a:pPr>
            <a:r>
              <a:rPr lang="ru-RU" sz="3400" dirty="0"/>
              <a:t>	В 1965 г . в состав флота вошел гвардейский ракетный крейсер "Варяг". На его счету 12 дальних походов. В 1982 г . экипаж корабля был награжден вымпелом Министра Обороны "За мужество и воинскую доблесть". </a:t>
            </a:r>
            <a:endParaRPr lang="ru-RU" sz="3400" dirty="0" smtClean="0"/>
          </a:p>
          <a:p>
            <a:pPr marL="0" indent="0">
              <a:buNone/>
            </a:pPr>
            <a:r>
              <a:rPr lang="ru-RU" sz="3400" dirty="0"/>
              <a:t>	В 1972 г . по просьбе правительства Бангладеш для оказания помощи этой республике с Тихоокеанского флота была направлена спасательная экспедиция под командованием контр-адмирала </a:t>
            </a:r>
            <a:r>
              <a:rPr lang="ru-RU" sz="3400" dirty="0" err="1"/>
              <a:t>Зуенко</a:t>
            </a:r>
            <a:r>
              <a:rPr lang="ru-RU" sz="3400" dirty="0"/>
              <a:t> С.П. 26 месяцев большая группа моряков флота трудилась в этой стране, очищая порт </a:t>
            </a:r>
            <a:r>
              <a:rPr lang="ru-RU" sz="3400" dirty="0" err="1"/>
              <a:t>Читтагонг</a:t>
            </a:r>
            <a:r>
              <a:rPr lang="ru-RU" sz="3400" dirty="0"/>
              <a:t>. Водолазы провели под водой более 40 тыс. часов, на поверхность было поднято 26 судов</a:t>
            </a:r>
            <a:r>
              <a:rPr lang="ru-RU" sz="3400" dirty="0" smtClean="0"/>
              <a:t>.</a:t>
            </a:r>
          </a:p>
          <a:p>
            <a:pPr marL="0" indent="0">
              <a:buNone/>
            </a:pPr>
            <a:r>
              <a:rPr lang="ru-RU" dirty="0" smtClean="0"/>
              <a:t>	</a:t>
            </a:r>
            <a:r>
              <a:rPr lang="ru-RU" dirty="0"/>
              <a:t/>
            </a:r>
            <a:br>
              <a:rPr lang="ru-RU" dirty="0"/>
            </a:br>
            <a:endParaRPr lang="ru-RU" dirty="0" smtClean="0"/>
          </a:p>
        </p:txBody>
      </p:sp>
    </p:spTree>
    <p:extLst>
      <p:ext uri="{BB962C8B-B14F-4D97-AF65-F5344CB8AC3E}">
        <p14:creationId xmlns:p14="http://schemas.microsoft.com/office/powerpoint/2010/main" xmlns="" val="1183734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424936" cy="6408712"/>
          </a:xfrm>
        </p:spPr>
        <p:txBody>
          <a:bodyPr>
            <a:normAutofit fontScale="32500" lnSpcReduction="20000"/>
          </a:bodyPr>
          <a:lstStyle/>
          <a:p>
            <a:pPr marL="0" indent="0">
              <a:buNone/>
            </a:pPr>
            <a:r>
              <a:rPr lang="ru-RU" dirty="0" smtClean="0"/>
              <a:t>	</a:t>
            </a:r>
            <a:r>
              <a:rPr lang="ru-RU" sz="4600" dirty="0" smtClean="0"/>
              <a:t>В </a:t>
            </a:r>
            <a:r>
              <a:rPr lang="ru-RU" sz="4600" dirty="0"/>
              <a:t>настоящее время на ТОФ сохраняются стратегические ядерные силы, многоцелевые атомные и дизельные подводные лодки, надводные корабли для действий в океанской и морской зонах, морская ракетоносная и противолодочная авиация, сухопутные войска, береговые ракетные части и морская пехота.</a:t>
            </a:r>
          </a:p>
          <a:p>
            <a:pPr marL="0" indent="0">
              <a:buNone/>
            </a:pPr>
            <a:r>
              <a:rPr lang="ru-RU" sz="4600" dirty="0" smtClean="0"/>
              <a:t>	Силы </a:t>
            </a:r>
            <a:r>
              <a:rPr lang="ru-RU" sz="4600" dirty="0"/>
              <a:t>флота успешно решают поставленные задачи в море. Это подтверждают и итоги 2010 учебного года. Тихоокеанцы принимали участие в крупномасштабном оперативно-стратегическом учении «Восток-2010». Во время проведения учения были выполнены десятки боевых упражнений, включающих ракетные стрельбы с пусками различной дальности, артиллерийские, торпедные стрельбы, бомбометания, полеты авиации.</a:t>
            </a:r>
          </a:p>
          <a:p>
            <a:pPr marL="0" indent="0">
              <a:buNone/>
            </a:pPr>
            <a:r>
              <a:rPr lang="ru-RU" sz="4600" dirty="0" smtClean="0"/>
              <a:t>	Своеобразным </a:t>
            </a:r>
            <a:r>
              <a:rPr lang="ru-RU" sz="4600" dirty="0"/>
              <a:t>итогом учебно-боевой деятельности сил и войск флота за 2010 г. стало завоевание восьми призов главнокомандующего ВМФ по различным видам деятельности.</a:t>
            </a:r>
          </a:p>
          <a:p>
            <a:pPr marL="0" indent="0">
              <a:buNone/>
            </a:pPr>
            <a:r>
              <a:rPr lang="ru-RU" sz="4600" dirty="0" smtClean="0"/>
              <a:t>	В </a:t>
            </a:r>
            <a:r>
              <a:rPr lang="ru-RU" sz="4600" dirty="0"/>
              <a:t>последние годы значительное место в деятельности ТОФ занимает выполнение внешнеполитических акций в различных районах Мирового океана. Корабли и личный состав флота принимали участие в выполнении миссии Организации Объединенных Наций в зоне Персидского залива, совершали официальные визиты в порты Вьетнама, Джибути, Индии, Индонезии, Йемена, Китая, Омана, Сингапура, США, Таиланда, Франции, Шри-Ланки и Японии.</a:t>
            </a:r>
          </a:p>
          <a:p>
            <a:pPr marL="0" indent="0">
              <a:buNone/>
            </a:pPr>
            <a:r>
              <a:rPr lang="ru-RU" sz="4600" dirty="0" smtClean="0"/>
              <a:t>	Военные </a:t>
            </a:r>
            <a:r>
              <a:rPr lang="ru-RU" sz="4600" dirty="0"/>
              <a:t>делегации и отряды кораблей военно-морских сил Австралии, Великобритании, Китая, Республики Корея, Мексики, Перу, США, Франции, Японии посещали главную базу Тихоокеанского флота - Владивосток.</a:t>
            </a:r>
          </a:p>
          <a:p>
            <a:pPr marL="0" indent="0">
              <a:buNone/>
            </a:pPr>
            <a:r>
              <a:rPr lang="ru-RU" sz="4600" dirty="0" smtClean="0"/>
              <a:t>	С </a:t>
            </a:r>
            <a:r>
              <a:rPr lang="ru-RU" sz="4600" dirty="0"/>
              <a:t>1996 г. Россия является постоянным участником Симпозиума военно-морских флотов стран западной части Тихого океана.</a:t>
            </a:r>
          </a:p>
          <a:p>
            <a:pPr marL="0" indent="0">
              <a:buNone/>
            </a:pPr>
            <a:r>
              <a:rPr lang="ru-RU" sz="4600" dirty="0" smtClean="0"/>
              <a:t>	С </a:t>
            </a:r>
            <a:r>
              <a:rPr lang="ru-RU" sz="4600" dirty="0"/>
              <a:t>кораблями военно-морских сил США и Японии корабли Тихоокеанского флота отрабатывали совместные действия в ходе учений по оказанию помощи терпящим бедствие на берегу и в море. С кораблями военно-морских сил других стран АТР в ходе визитов проводились учения по связи и маневрированию.</a:t>
            </a:r>
          </a:p>
          <a:p>
            <a:pPr marL="0" indent="0">
              <a:buNone/>
            </a:pPr>
            <a:r>
              <a:rPr lang="ru-RU" sz="4600" dirty="0" smtClean="0"/>
              <a:t>	С </a:t>
            </a:r>
            <a:r>
              <a:rPr lang="ru-RU" sz="4600" dirty="0"/>
              <a:t>декабря 2008 г. корабли Тихоокеанского флота регулярно и успешно обеспечивают безопасность судоходства в районе Аденского залива. В этом опасном районе Индийского океана побывало уже несколько отрядов кораблей ТОФ.</a:t>
            </a:r>
          </a:p>
          <a:p>
            <a:pPr marL="0" indent="0">
              <a:buNone/>
            </a:pPr>
            <a:r>
              <a:rPr lang="ru-RU" sz="4600" dirty="0" smtClean="0"/>
              <a:t>	Международный </a:t>
            </a:r>
            <a:r>
              <a:rPr lang="ru-RU" sz="4600" dirty="0"/>
              <a:t>аспект деятельности ТОФ представляет хорошую перспективу для укрепления мер доверия в АТР, поддержание стабильности в зоне ответственности флота.</a:t>
            </a:r>
          </a:p>
        </p:txBody>
      </p:sp>
    </p:spTree>
    <p:extLst>
      <p:ext uri="{BB962C8B-B14F-4D97-AF65-F5344CB8AC3E}">
        <p14:creationId xmlns:p14="http://schemas.microsoft.com/office/powerpoint/2010/main" xmlns="" val="3150530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21 мая - День Тихоокеанского флота</a:t>
            </a:r>
            <a:endParaRPr lang="ru-RU" dirty="0"/>
          </a:p>
        </p:txBody>
      </p:sp>
      <p:sp>
        <p:nvSpPr>
          <p:cNvPr id="3" name="Объект 2"/>
          <p:cNvSpPr>
            <a:spLocks noGrp="1"/>
          </p:cNvSpPr>
          <p:nvPr>
            <p:ph idx="1"/>
          </p:nvPr>
        </p:nvSpPr>
        <p:spPr>
          <a:xfrm>
            <a:off x="251520" y="3068960"/>
            <a:ext cx="8640960" cy="3168352"/>
          </a:xfrm>
        </p:spPr>
        <p:txBody>
          <a:bodyPr>
            <a:normAutofit/>
          </a:bodyPr>
          <a:lstStyle/>
          <a:p>
            <a:pPr marL="0" indent="0" algn="ctr">
              <a:buNone/>
            </a:pPr>
            <a:r>
              <a:rPr lang="ru-RU" sz="2400" b="1" dirty="0" smtClean="0"/>
              <a:t>Более чем 280 лет назад, в 1731 году, был издан Указ царского Сената об учреждении Охотского военного порта как постоянно действующего военно-морского опорного пункта России на Дальнем Востоке и Охотской военной флотилии.</a:t>
            </a:r>
          </a:p>
          <a:p>
            <a:pPr marL="0" indent="0" algn="ctr">
              <a:buNone/>
            </a:pPr>
            <a:r>
              <a:rPr lang="ru-RU" sz="800" b="1" dirty="0" smtClean="0"/>
              <a:t> </a:t>
            </a:r>
          </a:p>
          <a:p>
            <a:pPr marL="0" indent="0" algn="ctr">
              <a:buNone/>
            </a:pPr>
            <a:r>
              <a:rPr lang="ru-RU" sz="2400" b="1" dirty="0" smtClean="0"/>
              <a:t>В </a:t>
            </a:r>
            <a:r>
              <a:rPr lang="ru-RU" sz="2400" b="1" dirty="0"/>
              <a:t>связи с этим, согласно приказу главнокомандующего ВМФ Российской Федерации от 15 апреля 1999 года, дата 21 </a:t>
            </a:r>
            <a:r>
              <a:rPr lang="ru-RU" sz="2400" b="1" dirty="0" smtClean="0"/>
              <a:t>мая считается </a:t>
            </a:r>
            <a:r>
              <a:rPr lang="ru-RU" sz="2400" b="1" dirty="0"/>
              <a:t>Днем образования Тихоокеанского флота.</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31840" y="1412776"/>
            <a:ext cx="3024336" cy="135825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51190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t>Предпосылки создания флота</a:t>
            </a:r>
            <a:endParaRPr lang="ru-RU" dirty="0"/>
          </a:p>
        </p:txBody>
      </p:sp>
      <p:sp>
        <p:nvSpPr>
          <p:cNvPr id="3" name="Объект 2"/>
          <p:cNvSpPr>
            <a:spLocks noGrp="1"/>
          </p:cNvSpPr>
          <p:nvPr>
            <p:ph idx="1"/>
          </p:nvPr>
        </p:nvSpPr>
        <p:spPr>
          <a:xfrm>
            <a:off x="467544" y="1129283"/>
            <a:ext cx="8229600" cy="2880320"/>
          </a:xfrm>
        </p:spPr>
        <p:txBody>
          <a:bodyPr>
            <a:normAutofit/>
          </a:bodyPr>
          <a:lstStyle/>
          <a:p>
            <a:pPr marL="0" indent="0">
              <a:buNone/>
            </a:pPr>
            <a:r>
              <a:rPr lang="ru-RU" sz="1600" dirty="0" smtClean="0"/>
              <a:t>	</a:t>
            </a:r>
            <a:r>
              <a:rPr lang="ru-RU" sz="1600" b="1" dirty="0" smtClean="0"/>
              <a:t>Одним из великих начинаний царя Петра I стало научное изучение географии России и сопредельных территорий — в первую очередь, инструментальные съёмки и составление «генеральных карт».</a:t>
            </a:r>
          </a:p>
          <a:p>
            <a:pPr marL="0" indent="0">
              <a:buNone/>
            </a:pPr>
            <a:r>
              <a:rPr lang="ru-RU" sz="1600" b="1" dirty="0"/>
              <a:t>	</a:t>
            </a:r>
            <a:r>
              <a:rPr lang="ru-RU" sz="1600" b="1" dirty="0" smtClean="0"/>
              <a:t>В 1714—1716 годах, после присоединения Камчатки к России, по указанию Петра было налажено морское сообщение на ладьях между Охотском и западным побережьем Камчатки. Получив об этом известие, он решил организовать поиск побережья Северной Америки, которое, как он полагал, находится недалеко от Камчатки или даже смыкается с Азией. В 1720—1721 годах одна из экспедиций, направившись с Камчатки на юго-запад, достигла середины Курильской гряды, но американского побережья так и не отыскала.</a:t>
            </a:r>
          </a:p>
          <a:p>
            <a:pPr marL="0" indent="0">
              <a:buNone/>
            </a:pPr>
            <a:r>
              <a:rPr lang="ru-RU" sz="1600" b="1" dirty="0" smtClean="0"/>
              <a:t>	</a:t>
            </a:r>
            <a:endParaRPr lang="ru-RU" sz="1600"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02526" y="3645024"/>
            <a:ext cx="1706563" cy="2236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477790" y="3717032"/>
            <a:ext cx="6624736" cy="2554545"/>
          </a:xfrm>
          <a:prstGeom prst="rect">
            <a:avLst/>
          </a:prstGeom>
          <a:noFill/>
        </p:spPr>
        <p:txBody>
          <a:bodyPr wrap="square" rtlCol="0">
            <a:spAutoFit/>
          </a:bodyPr>
          <a:lstStyle/>
          <a:p>
            <a:r>
              <a:rPr lang="en-US" sz="1600" b="1" dirty="0" smtClean="0"/>
              <a:t>	</a:t>
            </a:r>
            <a:r>
              <a:rPr lang="ru-RU" sz="1600" b="1" dirty="0" smtClean="0"/>
              <a:t>Уже перед самой смертью Пётр направляет на Дальний Восток очередную экспедицию, возглавит которую </a:t>
            </a:r>
            <a:r>
              <a:rPr lang="ru-RU" sz="1600" b="1" dirty="0" err="1" smtClean="0"/>
              <a:t>Витус</a:t>
            </a:r>
            <a:r>
              <a:rPr lang="ru-RU" sz="1600" b="1" dirty="0" smtClean="0"/>
              <a:t> Беринг. По секретной инструкции российского императора, Берингу поручено построить два корабля, направиться вдоль побережья, попробовать отыскать перешеек или пролив между Азией и Северной Америкой, а затем спуститься вдоль североамериканского побережья на юг.</a:t>
            </a:r>
          </a:p>
          <a:p>
            <a:r>
              <a:rPr lang="ru-RU" sz="1600" b="1" dirty="0" smtClean="0"/>
              <a:t>	Важную роль в организации и работах Первой, а затем — и Второй Камчатской экспедиции играли помощники Беринга — капитан-командор А. И. </a:t>
            </a:r>
            <a:r>
              <a:rPr lang="ru-RU" sz="1600" b="1" dirty="0" err="1" smtClean="0"/>
              <a:t>Чириков</a:t>
            </a:r>
            <a:r>
              <a:rPr lang="ru-RU" sz="1600" b="1" dirty="0" smtClean="0"/>
              <a:t> и М. П. </a:t>
            </a:r>
            <a:r>
              <a:rPr lang="ru-RU" sz="1600" b="1" dirty="0" err="1" smtClean="0"/>
              <a:t>Шпанберг</a:t>
            </a:r>
            <a:r>
              <a:rPr lang="ru-RU" sz="1600" b="1" dirty="0" smtClean="0"/>
              <a:t>.</a:t>
            </a:r>
          </a:p>
          <a:p>
            <a:endParaRPr lang="ru-RU" sz="1600" dirty="0"/>
          </a:p>
        </p:txBody>
      </p:sp>
      <p:sp>
        <p:nvSpPr>
          <p:cNvPr id="7" name="TextBox 6"/>
          <p:cNvSpPr txBox="1"/>
          <p:nvPr/>
        </p:nvSpPr>
        <p:spPr>
          <a:xfrm>
            <a:off x="7341553" y="5887837"/>
            <a:ext cx="1228507" cy="276999"/>
          </a:xfrm>
          <a:prstGeom prst="rect">
            <a:avLst/>
          </a:prstGeom>
          <a:noFill/>
        </p:spPr>
        <p:txBody>
          <a:bodyPr wrap="square" rtlCol="0">
            <a:spAutoFit/>
          </a:bodyPr>
          <a:lstStyle/>
          <a:p>
            <a:r>
              <a:rPr lang="ru-RU" sz="1200" b="1" i="1" dirty="0" err="1" smtClean="0"/>
              <a:t>Витус</a:t>
            </a:r>
            <a:r>
              <a:rPr lang="ru-RU" sz="1200" b="1" i="1" dirty="0" smtClean="0"/>
              <a:t> Беринг</a:t>
            </a:r>
            <a:endParaRPr lang="ru-RU" sz="1200" i="1" dirty="0"/>
          </a:p>
        </p:txBody>
      </p:sp>
    </p:spTree>
    <p:extLst>
      <p:ext uri="{BB962C8B-B14F-4D97-AF65-F5344CB8AC3E}">
        <p14:creationId xmlns:p14="http://schemas.microsoft.com/office/powerpoint/2010/main" xmlns="" val="3491912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179512" y="5661248"/>
            <a:ext cx="8856984" cy="100811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Объект 2"/>
          <p:cNvSpPr>
            <a:spLocks noGrp="1"/>
          </p:cNvSpPr>
          <p:nvPr>
            <p:ph idx="1"/>
          </p:nvPr>
        </p:nvSpPr>
        <p:spPr>
          <a:xfrm>
            <a:off x="179512" y="692696"/>
            <a:ext cx="8856984" cy="6048672"/>
          </a:xfrm>
        </p:spPr>
        <p:txBody>
          <a:bodyPr>
            <a:normAutofit fontScale="47500" lnSpcReduction="20000"/>
          </a:bodyPr>
          <a:lstStyle/>
          <a:p>
            <a:pPr marL="0" indent="0">
              <a:buNone/>
            </a:pPr>
            <a:r>
              <a:rPr lang="ru-RU" dirty="0" smtClean="0"/>
              <a:t>	По сути, это был ряд </a:t>
            </a:r>
            <a:r>
              <a:rPr lang="ru-RU" dirty="0"/>
              <a:t>географических экспедиций, предпринятых русскими моряками вдоль арктического побережья Сибири, к берегам Северной Америки и Японии во второй четверти XVIII века. Экспедиция состояла из </a:t>
            </a:r>
            <a:r>
              <a:rPr lang="ru-RU" dirty="0" smtClean="0"/>
              <a:t>семи самостоятельных </a:t>
            </a:r>
            <a:r>
              <a:rPr lang="ru-RU" dirty="0"/>
              <a:t>отрядов, экспедиции которых состоялись в 1733—1743 годах</a:t>
            </a:r>
            <a:r>
              <a:rPr lang="ru-RU" dirty="0" smtClean="0"/>
              <a:t>.</a:t>
            </a:r>
          </a:p>
          <a:p>
            <a:pPr marL="0" indent="0">
              <a:buNone/>
            </a:pPr>
            <a:endParaRPr lang="ru-RU" sz="1100" dirty="0"/>
          </a:p>
          <a:p>
            <a:pPr marL="0" indent="0">
              <a:buNone/>
            </a:pPr>
            <a:r>
              <a:rPr lang="ru-RU" dirty="0"/>
              <a:t>Побережье Северного Ледовитого океана было разбито на пять </a:t>
            </a:r>
            <a:r>
              <a:rPr lang="ru-RU" dirty="0" smtClean="0"/>
              <a:t>участков:</a:t>
            </a:r>
          </a:p>
          <a:p>
            <a:pPr marL="0" indent="0">
              <a:buNone/>
            </a:pPr>
            <a:endParaRPr lang="ru-RU" sz="1100" dirty="0"/>
          </a:p>
          <a:p>
            <a:pPr marL="0" indent="0">
              <a:buNone/>
            </a:pPr>
            <a:endParaRPr lang="ru-RU" sz="1100" dirty="0" smtClean="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a:p>
          <a:p>
            <a:pPr marL="0" indent="0">
              <a:buNone/>
            </a:pPr>
            <a:endParaRPr lang="ru-RU" sz="1100" dirty="0" smtClean="0"/>
          </a:p>
          <a:p>
            <a:pPr marL="0" indent="0">
              <a:buNone/>
            </a:pPr>
            <a:endParaRPr lang="ru-RU" sz="1100" dirty="0" smtClean="0"/>
          </a:p>
          <a:p>
            <a:pPr marL="0" indent="0">
              <a:buNone/>
            </a:pPr>
            <a:r>
              <a:rPr lang="ru-RU" b="1" dirty="0">
                <a:solidFill>
                  <a:srgbClr val="0070C0"/>
                </a:solidFill>
              </a:rPr>
              <a:t>На Дальнем Востоке действовало два морских отряда:</a:t>
            </a:r>
          </a:p>
          <a:p>
            <a:pPr marL="514350" indent="-514350">
              <a:buAutoNum type="arabicPeriod"/>
            </a:pPr>
            <a:endParaRPr lang="ru-RU" sz="1100" dirty="0" smtClean="0"/>
          </a:p>
          <a:p>
            <a:pPr marL="514350" indent="-514350">
              <a:buFont typeface="+mj-lt"/>
              <a:buAutoNum type="arabicPeriod" startAt="6"/>
            </a:pPr>
            <a:r>
              <a:rPr lang="ru-RU" b="1" dirty="0" smtClean="0"/>
              <a:t>Отряд Беринга-</a:t>
            </a:r>
            <a:r>
              <a:rPr lang="ru-RU" b="1" dirty="0" err="1" smtClean="0"/>
              <a:t>Чирикова</a:t>
            </a:r>
            <a:r>
              <a:rPr lang="ru-RU" b="1" dirty="0" smtClean="0"/>
              <a:t>. </a:t>
            </a:r>
            <a:r>
              <a:rPr lang="ru-RU" dirty="0" smtClean="0"/>
              <a:t>Экспедицию отряда, которым руководил непосредственно </a:t>
            </a:r>
            <a:r>
              <a:rPr lang="ru-RU" dirty="0" err="1" smtClean="0"/>
              <a:t>Витус</a:t>
            </a:r>
            <a:r>
              <a:rPr lang="ru-RU" dirty="0" smtClean="0"/>
              <a:t> Беринг, нередко называют непосредственно «второй камчатской экспедицией». Перед этим отрядом ставилась задача отыскания пути в Северную Америку и островов в северной части Тихого океана.</a:t>
            </a:r>
          </a:p>
          <a:p>
            <a:pPr marL="514350" indent="-514350">
              <a:buFont typeface="Arial" panose="020B0604020202020204" pitchFamily="34" charset="0"/>
              <a:buAutoNum type="arabicPeriod" startAt="6"/>
            </a:pPr>
            <a:r>
              <a:rPr lang="ru-RU" b="1" dirty="0" smtClean="0"/>
              <a:t>Южный отряд. </a:t>
            </a:r>
            <a:r>
              <a:rPr lang="ru-RU" dirty="0" smtClean="0"/>
              <a:t>Отряд </a:t>
            </a:r>
            <a:r>
              <a:rPr lang="ru-RU" dirty="0" err="1" smtClean="0"/>
              <a:t>Шпанберга</a:t>
            </a:r>
            <a:r>
              <a:rPr lang="ru-RU" dirty="0" smtClean="0"/>
              <a:t> должен был составить опись Курильских островов, берегов Охотского моря и, по возможности, достичь берегов Японии.</a:t>
            </a:r>
          </a:p>
          <a:p>
            <a:pPr marL="0" indent="0" algn="ctr">
              <a:buNone/>
            </a:pPr>
            <a:r>
              <a:rPr lang="ru-RU" b="1" i="1" dirty="0"/>
              <a:t>По итогам Великой Северной экспедиции впервые произведена опись отдельных участков побережья Северного Ледовитого океана, открыт американский берег и подтверждено наличие пролива между Азией и Америкой, открыты и нанесены на карту Южные Курильские острова, доказано отсутствие каких-либо земель между Камчаткой и Северной Америкой, обследованы побережье Камчатки, Охотского моря и отдельные участки побережья Японии.</a:t>
            </a:r>
            <a:endParaRPr lang="ru-RU" b="1" i="1" dirty="0" smtClean="0"/>
          </a:p>
        </p:txBody>
      </p:sp>
      <p:sp>
        <p:nvSpPr>
          <p:cNvPr id="2" name="Заголовок 1"/>
          <p:cNvSpPr>
            <a:spLocks noGrp="1"/>
          </p:cNvSpPr>
          <p:nvPr>
            <p:ph type="title"/>
          </p:nvPr>
        </p:nvSpPr>
        <p:spPr>
          <a:xfrm>
            <a:off x="467544" y="116632"/>
            <a:ext cx="8229600" cy="504056"/>
          </a:xfrm>
        </p:spPr>
        <p:txBody>
          <a:bodyPr>
            <a:normAutofit fontScale="90000"/>
          </a:bodyPr>
          <a:lstStyle/>
          <a:p>
            <a:r>
              <a:rPr lang="ru-RU" b="1" dirty="0"/>
              <a:t>Великая Северная </a:t>
            </a:r>
            <a:r>
              <a:rPr lang="ru-RU" b="1" dirty="0" smtClean="0"/>
              <a:t>экспедиция</a:t>
            </a:r>
            <a:endParaRPr lang="ru-RU" dirty="0"/>
          </a:p>
        </p:txBody>
      </p:sp>
      <p:sp>
        <p:nvSpPr>
          <p:cNvPr id="5" name="TextBox 4"/>
          <p:cNvSpPr txBox="1"/>
          <p:nvPr/>
        </p:nvSpPr>
        <p:spPr>
          <a:xfrm>
            <a:off x="179512" y="1772816"/>
            <a:ext cx="6624736" cy="2677656"/>
          </a:xfrm>
          <a:prstGeom prst="rect">
            <a:avLst/>
          </a:prstGeom>
          <a:noFill/>
        </p:spPr>
        <p:txBody>
          <a:bodyPr wrap="square" rtlCol="0">
            <a:spAutoFit/>
          </a:bodyPr>
          <a:lstStyle/>
          <a:p>
            <a:pPr marL="514350" indent="-514350">
              <a:buAutoNum type="arabicPeriod"/>
            </a:pPr>
            <a:r>
              <a:rPr lang="ru-RU" sz="1400" b="1" dirty="0"/>
              <a:t>Двинско-Обский отряд. </a:t>
            </a:r>
            <a:r>
              <a:rPr lang="ru-RU" sz="1400" dirty="0"/>
              <a:t>Первым начал свою деятельность самый западный отряд экспедиции, подчинявшийся непосредственно Адмиралтейств-коллегии. Ему предстояло описать давно освоенный поморами участок арктического побережья России. Им предстояло найти морской проход к Оби</a:t>
            </a:r>
          </a:p>
          <a:p>
            <a:pPr marL="514350" indent="-514350">
              <a:buAutoNum type="arabicPeriod"/>
            </a:pPr>
            <a:r>
              <a:rPr lang="ru-RU" sz="1400" b="1" dirty="0"/>
              <a:t>Обско-Енисейский отряд.</a:t>
            </a:r>
            <a:r>
              <a:rPr lang="ru-RU" sz="1400" dirty="0"/>
              <a:t> В задачу отряда входило исследование берега между реками Обь и Енисей.</a:t>
            </a:r>
          </a:p>
          <a:p>
            <a:pPr marL="514350" indent="-514350">
              <a:buAutoNum type="arabicPeriod"/>
            </a:pPr>
            <a:r>
              <a:rPr lang="ru-RU" sz="1400" b="1" dirty="0"/>
              <a:t>Отряд Минина</a:t>
            </a:r>
            <a:r>
              <a:rPr lang="ru-RU" sz="1400" dirty="0"/>
              <a:t>. В задачу отряда входило составить опись берегов от Енисейского залива до реки Хатанга вокруг полуострова Таймыр. </a:t>
            </a:r>
          </a:p>
          <a:p>
            <a:pPr marL="514350" indent="-514350">
              <a:buAutoNum type="arabicPeriod"/>
            </a:pPr>
            <a:r>
              <a:rPr lang="ru-RU" sz="1400" b="1" dirty="0"/>
              <a:t>Ленско-Енисейский отряд. </a:t>
            </a:r>
            <a:r>
              <a:rPr lang="ru-RU" sz="1400" dirty="0"/>
              <a:t>Участок побережья к западу от Лены был поручен отряду Прончищева, Харитона Лаптева и Челюскина</a:t>
            </a:r>
          </a:p>
          <a:p>
            <a:pPr marL="514350" indent="-514350">
              <a:buAutoNum type="arabicPeriod"/>
            </a:pPr>
            <a:r>
              <a:rPr lang="ru-RU" sz="1400" b="1" dirty="0"/>
              <a:t>Ленско-Колымский отряд. </a:t>
            </a:r>
            <a:r>
              <a:rPr lang="ru-RU" sz="1400" dirty="0"/>
              <a:t>Участок побережья к востоку от Лены обследовал отряд </a:t>
            </a:r>
            <a:r>
              <a:rPr lang="ru-RU" sz="1400" dirty="0" err="1"/>
              <a:t>Лассниуса</a:t>
            </a:r>
            <a:r>
              <a:rPr lang="ru-RU" sz="1400" dirty="0"/>
              <a:t> и Дмитрия Лаптева</a:t>
            </a:r>
            <a:r>
              <a:rPr lang="ru-RU" sz="1400" dirty="0" smtClean="0"/>
              <a:t>.</a:t>
            </a:r>
            <a:endParaRPr lang="ru-RU" sz="1400" dirty="0"/>
          </a:p>
        </p:txBody>
      </p:sp>
      <p:pic>
        <p:nvPicPr>
          <p:cNvPr id="6" name="Рисунок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714408" y="1556792"/>
            <a:ext cx="2316163" cy="1491609"/>
          </a:xfrm>
          <a:prstGeom prst="rect">
            <a:avLst/>
          </a:prstGeom>
        </p:spPr>
      </p:pic>
      <p:pic>
        <p:nvPicPr>
          <p:cNvPr id="8" name="Рисунок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53459" y="3111644"/>
            <a:ext cx="1524047" cy="1566139"/>
          </a:xfrm>
          <a:prstGeom prst="rect">
            <a:avLst/>
          </a:prstGeom>
        </p:spPr>
      </p:pic>
    </p:spTree>
    <p:extLst>
      <p:ext uri="{BB962C8B-B14F-4D97-AF65-F5344CB8AC3E}">
        <p14:creationId xmlns:p14="http://schemas.microsoft.com/office/powerpoint/2010/main" xmlns="" val="323564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Прямоугольник 3"/>
          <p:cNvSpPr/>
          <p:nvPr/>
        </p:nvSpPr>
        <p:spPr>
          <a:xfrm>
            <a:off x="251520" y="3645024"/>
            <a:ext cx="8640960" cy="576064"/>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57200" y="188640"/>
            <a:ext cx="8229600" cy="504056"/>
          </a:xfrm>
        </p:spPr>
        <p:txBody>
          <a:bodyPr>
            <a:normAutofit fontScale="90000"/>
          </a:bodyPr>
          <a:lstStyle/>
          <a:p>
            <a:r>
              <a:rPr lang="ru-RU" dirty="0"/>
              <a:t>1731 г. — начало XIX века</a:t>
            </a:r>
          </a:p>
        </p:txBody>
      </p:sp>
      <p:sp>
        <p:nvSpPr>
          <p:cNvPr id="3" name="Объект 2"/>
          <p:cNvSpPr>
            <a:spLocks noGrp="1"/>
          </p:cNvSpPr>
          <p:nvPr>
            <p:ph idx="1"/>
          </p:nvPr>
        </p:nvSpPr>
        <p:spPr>
          <a:xfrm>
            <a:off x="251520" y="764704"/>
            <a:ext cx="8640960" cy="5832648"/>
          </a:xfrm>
        </p:spPr>
        <p:txBody>
          <a:bodyPr>
            <a:normAutofit fontScale="40000" lnSpcReduction="20000"/>
          </a:bodyPr>
          <a:lstStyle/>
          <a:p>
            <a:pPr marL="0" indent="0">
              <a:buNone/>
            </a:pPr>
            <a:r>
              <a:rPr lang="ru-RU" dirty="0" smtClean="0"/>
              <a:t>	</a:t>
            </a:r>
            <a:r>
              <a:rPr lang="ru-RU" sz="3500" dirty="0" smtClean="0"/>
              <a:t>Охотская </a:t>
            </a:r>
            <a:r>
              <a:rPr lang="ru-RU" sz="3500" dirty="0"/>
              <a:t>военная флотилия была создана 21 мая 1731 </a:t>
            </a:r>
            <a:r>
              <a:rPr lang="ru-RU" sz="3500" dirty="0" smtClean="0"/>
              <a:t>года </a:t>
            </a:r>
            <a:r>
              <a:rPr lang="ru-RU" sz="3500" dirty="0"/>
              <a:t>и до 1850-х гг. выполняла следующие основные задачи</a:t>
            </a:r>
            <a:r>
              <a:rPr lang="ru-RU" sz="3500" dirty="0" smtClean="0"/>
              <a:t>:</a:t>
            </a:r>
          </a:p>
          <a:p>
            <a:pPr marL="0" indent="0">
              <a:buNone/>
            </a:pPr>
            <a:endParaRPr lang="ru-RU" sz="3500" dirty="0"/>
          </a:p>
          <a:p>
            <a:r>
              <a:rPr lang="ru-RU" sz="3500" dirty="0" smtClean="0"/>
              <a:t>Перевозка </a:t>
            </a:r>
            <a:r>
              <a:rPr lang="ru-RU" sz="3500" dirty="0"/>
              <a:t>грузов и пассажиров между портами Охотского моря, в особенности, между Охотском и Большерецком.</a:t>
            </a:r>
          </a:p>
          <a:p>
            <a:r>
              <a:rPr lang="ru-RU" sz="3500" dirty="0" smtClean="0"/>
              <a:t>Обеспечение </a:t>
            </a:r>
            <a:r>
              <a:rPr lang="ru-RU" sz="3500" dirty="0"/>
              <a:t>русских научно-исследовательских экспедиций на Тихом океане.</a:t>
            </a:r>
          </a:p>
          <a:p>
            <a:r>
              <a:rPr lang="ru-RU" sz="3500" dirty="0" smtClean="0"/>
              <a:t>Изредка </a:t>
            </a:r>
            <a:r>
              <a:rPr lang="ru-RU" sz="3500" dirty="0"/>
              <a:t>перевозила войска для Анадырской партии, созданной для покорения «немирных» чукчей и коряков; покорение вылилось в вялотекущую войну, которая продолжалась до 1760-х гг.</a:t>
            </a:r>
          </a:p>
          <a:p>
            <a:endParaRPr lang="ru-RU" sz="3500" dirty="0"/>
          </a:p>
          <a:p>
            <a:pPr marL="0" indent="0">
              <a:buNone/>
            </a:pPr>
            <a:r>
              <a:rPr lang="ru-RU" sz="3500" dirty="0" smtClean="0"/>
              <a:t>	Военные </a:t>
            </a:r>
            <a:r>
              <a:rPr lang="ru-RU" sz="3500" dirty="0"/>
              <a:t>задачи перед флотилией не ставились ввиду отсутствия возможного противника, в связи с чем суда флотилии по конструкции относились, в основном, к военно-транспортным типам — парусные галиоты, </a:t>
            </a:r>
            <a:r>
              <a:rPr lang="ru-RU" sz="3500" dirty="0" err="1"/>
              <a:t>гукоры</a:t>
            </a:r>
            <a:r>
              <a:rPr lang="ru-RU" sz="3500" dirty="0"/>
              <a:t> и пакетботы, парусно-гребные бригантины, </a:t>
            </a:r>
            <a:r>
              <a:rPr lang="ru-RU" sz="3500" dirty="0" err="1"/>
              <a:t>дубель</a:t>
            </a:r>
            <a:r>
              <a:rPr lang="ru-RU" sz="3500" dirty="0"/>
              <a:t>-шлюпки и боты. Эти корабли или не вооружались вовсе или имели на вооружении несколько мелкокалиберных орудий. В общей сложности с 1731 по 1854 год во флотилии числилось 85 судов различных классов, а единовременно — от 5 до 10 кораблей указанных типов</a:t>
            </a:r>
            <a:r>
              <a:rPr lang="ru-RU" sz="3500" dirty="0" smtClean="0"/>
              <a:t>.</a:t>
            </a:r>
          </a:p>
          <a:p>
            <a:pPr marL="0" indent="0">
              <a:buNone/>
            </a:pPr>
            <a:r>
              <a:rPr lang="ru-RU" sz="3500" dirty="0" smtClean="0"/>
              <a:t>	Использование </a:t>
            </a:r>
            <a:r>
              <a:rPr lang="ru-RU" sz="3500" dirty="0"/>
              <a:t>Охотской флотилии исключительно в транспортных и экспедиционных целях превратилось в своеобразную привычку, и когда появилась необходимость военной защиты интересов России на Тихом океане, </a:t>
            </a:r>
            <a:r>
              <a:rPr lang="ru-RU" sz="3500" b="1" dirty="0">
                <a:solidFill>
                  <a:srgbClr val="FF0000"/>
                </a:solidFill>
              </a:rPr>
              <a:t>свою задачу она не выполнила</a:t>
            </a:r>
            <a:r>
              <a:rPr lang="ru-RU" sz="3500" dirty="0" smtClean="0"/>
              <a:t>.</a:t>
            </a:r>
          </a:p>
          <a:p>
            <a:pPr marL="0" indent="0">
              <a:buNone/>
            </a:pPr>
            <a:r>
              <a:rPr lang="ru-RU" sz="3500" dirty="0" smtClean="0"/>
              <a:t>	Первый </a:t>
            </a:r>
            <a:r>
              <a:rPr lang="ru-RU" sz="3500" dirty="0"/>
              <a:t>раз непосредственная военная угроза возникла во время русско-шведской войны 1788—1790 гг., когда на север Тихого океана был послан 16-пушечный бриг английского капера Дж. Кокса, перешедшего на шведскую службу. «К отражению этой первой серьёзной военной угрозы русские были явно не готовы, так как их селения были слабо укреплены, а неповоротливые и тихоходные галиоты промышленников имели на вооружении в лучшем случае несколько легких фальконетов. К счастью для русских, команда и капитан шведского капера, подошедшего в октябре 1789 г. к острову </a:t>
            </a:r>
            <a:r>
              <a:rPr lang="ru-RU" sz="3500" dirty="0" err="1"/>
              <a:t>Уналашка</a:t>
            </a:r>
            <a:r>
              <a:rPr lang="ru-RU" sz="3500" dirty="0"/>
              <a:t>, вопреки своему заданию дружески обошлись с русскими промышленниками, встретившимися им на острове</a:t>
            </a:r>
            <a:r>
              <a:rPr lang="ru-RU" sz="3500" dirty="0" smtClean="0"/>
              <a:t>».</a:t>
            </a:r>
            <a:endParaRPr lang="ru-RU" sz="3500" dirty="0"/>
          </a:p>
          <a:p>
            <a:pPr marL="0" indent="0">
              <a:buNone/>
            </a:pPr>
            <a:r>
              <a:rPr lang="ru-RU" sz="3500" dirty="0" smtClean="0"/>
              <a:t>	Другой </a:t>
            </a:r>
            <a:r>
              <a:rPr lang="ru-RU" sz="3500" dirty="0"/>
              <a:t>угрозой стала Япония, которая в 1798—1800 гг. начала экспансию на Южные Курильские острова (в то время принадлежавшие России) и на южное побережье острова Сахалин (в то время России не принадлежавшего). Не имевшие военно-морского флота японцы действовали осторожно, с оглядкой на действия русских властей, но русское военное командование и гражданская администрация не захотели оказать </a:t>
            </a:r>
            <a:r>
              <a:rPr lang="ru-RU" sz="3500" dirty="0" smtClean="0"/>
              <a:t>силового противодействия, </a:t>
            </a:r>
            <a:r>
              <a:rPr lang="ru-RU" sz="3500" dirty="0"/>
              <a:t>а от попыток дипломатических переговоров о границе японцы регулярно уклонялись. В итоге острова Уруп, Итуруп и ряд мелких островов оказались под контролем Японии к 1800 году.</a:t>
            </a:r>
          </a:p>
        </p:txBody>
      </p:sp>
    </p:spTree>
    <p:extLst>
      <p:ext uri="{BB962C8B-B14F-4D97-AF65-F5344CB8AC3E}">
        <p14:creationId xmlns:p14="http://schemas.microsoft.com/office/powerpoint/2010/main" xmlns="" val="1857130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lstStyle/>
          <a:p>
            <a:r>
              <a:rPr lang="ru-RU" dirty="0"/>
              <a:t>Начало XIX века — 1855 г</a:t>
            </a:r>
          </a:p>
        </p:txBody>
      </p:sp>
      <p:sp>
        <p:nvSpPr>
          <p:cNvPr id="3" name="Объект 2"/>
          <p:cNvSpPr>
            <a:spLocks noGrp="1"/>
          </p:cNvSpPr>
          <p:nvPr>
            <p:ph idx="1"/>
          </p:nvPr>
        </p:nvSpPr>
        <p:spPr>
          <a:xfrm>
            <a:off x="457200" y="1196752"/>
            <a:ext cx="8229600" cy="5328592"/>
          </a:xfrm>
        </p:spPr>
        <p:txBody>
          <a:bodyPr>
            <a:noAutofit/>
          </a:bodyPr>
          <a:lstStyle/>
          <a:p>
            <a:pPr marL="0" indent="0">
              <a:buNone/>
            </a:pPr>
            <a:r>
              <a:rPr lang="en-US" sz="1400" dirty="0" smtClean="0"/>
              <a:t>	</a:t>
            </a:r>
            <a:r>
              <a:rPr lang="ru-RU" sz="1400" dirty="0" smtClean="0"/>
              <a:t>Первая </a:t>
            </a:r>
            <a:r>
              <a:rPr lang="ru-RU" sz="1400" dirty="0"/>
              <a:t>русская кругосветная экспедиция под командованием капитана 1 ранга Г. И. </a:t>
            </a:r>
            <a:r>
              <a:rPr lang="ru-RU" sz="1400" dirty="0" err="1"/>
              <a:t>Муловского</a:t>
            </a:r>
            <a:r>
              <a:rPr lang="ru-RU" sz="1400" dirty="0"/>
              <a:t> готовилась в Санкт-Петербурге ещё в 1787 году, но из-за начавшейся русско-турецкой, затем русско-шведской войны и гибели своего главного инициатора была отложена на 16 лет. Наконец, в 1803—1806 гг. состоялось первое русское кругосветное плавание на кораблях Русско-американской компании «Надежда» и «Нева» под командованием капитан-лейтенанта И. Ф. Крузенштерна и капитан-лейтенанта Ю. Ф. Лисянского. Хотя эти «корабли», как их называли в Компании, и не принадлежали к Военно-Морскому Флоту России, но по особому указанию императора они несли военные (Андреевские) флаги, а само событие стало эпохальным для русского Дальнего Востока, открыв череду кругосветных и полукругосветных плаваний кораблей из Балтийского моря в Петропавловский порт и Новоархангельск</a:t>
            </a:r>
            <a:r>
              <a:rPr lang="ru-RU" sz="1400" dirty="0" smtClean="0"/>
              <a:t>.</a:t>
            </a:r>
            <a:endParaRPr lang="en-US" sz="1400" dirty="0" smtClean="0"/>
          </a:p>
          <a:p>
            <a:pPr marL="0" indent="0">
              <a:buNone/>
            </a:pPr>
            <a:r>
              <a:rPr lang="en-US" sz="1400" dirty="0" smtClean="0"/>
              <a:t>	</a:t>
            </a:r>
            <a:r>
              <a:rPr lang="ru-RU" sz="1400" dirty="0" smtClean="0"/>
              <a:t>Таким </a:t>
            </a:r>
            <a:r>
              <a:rPr lang="ru-RU" sz="1400" dirty="0"/>
              <a:t>образом, с 1809 г. на Дальнем Востоке, помимо Охотской флотилии и «компанейских» кораблей появляется третья военно-морская составляющая — корабли Балтийского флота. В первой четверти XIX века они, в основном, занимались географическими исследованиями в Тихом океане и, отчасти, охраной </a:t>
            </a:r>
            <a:r>
              <a:rPr lang="ru-RU" sz="1400" dirty="0" err="1"/>
              <a:t>калановых</a:t>
            </a:r>
            <a:r>
              <a:rPr lang="ru-RU" sz="1400" dirty="0"/>
              <a:t> промыслов от американских браконьеров. Кругосветные плавания получили широкий резонанс в среде морской общественности</a:t>
            </a:r>
            <a:r>
              <a:rPr lang="ru-RU" sz="1400" dirty="0" smtClean="0"/>
              <a:t>.</a:t>
            </a:r>
            <a:endParaRPr lang="en-US" sz="1400" dirty="0" smtClean="0"/>
          </a:p>
          <a:p>
            <a:pPr marL="0" indent="0">
              <a:buNone/>
            </a:pPr>
            <a:r>
              <a:rPr lang="en-US" sz="1400" dirty="0"/>
              <a:t>	</a:t>
            </a:r>
            <a:r>
              <a:rPr lang="ru-RU" sz="1400" dirty="0" smtClean="0"/>
              <a:t>К </a:t>
            </a:r>
            <a:r>
              <a:rPr lang="ru-RU" sz="1400" dirty="0"/>
              <a:t>концу 1820-х гг. стала очевидной экономическая неэффективность дальневосточных рейсов, в связи с чем на первый план вышли прагматические соображения: корабли стали посылать с Балтики реже, и, почти исключительно, в транспортных целях. Корабли Охотской флотилии по-прежнему, в основном, занимались транспортными рейсами в Охотском море. Разделение военно-морских сил России на Дальнем Востоке на самостоятельные «сибирскую» и «балтийскую» составляющие в лице Охотской (Сибирской) флотилии и Тихоокеанской эскадры Балтийского флота останется порочной административной практикой вплоть до 1904 г</a:t>
            </a:r>
            <a:r>
              <a:rPr lang="ru-RU" sz="1400" dirty="0" smtClean="0"/>
              <a:t>.</a:t>
            </a:r>
            <a:endParaRPr lang="en-US" sz="1400" dirty="0" smtClean="0"/>
          </a:p>
          <a:p>
            <a:pPr marL="0" indent="0">
              <a:buNone/>
            </a:pPr>
            <a:r>
              <a:rPr lang="en-US" sz="1400" dirty="0" smtClean="0"/>
              <a:t>	</a:t>
            </a:r>
            <a:r>
              <a:rPr lang="ru-RU" sz="1400" dirty="0" smtClean="0"/>
              <a:t>В </a:t>
            </a:r>
            <a:r>
              <a:rPr lang="ru-RU" sz="1400" dirty="0"/>
              <a:t>таком состоянии военно-морские силы России на Дальнем Востоке застигло начало Крымской войны.</a:t>
            </a:r>
          </a:p>
        </p:txBody>
      </p:sp>
    </p:spTree>
    <p:extLst>
      <p:ext uri="{BB962C8B-B14F-4D97-AF65-F5344CB8AC3E}">
        <p14:creationId xmlns:p14="http://schemas.microsoft.com/office/powerpoint/2010/main" xmlns="" val="333856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634082"/>
          </a:xfrm>
        </p:spPr>
        <p:txBody>
          <a:bodyPr>
            <a:normAutofit fontScale="90000"/>
          </a:bodyPr>
          <a:lstStyle/>
          <a:p>
            <a:r>
              <a:rPr lang="ru-RU" dirty="0"/>
              <a:t>1856—1904 </a:t>
            </a:r>
            <a:r>
              <a:rPr lang="ru-RU" dirty="0" err="1"/>
              <a:t>гг</a:t>
            </a:r>
            <a:endParaRPr lang="ru-RU" dirty="0"/>
          </a:p>
        </p:txBody>
      </p:sp>
      <p:sp>
        <p:nvSpPr>
          <p:cNvPr id="3" name="Объект 2"/>
          <p:cNvSpPr>
            <a:spLocks noGrp="1"/>
          </p:cNvSpPr>
          <p:nvPr>
            <p:ph idx="1"/>
          </p:nvPr>
        </p:nvSpPr>
        <p:spPr>
          <a:xfrm>
            <a:off x="251520" y="764704"/>
            <a:ext cx="8640960" cy="5904656"/>
          </a:xfrm>
        </p:spPr>
        <p:txBody>
          <a:bodyPr>
            <a:normAutofit fontScale="47500" lnSpcReduction="20000"/>
          </a:bodyPr>
          <a:lstStyle/>
          <a:p>
            <a:pPr marL="0" indent="0">
              <a:buNone/>
            </a:pPr>
            <a:r>
              <a:rPr lang="en-US" dirty="0" smtClean="0"/>
              <a:t>	</a:t>
            </a:r>
            <a:r>
              <a:rPr lang="ru-RU" dirty="0" smtClean="0"/>
              <a:t>По </a:t>
            </a:r>
            <a:r>
              <a:rPr lang="ru-RU" dirty="0"/>
              <a:t>окончании войны, 1856 году флотилию переименовывают в Сибирскую флотилию, во главе которой становится «командир Сибирской флотилии и портов Восточного океана», и в важные переходные годы (до 1865 г.) её возглавляет контр-адмирал П. В. Казакевич. В службе флотилии начинается новый этап, связанный, прежде всего с освоением Приморского края</a:t>
            </a:r>
            <a:r>
              <a:rPr lang="ru-RU" dirty="0" smtClean="0"/>
              <a:t>.</a:t>
            </a:r>
            <a:endParaRPr lang="en-US" dirty="0" smtClean="0"/>
          </a:p>
          <a:p>
            <a:pPr marL="0" indent="0">
              <a:buNone/>
            </a:pPr>
            <a:r>
              <a:rPr lang="en-US" dirty="0" smtClean="0"/>
              <a:t>	</a:t>
            </a:r>
            <a:r>
              <a:rPr lang="ru-RU" dirty="0" smtClean="0"/>
              <a:t>Наиболее </a:t>
            </a:r>
            <a:r>
              <a:rPr lang="ru-RU" dirty="0"/>
              <a:t>вероятным военным противником это время считалась Великобритания, с которой Россия всю вторую половину XIX в. и начало XX в. находилась в состоянии «холодной войны», которая несколько раз угрожала перерасти в войну «горячую». Главным антироссийским инструментом в руках английских политиков был </a:t>
            </a:r>
            <a:r>
              <a:rPr lang="ru-RU" dirty="0" err="1"/>
              <a:t>цинский</a:t>
            </a:r>
            <a:r>
              <a:rPr lang="ru-RU" dirty="0"/>
              <a:t> Китай, которого подстрекали к войне с Россией и обещали всяческую помощь. В качестве главных союзников России рассматривались Северо-Американские Соединенные Штаты (в 1860-70-х гг.), Франция и Германия (с 1880-х гг.), Япония (до конца 1890-х гг</a:t>
            </a:r>
            <a:r>
              <a:rPr lang="ru-RU" dirty="0" smtClean="0"/>
              <a:t>.).</a:t>
            </a:r>
            <a:endParaRPr lang="en-US" dirty="0" smtClean="0"/>
          </a:p>
          <a:p>
            <a:pPr marL="0" indent="0">
              <a:buNone/>
            </a:pPr>
            <a:r>
              <a:rPr lang="en-US" dirty="0" smtClean="0"/>
              <a:t>	</a:t>
            </a:r>
            <a:r>
              <a:rPr lang="ru-RU" dirty="0" smtClean="0"/>
              <a:t>Важным </a:t>
            </a:r>
            <a:r>
              <a:rPr lang="ru-RU" dirty="0"/>
              <a:t>делом для подготовки офицерских кадров флотилии стало открытие в 1858 г. Мореходного училища в Николаевске, самым известным выпускником которого был выдающийся русский флотоводец вице-адмирал С. О. Макаров.</a:t>
            </a:r>
          </a:p>
          <a:p>
            <a:pPr marL="0" indent="0">
              <a:buNone/>
            </a:pPr>
            <a:r>
              <a:rPr lang="en-US" dirty="0" smtClean="0"/>
              <a:t>	</a:t>
            </a:r>
            <a:r>
              <a:rPr lang="ru-RU" dirty="0" smtClean="0"/>
              <a:t>Во </a:t>
            </a:r>
            <a:r>
              <a:rPr lang="ru-RU" dirty="0"/>
              <a:t>время русско-китайского политического кризиса 1860 г. (связанного с захватом русскими Посьета) флотилия готовилась к отражению нападения китайских войск и английского флота</a:t>
            </a:r>
            <a:r>
              <a:rPr lang="ru-RU" dirty="0" smtClean="0"/>
              <a:t>.</a:t>
            </a:r>
            <a:endParaRPr lang="en-US" dirty="0" smtClean="0"/>
          </a:p>
          <a:p>
            <a:pPr marL="0" indent="0">
              <a:buNone/>
            </a:pPr>
            <a:r>
              <a:rPr lang="en-US" dirty="0" smtClean="0"/>
              <a:t>	</a:t>
            </a:r>
            <a:r>
              <a:rPr lang="ru-RU" dirty="0"/>
              <a:t>В конце 1880-х гг. произошло качественного обновление корабельного состава флотилии на новые образцы техники и вооружения</a:t>
            </a:r>
            <a:r>
              <a:rPr lang="ru-RU" dirty="0" smtClean="0"/>
              <a:t>. Но главной проблемой, все же, оставалась </a:t>
            </a:r>
            <a:r>
              <a:rPr lang="ru-RU" dirty="0"/>
              <a:t>слабо развитая система базирования. Судостроительная база отсутствовала. Главное судоремонтное предприятие — Механическое заведение Владивостокского порта (нынешний «Дальзавод») — было построено только в 1883—1887 гг</a:t>
            </a:r>
            <a:r>
              <a:rPr lang="ru-RU" dirty="0" smtClean="0"/>
              <a:t>.</a:t>
            </a:r>
            <a:endParaRPr lang="en-US" dirty="0" smtClean="0"/>
          </a:p>
          <a:p>
            <a:pPr marL="0" indent="0">
              <a:buNone/>
            </a:pPr>
            <a:r>
              <a:rPr lang="ru-RU" dirty="0"/>
              <a:t>	15 (27) марта 1898 года Россия подписала с Китаем договор об аренде на 25 лет части </a:t>
            </a:r>
            <a:r>
              <a:rPr lang="ru-RU" dirty="0" err="1"/>
              <a:t>Квантунского</a:t>
            </a:r>
            <a:r>
              <a:rPr lang="ru-RU" dirty="0"/>
              <a:t> полуострова с портами Порт-Артур и Дальний. Здесь с 1898 по 1904 г. стали базироваться корабли Тихоокеанской эскадры Балтийского флота. Значительные финансовые вложения были направлены на строительство в Маньчжурии КВЖД и ЮМЖД, обустройство базы флота в Порт-Артуре со своими доками, заводами и крепостными сооружениями. Развитие русского Приморского края и Владивостока, на который продолжала базироваться Сибирская флотилия, напротив, сильно затормозилось. Время показало ошибочность такой дальневосточной политики: Россия не смогла защитить свои интересы в Маньчжурии, и плоды гигантских усилий и огромных капиталовложений достались Китаю и Японии. В итоге, масштабная правительственная кампания по подъему хозяйства Приморья была организована только в 1930-е годы.</a:t>
            </a:r>
          </a:p>
        </p:txBody>
      </p:sp>
    </p:spTree>
    <p:extLst>
      <p:ext uri="{BB962C8B-B14F-4D97-AF65-F5344CB8AC3E}">
        <p14:creationId xmlns:p14="http://schemas.microsoft.com/office/powerpoint/2010/main" xmlns="" val="280516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06090"/>
          </a:xfrm>
        </p:spPr>
        <p:txBody>
          <a:bodyPr>
            <a:normAutofit/>
          </a:bodyPr>
          <a:lstStyle/>
          <a:p>
            <a:r>
              <a:rPr lang="ru-RU" sz="3600" dirty="0"/>
              <a:t>Русско-японская война 1904—1905 гг.</a:t>
            </a:r>
          </a:p>
        </p:txBody>
      </p:sp>
      <p:sp>
        <p:nvSpPr>
          <p:cNvPr id="3" name="Объект 2"/>
          <p:cNvSpPr>
            <a:spLocks noGrp="1"/>
          </p:cNvSpPr>
          <p:nvPr>
            <p:ph idx="1"/>
          </p:nvPr>
        </p:nvSpPr>
        <p:spPr>
          <a:xfrm>
            <a:off x="395536" y="908720"/>
            <a:ext cx="8496944" cy="5544616"/>
          </a:xfrm>
        </p:spPr>
        <p:txBody>
          <a:bodyPr>
            <a:normAutofit fontScale="47500" lnSpcReduction="20000"/>
          </a:bodyPr>
          <a:lstStyle/>
          <a:p>
            <a:pPr marL="0" indent="0">
              <a:buNone/>
            </a:pPr>
            <a:r>
              <a:rPr lang="ru-RU" dirty="0" smtClean="0"/>
              <a:t>	5 </a:t>
            </a:r>
            <a:r>
              <a:rPr lang="ru-RU" dirty="0"/>
              <a:t>февраля 1904 г. Высочайшим указом образован «Флот в Тихом океане» под командованием вице-адмирала С. О. Макарова, которому подчинены все русские военные корабли на Дальнем Востоке. После гибели Макарова, 17.04.1904 г. этот флот переименован в Первую эскадру флота Тихого океана под командованием контр-адмирала П. А. </a:t>
            </a:r>
            <a:r>
              <a:rPr lang="ru-RU" dirty="0" smtClean="0"/>
              <a:t>Безобразова</a:t>
            </a:r>
          </a:p>
          <a:p>
            <a:pPr marL="0" indent="0">
              <a:buNone/>
            </a:pPr>
            <a:r>
              <a:rPr lang="ru-RU" dirty="0" smtClean="0"/>
              <a:t>	Военно-морские </a:t>
            </a:r>
            <a:r>
              <a:rPr lang="ru-RU" dirty="0"/>
              <a:t>силы России на Дальнем Востоке состояли к началу 1904 года из 1-ой Тихоокеанской эскадры, базировавшейся в Порт-Артуре, который был взят в аренду у Китая в 1898 году на 25 лет, где и была учреждена главная база Тихоокеанского флота</a:t>
            </a:r>
            <a:r>
              <a:rPr lang="ru-RU" dirty="0" smtClean="0"/>
              <a:t>.</a:t>
            </a:r>
          </a:p>
          <a:p>
            <a:pPr marL="0" indent="0">
              <a:buNone/>
            </a:pPr>
            <a:r>
              <a:rPr lang="ru-RU" dirty="0" smtClean="0"/>
              <a:t>	В </a:t>
            </a:r>
            <a:r>
              <a:rPr lang="ru-RU" dirty="0"/>
              <a:t>ночь на 27 января (9 февраля по новому стилю) 1904 года, стоявшую на внешнем рейде Порт-Артура русскую эскадру внезапно атаковали японские миноносцы</a:t>
            </a:r>
            <a:r>
              <a:rPr lang="ru-RU" dirty="0" smtClean="0"/>
              <a:t>.</a:t>
            </a:r>
          </a:p>
          <a:p>
            <a:pPr marL="0" indent="0">
              <a:buNone/>
            </a:pPr>
            <a:r>
              <a:rPr lang="ru-RU" dirty="0" smtClean="0"/>
              <a:t>	Россия </a:t>
            </a:r>
            <a:r>
              <a:rPr lang="ru-RU" dirty="0"/>
              <a:t>ни в военном, ни в политическом отношении не была готова к войне, но с начала войны правительством России была развернута пропаганда о необходимости решающего сражения с Японией, что вызвало патриотический подъем среди населения</a:t>
            </a:r>
            <a:r>
              <a:rPr lang="ru-RU" dirty="0" smtClean="0"/>
              <a:t>.</a:t>
            </a:r>
          </a:p>
          <a:p>
            <a:pPr marL="0" indent="0">
              <a:buNone/>
            </a:pPr>
            <a:r>
              <a:rPr lang="ru-RU" dirty="0" smtClean="0"/>
              <a:t>	Первая </a:t>
            </a:r>
            <a:r>
              <a:rPr lang="ru-RU" dirty="0"/>
              <a:t>атака японцев на русские корабли, базировавшиеся в Порт-Артуре, ослабила русскую эскадру, выведя из строя 3 боевых корабля, два из которых,- «</a:t>
            </a:r>
            <a:r>
              <a:rPr lang="ru-RU" dirty="0" err="1"/>
              <a:t>Ретвизан</a:t>
            </a:r>
            <a:r>
              <a:rPr lang="ru-RU" dirty="0"/>
              <a:t>» и «Цесаревич»,- являлись самыми сильными кораблями в эскадре</a:t>
            </a:r>
            <a:r>
              <a:rPr lang="ru-RU" dirty="0" smtClean="0"/>
              <a:t>. </a:t>
            </a:r>
            <a:r>
              <a:rPr lang="ru-RU" dirty="0"/>
              <a:t>Положение осложнялось еще и тем, что в Порт-Артуре не было доков, которые могли вместить такие корабли</a:t>
            </a:r>
            <a:r>
              <a:rPr lang="ru-RU" dirty="0" smtClean="0"/>
              <a:t>.</a:t>
            </a:r>
          </a:p>
          <a:p>
            <a:pPr marL="0" indent="0">
              <a:buNone/>
            </a:pPr>
            <a:r>
              <a:rPr lang="ru-RU" dirty="0" smtClean="0"/>
              <a:t>	Одновременно </a:t>
            </a:r>
            <a:r>
              <a:rPr lang="ru-RU" dirty="0"/>
              <a:t>с попыткой уничтожить русскую эскадру командующий японским флотом адмирал </a:t>
            </a:r>
            <a:r>
              <a:rPr lang="ru-RU" dirty="0" smtClean="0"/>
              <a:t>Того направил </a:t>
            </a:r>
            <a:r>
              <a:rPr lang="ru-RU" dirty="0"/>
              <a:t>передовой отряд своих десантных сил в Чемульпо, поставив перед ними задачу занять столицу Кореи город Сеул. 7 февраля японский флот прибыл к Чемульпо. Стоявшие там на рейде русские корабли – крейсер I ранга «Варяг» и канонерская лодка «Кореец» - не имели связи с Порт-Артуром и не знали о положении дел</a:t>
            </a:r>
            <a:r>
              <a:rPr lang="ru-RU" dirty="0" smtClean="0"/>
              <a:t>.</a:t>
            </a:r>
          </a:p>
          <a:p>
            <a:pPr marL="0" indent="0">
              <a:buNone/>
            </a:pPr>
            <a:r>
              <a:rPr lang="ru-RU" dirty="0" smtClean="0"/>
              <a:t>	В </a:t>
            </a:r>
            <a:r>
              <a:rPr lang="ru-RU" dirty="0"/>
              <a:t>8 часов утра 9-го февраля командир крейсера «Варяг» капитан I ранга </a:t>
            </a:r>
            <a:r>
              <a:rPr lang="ru-RU" dirty="0" err="1"/>
              <a:t>В.Ф.Руднев</a:t>
            </a:r>
            <a:r>
              <a:rPr lang="ru-RU" dirty="0"/>
              <a:t> получил от японского адмирала официальное уведомление о начале военных действий и требование покинуть рейд до полудня с угрозой в противном случае атаковать его на рейде. Командир «Варяга» решил совместно с канонерской лодкой «Кореец», которой командовал капитан II ранга Беляев прорываться с боем. Когда русские корабли выходили в море, они были встречены японцами. Произошел короткий, но очень кровопролитный бой двух русских кораблей с превосходящими в несколько раз силами японской эскадры.</a:t>
            </a:r>
          </a:p>
        </p:txBody>
      </p:sp>
    </p:spTree>
    <p:extLst>
      <p:ext uri="{BB962C8B-B14F-4D97-AF65-F5344CB8AC3E}">
        <p14:creationId xmlns:p14="http://schemas.microsoft.com/office/powerpoint/2010/main" xmlns="" val="1663336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7"/>
            <a:ext cx="8229600" cy="1944215"/>
          </a:xfrm>
        </p:spPr>
        <p:txBody>
          <a:bodyPr>
            <a:normAutofit fontScale="47500" lnSpcReduction="20000"/>
          </a:bodyPr>
          <a:lstStyle/>
          <a:p>
            <a:pPr marL="0" indent="0">
              <a:buNone/>
            </a:pPr>
            <a:r>
              <a:rPr lang="ru-RU" dirty="0" smtClean="0"/>
              <a:t>	</a:t>
            </a:r>
            <a:r>
              <a:rPr lang="ru-RU" sz="3400" dirty="0" smtClean="0"/>
              <a:t>«</a:t>
            </a:r>
            <a:r>
              <a:rPr lang="ru-RU" sz="3400" dirty="0"/>
              <a:t>Варяг» и «Кореец» после боя вернулись на рейд Чемульпо, где осмотр корабля показал, что исправить повреждения на «Варяге» быстро невозможно. Продолжать сражение корабль не мог. Учтя все это, Руднев принял единственно правильное решение, единодушно одобренное советом офицеров – взорвать корабли, чтобы они не попали в руки врага</a:t>
            </a:r>
            <a:r>
              <a:rPr lang="ru-RU" sz="3400" dirty="0" smtClean="0"/>
              <a:t>.</a:t>
            </a:r>
          </a:p>
          <a:p>
            <a:pPr marL="0" indent="0">
              <a:buNone/>
            </a:pPr>
            <a:r>
              <a:rPr lang="ru-RU" sz="3400" dirty="0" smtClean="0"/>
              <a:t>	Неблагоприятная </a:t>
            </a:r>
            <a:r>
              <a:rPr lang="ru-RU" sz="3400" dirty="0"/>
              <a:t>обстановка, сложившаяся на морском театре военных действий, первые поражения заставили правительство вспомнить об адмирале С.О. Макарове, который по праву считался наиболее выдающимся в России флагманом, пользовался огромным авторитетом</a:t>
            </a:r>
            <a:r>
              <a:rPr lang="ru-RU" dirty="0"/>
              <a:t>.</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64407" y="2896825"/>
            <a:ext cx="2171700" cy="26479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467544" y="2204864"/>
            <a:ext cx="6336704" cy="4031873"/>
          </a:xfrm>
          <a:prstGeom prst="rect">
            <a:avLst/>
          </a:prstGeom>
          <a:noFill/>
        </p:spPr>
        <p:txBody>
          <a:bodyPr wrap="square" rtlCol="0">
            <a:spAutoFit/>
          </a:bodyPr>
          <a:lstStyle/>
          <a:p>
            <a:r>
              <a:rPr lang="ru-RU" sz="1600" dirty="0"/>
              <a:t>	Макаров поставил перед флотом такие задачи: принять все меры к тому, чтобы не допустить высадки японской армии на Ляодунский полуостров, постепенно расширять зону действий против неприятеля легких сил флота. Намечалось нанесение удара по главным силам японцев на море, а Владивостокскому отряду крейсеров предлагалось активно действовать на морских коммуникациях флота противника от Порт-Артура. Новый командующий предпринял частые выходы эскадры для отработки совместного плавания и боевого маневрирования кораблей.</a:t>
            </a:r>
          </a:p>
          <a:p>
            <a:r>
              <a:rPr lang="ru-RU" sz="1600" dirty="0"/>
              <a:t>	Утром 31 марта (старый стиль), при выходе из Порт-Артура для сражения с японским флотом броненосец «Петропавловск», на котором находился штаб эскадры во главе с адмиралом Макаровым взорвался на минах и затонул. Вместе с броненосцем погиб и командующий эскадрой </a:t>
            </a:r>
            <a:r>
              <a:rPr lang="ru-RU" sz="1600" dirty="0" smtClean="0"/>
              <a:t>адмирал.</a:t>
            </a:r>
          </a:p>
          <a:p>
            <a:r>
              <a:rPr lang="ru-RU" sz="1600" dirty="0" smtClean="0"/>
              <a:t>	Ослабление </a:t>
            </a:r>
            <a:r>
              <a:rPr lang="ru-RU" sz="1600" dirty="0"/>
              <a:t>эскадры и гибель ее энергичного руководителя привели к отказу от активных действий на море.</a:t>
            </a:r>
          </a:p>
        </p:txBody>
      </p:sp>
    </p:spTree>
    <p:extLst>
      <p:ext uri="{BB962C8B-B14F-4D97-AF65-F5344CB8AC3E}">
        <p14:creationId xmlns:p14="http://schemas.microsoft.com/office/powerpoint/2010/main" xmlns="" val="20547930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232</Words>
  <Application>Microsoft Office PowerPoint</Application>
  <PresentationFormat>Экран (4:3)</PresentationFormat>
  <Paragraphs>169</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История Тихоокеанского флота России</vt:lpstr>
      <vt:lpstr>21 мая - День Тихоокеанского флота</vt:lpstr>
      <vt:lpstr>Предпосылки создания флота</vt:lpstr>
      <vt:lpstr>Великая Северная экспедиция</vt:lpstr>
      <vt:lpstr>1731 г. — начало XIX века</vt:lpstr>
      <vt:lpstr>Начало XIX века — 1855 г</vt:lpstr>
      <vt:lpstr>1856—1904 гг</vt:lpstr>
      <vt:lpstr>Русско-японская война 1904—1905 гг.</vt:lpstr>
      <vt:lpstr>Слайд 9</vt:lpstr>
      <vt:lpstr>Слайд 10</vt:lpstr>
      <vt:lpstr>Цусимское сражение</vt:lpstr>
      <vt:lpstr>Послевоенный период и начало революционных выступлений</vt:lpstr>
      <vt:lpstr>Гражданская война и борьба с интервенцией</vt:lpstr>
      <vt:lpstr>Строительство советского Тихоокеанского флота (1932-1941гг.)</vt:lpstr>
      <vt:lpstr>Слайд 15</vt:lpstr>
      <vt:lpstr>Тихоокеанский флот в период Великой Отечественной войны</vt:lpstr>
      <vt:lpstr>Советско-японская война</vt:lpstr>
      <vt:lpstr>Тихоокеанский флот в послевоенный период и в наши дни</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Тихоокеанского флота</dc:title>
  <dc:creator>Andrey</dc:creator>
  <cp:lastModifiedBy>User</cp:lastModifiedBy>
  <cp:revision>43</cp:revision>
  <dcterms:created xsi:type="dcterms:W3CDTF">2014-11-12T20:13:58Z</dcterms:created>
  <dcterms:modified xsi:type="dcterms:W3CDTF">2014-12-25T18:54:26Z</dcterms:modified>
</cp:coreProperties>
</file>