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7"/>
  </p:notesMasterIdLst>
  <p:sldIdLst>
    <p:sldId id="256" r:id="rId2"/>
    <p:sldId id="258" r:id="rId3"/>
    <p:sldId id="259" r:id="rId4"/>
    <p:sldId id="260" r:id="rId5"/>
    <p:sldId id="262" r:id="rId6"/>
    <p:sldId id="275" r:id="rId7"/>
    <p:sldId id="281" r:id="rId8"/>
    <p:sldId id="280" r:id="rId9"/>
    <p:sldId id="278" r:id="rId10"/>
    <p:sldId id="263" r:id="rId11"/>
    <p:sldId id="272" r:id="rId12"/>
    <p:sldId id="290" r:id="rId13"/>
    <p:sldId id="291" r:id="rId14"/>
    <p:sldId id="294" r:id="rId15"/>
    <p:sldId id="273" r:id="rId16"/>
    <p:sldId id="271" r:id="rId17"/>
    <p:sldId id="270" r:id="rId18"/>
    <p:sldId id="264" r:id="rId19"/>
    <p:sldId id="279" r:id="rId20"/>
    <p:sldId id="289" r:id="rId21"/>
    <p:sldId id="292" r:id="rId22"/>
    <p:sldId id="282" r:id="rId23"/>
    <p:sldId id="283" r:id="rId24"/>
    <p:sldId id="286" r:id="rId25"/>
    <p:sldId id="284" r:id="rId2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D8EF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9605" autoAdjust="0"/>
  </p:normalViewPr>
  <p:slideViewPr>
    <p:cSldViewPr>
      <p:cViewPr varScale="1">
        <p:scale>
          <a:sx n="81" d="100"/>
          <a:sy n="81" d="100"/>
        </p:scale>
        <p:origin x="-1242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89" d="100"/>
          <a:sy n="89" d="100"/>
        </p:scale>
        <p:origin x="-3000" y="-120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A2664D3-0A15-4630-AD11-1CB86036F744}" type="datetimeFigureOut">
              <a:rPr lang="ru-RU" smtClean="0"/>
              <a:pPr/>
              <a:t>20.02.2015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FD6B120-E3D5-4EBC-A9EE-232602AE63F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6972321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D6B120-E3D5-4EBC-A9EE-232602AE63F4}" type="slidenum">
              <a:rPr lang="ru-RU" smtClean="0"/>
              <a:pPr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93120913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D6B120-E3D5-4EBC-A9EE-232602AE63F4}" type="slidenum">
              <a:rPr lang="ru-RU" smtClean="0"/>
              <a:pPr/>
              <a:t>20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6772408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90AD37-48A2-4D46-8C44-1B9946E94730}" type="datetime1">
              <a:rPr lang="ru-RU" smtClean="0"/>
              <a:pPr/>
              <a:t>20.02.2015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EE9BAD-61E2-4A8C-95BB-E53F0168AE4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6317256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FD2F1D-A817-4627-BAAA-8CDB71B0E7A4}" type="datetime1">
              <a:rPr lang="ru-RU" smtClean="0"/>
              <a:pPr/>
              <a:t>20.02.2015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EE9BAD-61E2-4A8C-95BB-E53F0168AE4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5209394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9F1AAF-E2B1-4CCE-B95B-625EF3649738}" type="datetime1">
              <a:rPr lang="ru-RU" smtClean="0"/>
              <a:pPr/>
              <a:t>20.02.2015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EE9BAD-61E2-4A8C-95BB-E53F0168AE4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6600888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6ABB24-FDCC-47E1-9066-EB1479DA5932}" type="datetime1">
              <a:rPr lang="ru-RU" smtClean="0"/>
              <a:pPr/>
              <a:t>20.02.2015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EE9BAD-61E2-4A8C-95BB-E53F0168AE4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1774160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EB76EF-15C1-41DE-AB81-BD5B0008DBEB}" type="datetime1">
              <a:rPr lang="ru-RU" smtClean="0"/>
              <a:pPr/>
              <a:t>20.02.2015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EE9BAD-61E2-4A8C-95BB-E53F0168AE4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3919500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CEB8D1-F480-4C58-A046-B95BE410268C}" type="datetime1">
              <a:rPr lang="ru-RU" smtClean="0"/>
              <a:pPr/>
              <a:t>20.02.2015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EE9BAD-61E2-4A8C-95BB-E53F0168AE4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3045182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9C740E-74A4-4C3E-9207-0E0ED01ACDDF}" type="datetime1">
              <a:rPr lang="ru-RU" smtClean="0"/>
              <a:pPr/>
              <a:t>20.02.2015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EE9BAD-61E2-4A8C-95BB-E53F0168AE4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9172906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7EEEE7-F8BB-4904-B8CC-0018DD32F739}" type="datetime1">
              <a:rPr lang="ru-RU" smtClean="0"/>
              <a:pPr/>
              <a:t>20.02.2015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EE9BAD-61E2-4A8C-95BB-E53F0168AE4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8184531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D9A416-B54C-48FD-85E4-3FDF46C8DF39}" type="datetime1">
              <a:rPr lang="ru-RU" smtClean="0"/>
              <a:pPr/>
              <a:t>20.02.2015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EE9BAD-61E2-4A8C-95BB-E53F0168AE4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1530714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89CFE7-EC20-47B5-B926-EB1D7DB42AC8}" type="datetime1">
              <a:rPr lang="ru-RU" smtClean="0"/>
              <a:pPr/>
              <a:t>20.02.2015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EE9BAD-61E2-4A8C-95BB-E53F0168AE4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808103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9DCDB2-0B93-435C-A4FD-E3C288224D17}" type="datetime1">
              <a:rPr lang="ru-RU" smtClean="0"/>
              <a:pPr/>
              <a:t>20.02.2015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EE9BAD-61E2-4A8C-95BB-E53F0168AE4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0243256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E1F174-DC14-488F-A4EE-E359BCD74C3C}" type="datetime1">
              <a:rPr lang="ru-RU" smtClean="0"/>
              <a:pPr/>
              <a:t>20.02.2015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EE9BAD-61E2-4A8C-95BB-E53F0168AE4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8010887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9.png"/><Relationship Id="rId4" Type="http://schemas.openxmlformats.org/officeDocument/2006/relationships/image" Target="../media/image18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emf"/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3.em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gif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ru/imgres?imgurl=http://5klass.net/datas/matematika/0009-009-Spasibo-za-urok.jpg&amp;imgrefurl" TargetMode="External"/><Relationship Id="rId2" Type="http://schemas.openxmlformats.org/officeDocument/2006/relationships/hyperlink" Target="http://nsportal.ru/nachalnaya-shkola/chtenie/neznayka-i-ego-druzya-prezentaciya-k-uroku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404664"/>
            <a:ext cx="7772400" cy="1470025"/>
          </a:xfrm>
        </p:spPr>
        <p:txBody>
          <a:bodyPr>
            <a:prstTxWarp prst="textChevron">
              <a:avLst/>
            </a:prstTxWarp>
          </a:bodyPr>
          <a:lstStyle/>
          <a:p>
            <a:r>
              <a:rPr lang="ru-RU" dirty="0" smtClean="0"/>
              <a:t>Урок наглядной геометрии</a:t>
            </a:r>
            <a:br>
              <a:rPr lang="ru-RU" dirty="0" smtClean="0"/>
            </a:br>
            <a:r>
              <a:rPr lang="ru-RU" dirty="0" smtClean="0"/>
              <a:t>по теме: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1988840"/>
            <a:ext cx="6400800" cy="1296144"/>
          </a:xfrm>
        </p:spPr>
        <p:txBody>
          <a:bodyPr>
            <a:prstTxWarp prst="textPlain">
              <a:avLst/>
            </a:prstTxWarp>
          </a:bodyPr>
          <a:lstStyle/>
          <a:p>
            <a:r>
              <a:rPr lang="ru-RU" b="1" dirty="0" smtClean="0">
                <a:solidFill>
                  <a:srgbClr val="C00000"/>
                </a:solidFill>
              </a:rPr>
              <a:t>«ТРЕУГОЛЬНИК»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067944" y="4653136"/>
            <a:ext cx="475252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solidFill>
                  <a:schemeClr val="accent3">
                    <a:lumMod val="50000"/>
                  </a:schemeClr>
                </a:solidFill>
              </a:rPr>
              <a:t>Работу выполнила учитель математики</a:t>
            </a:r>
          </a:p>
          <a:p>
            <a:pPr algn="ctr"/>
            <a:r>
              <a:rPr lang="ru-RU" sz="2400" dirty="0" smtClean="0">
                <a:solidFill>
                  <a:schemeClr val="accent3">
                    <a:lumMod val="50000"/>
                  </a:schemeClr>
                </a:solidFill>
              </a:rPr>
              <a:t>ГБОУ </a:t>
            </a:r>
            <a:r>
              <a:rPr lang="ru-RU" sz="2400" dirty="0" smtClean="0">
                <a:solidFill>
                  <a:schemeClr val="accent3">
                    <a:lumMod val="50000"/>
                  </a:schemeClr>
                </a:solidFill>
              </a:rPr>
              <a:t>гимназии №402</a:t>
            </a:r>
          </a:p>
          <a:p>
            <a:pPr algn="ctr"/>
            <a:r>
              <a:rPr lang="ru-RU" sz="2400" dirty="0" err="1" smtClean="0">
                <a:solidFill>
                  <a:schemeClr val="accent3">
                    <a:lumMod val="50000"/>
                  </a:schemeClr>
                </a:solidFill>
              </a:rPr>
              <a:t>Гальцова</a:t>
            </a:r>
            <a:r>
              <a:rPr lang="ru-RU" sz="2400" smtClean="0">
                <a:solidFill>
                  <a:schemeClr val="accent3">
                    <a:lumMod val="50000"/>
                  </a:schemeClr>
                </a:solidFill>
              </a:rPr>
              <a:t> О.А.</a:t>
            </a:r>
            <a:endParaRPr lang="ru-RU" sz="2400" dirty="0">
              <a:solidFill>
                <a:schemeClr val="accent3">
                  <a:lumMod val="50000"/>
                </a:schemeClr>
              </a:solidFill>
            </a:endParaRPr>
          </a:p>
        </p:txBody>
      </p:sp>
      <p:pic>
        <p:nvPicPr>
          <p:cNvPr id="7" name="Picture 2" descr="http://im2-tub-ru.yandex.net/i?id=461707845-59-72&amp;n=21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3501008"/>
            <a:ext cx="3024336" cy="32403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EE9BAD-61E2-4A8C-95BB-E53F0168AE44}" type="slidenum">
              <a:rPr lang="ru-RU" smtClean="0"/>
              <a:pPr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9777474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Может ли в треугольнике быть два прямых угла, тупых угла, острых?</a:t>
            </a:r>
            <a:br>
              <a:rPr lang="ru-RU" dirty="0" smtClean="0"/>
            </a:br>
            <a:r>
              <a:rPr lang="ru-RU" dirty="0" smtClean="0"/>
              <a:t>Выполните это задание в тетради.</a:t>
            </a:r>
            <a:endParaRPr lang="ru-RU" dirty="0"/>
          </a:p>
        </p:txBody>
      </p:sp>
      <p:cxnSp>
        <p:nvCxnSpPr>
          <p:cNvPr id="4" name="Прямая соединительная линия 3"/>
          <p:cNvCxnSpPr/>
          <p:nvPr/>
        </p:nvCxnSpPr>
        <p:spPr>
          <a:xfrm flipV="1">
            <a:off x="827584" y="3645024"/>
            <a:ext cx="2160240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Прямая соединительная линия 6"/>
          <p:cNvCxnSpPr/>
          <p:nvPr/>
        </p:nvCxnSpPr>
        <p:spPr>
          <a:xfrm flipV="1">
            <a:off x="827584" y="2276872"/>
            <a:ext cx="0" cy="1368152"/>
          </a:xfrm>
          <a:prstGeom prst="line">
            <a:avLst/>
          </a:prstGeom>
          <a:ln w="38100"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/>
          <p:cNvCxnSpPr/>
          <p:nvPr/>
        </p:nvCxnSpPr>
        <p:spPr>
          <a:xfrm flipV="1">
            <a:off x="2987824" y="2270502"/>
            <a:ext cx="0" cy="1368152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/>
          <p:cNvCxnSpPr/>
          <p:nvPr/>
        </p:nvCxnSpPr>
        <p:spPr>
          <a:xfrm flipV="1">
            <a:off x="5364088" y="4149080"/>
            <a:ext cx="1440160" cy="1008112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 flipV="1">
            <a:off x="6804248" y="2348880"/>
            <a:ext cx="360040" cy="180020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9" name="Прямая соединительная линия 18"/>
          <p:cNvCxnSpPr/>
          <p:nvPr/>
        </p:nvCxnSpPr>
        <p:spPr>
          <a:xfrm flipH="1" flipV="1">
            <a:off x="3995936" y="4797152"/>
            <a:ext cx="1368152" cy="360040"/>
          </a:xfrm>
          <a:prstGeom prst="line">
            <a:avLst/>
          </a:prstGeom>
          <a:ln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pic>
        <p:nvPicPr>
          <p:cNvPr id="6146" name="Picture 2" descr="C:\Users\tanja\Desktop\картинки\znaikka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46584" y="4005064"/>
            <a:ext cx="1893168" cy="2664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EE9BAD-61E2-4A8C-95BB-E53F0168AE44}" type="slidenum">
              <a:rPr lang="ru-RU" smtClean="0"/>
              <a:pPr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4977072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9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9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800" decel="100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800" decel="100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800" decel="100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800" decel="100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800" decel="100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800" decel="100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800" decel="100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800" decel="100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ый треугольник 1"/>
          <p:cNvSpPr/>
          <p:nvPr/>
        </p:nvSpPr>
        <p:spPr>
          <a:xfrm flipH="1">
            <a:off x="6881228" y="4150114"/>
            <a:ext cx="1512168" cy="1584176"/>
          </a:xfrm>
          <a:prstGeom prst="rt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ый треугольник 2"/>
          <p:cNvSpPr/>
          <p:nvPr/>
        </p:nvSpPr>
        <p:spPr>
          <a:xfrm>
            <a:off x="4644008" y="4653136"/>
            <a:ext cx="1440160" cy="1584176"/>
          </a:xfrm>
          <a:prstGeom prst="rt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ый треугольник 3"/>
          <p:cNvSpPr/>
          <p:nvPr/>
        </p:nvSpPr>
        <p:spPr>
          <a:xfrm rot="10800000" flipH="1">
            <a:off x="6881228" y="2533201"/>
            <a:ext cx="1512168" cy="1584176"/>
          </a:xfrm>
          <a:prstGeom prst="rt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ый треугольник 4"/>
          <p:cNvSpPr/>
          <p:nvPr/>
        </p:nvSpPr>
        <p:spPr>
          <a:xfrm rot="16200000">
            <a:off x="844233" y="3024289"/>
            <a:ext cx="1575867" cy="1462500"/>
          </a:xfrm>
          <a:prstGeom prst="rt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ый треугольник 5"/>
          <p:cNvSpPr/>
          <p:nvPr/>
        </p:nvSpPr>
        <p:spPr>
          <a:xfrm>
            <a:off x="700916" y="1187297"/>
            <a:ext cx="3312368" cy="1296144"/>
          </a:xfrm>
          <a:prstGeom prst="rt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ый треугольник 6"/>
          <p:cNvSpPr/>
          <p:nvPr/>
        </p:nvSpPr>
        <p:spPr>
          <a:xfrm rot="10800000">
            <a:off x="2951819" y="1233990"/>
            <a:ext cx="3312368" cy="1296144"/>
          </a:xfrm>
          <a:prstGeom prst="rt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TextBox 8"/>
          <p:cNvSpPr txBox="1"/>
          <p:nvPr/>
        </p:nvSpPr>
        <p:spPr>
          <a:xfrm>
            <a:off x="273079" y="1"/>
            <a:ext cx="8496944" cy="1124743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prstTxWarp prst="textChevronInverted">
              <a:avLst/>
            </a:prstTxWarp>
            <a:spAutoFit/>
          </a:bodyPr>
          <a:lstStyle/>
          <a:p>
            <a:r>
              <a:rPr lang="ru-RU" dirty="0" smtClean="0">
                <a:solidFill>
                  <a:srgbClr val="00B050"/>
                </a:solidFill>
              </a:rPr>
              <a:t>Треугольники, соединяясь могут образовывать другие фигуры.</a:t>
            </a:r>
            <a:endParaRPr lang="ru-RU" dirty="0">
              <a:solidFill>
                <a:srgbClr val="00B050"/>
              </a:solidFill>
            </a:endParaRPr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EE9BAD-61E2-4A8C-95BB-E53F0168AE44}" type="slidenum">
              <a:rPr lang="ru-RU" smtClean="0"/>
              <a:pPr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4695110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-3.33333E-6 L 8.33333E-7 0.23102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155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5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4.44444E-6 L -0.2401 -0.00533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014" y="-27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125 0 C 0.181 0 0.25 0.069 0.25 0.125 L 0.25 0.25 E" pathEditMode="relative" ptsTypes="">
                                      <p:cBhvr>
                                        <p:cTn id="1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332656"/>
            <a:ext cx="8229600" cy="1143000"/>
          </a:xfrm>
        </p:spPr>
        <p:txBody>
          <a:bodyPr>
            <a:prstTxWarp prst="textChevron">
              <a:avLst/>
            </a:prstTxWarp>
            <a:normAutofit fontScale="90000"/>
          </a:bodyPr>
          <a:lstStyle/>
          <a:p>
            <a:r>
              <a:rPr lang="ru-RU" dirty="0" smtClean="0"/>
              <a:t>Возьмите квадрат и разрежьте его по диагоналям. Сложите из получившихся фигур прямоугольник.</a:t>
            </a:r>
            <a:endParaRPr lang="ru-RU" dirty="0"/>
          </a:p>
        </p:txBody>
      </p:sp>
      <p:sp>
        <p:nvSpPr>
          <p:cNvPr id="8" name="Прямоугольный треугольник 7"/>
          <p:cNvSpPr/>
          <p:nvPr/>
        </p:nvSpPr>
        <p:spPr>
          <a:xfrm rot="10800000">
            <a:off x="515093" y="3442774"/>
            <a:ext cx="1728192" cy="1728192"/>
          </a:xfrm>
          <a:prstGeom prst="rtTriangl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ый треугольник 8"/>
          <p:cNvSpPr/>
          <p:nvPr/>
        </p:nvSpPr>
        <p:spPr>
          <a:xfrm rot="5400000">
            <a:off x="2243283" y="3429000"/>
            <a:ext cx="1728192" cy="1728192"/>
          </a:xfrm>
          <a:prstGeom prst="rtTriangl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ый треугольник 9"/>
          <p:cNvSpPr/>
          <p:nvPr/>
        </p:nvSpPr>
        <p:spPr>
          <a:xfrm>
            <a:off x="2243284" y="1700807"/>
            <a:ext cx="1728192" cy="1728192"/>
          </a:xfrm>
          <a:prstGeom prst="rtTriangl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ый треугольник 10"/>
          <p:cNvSpPr/>
          <p:nvPr/>
        </p:nvSpPr>
        <p:spPr>
          <a:xfrm rot="16200000">
            <a:off x="515092" y="1700807"/>
            <a:ext cx="1728192" cy="1728192"/>
          </a:xfrm>
          <a:prstGeom prst="rtTriangl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Номер слайда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EE9BAD-61E2-4A8C-95BB-E53F0168AE44}" type="slidenum">
              <a:rPr lang="ru-RU" smtClean="0"/>
              <a:pPr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6071573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7361 0.09468 L 0.19861 0.09468 C 0.25468 0.09468 0.32361 0.16366 0.32361 0.21968 L 0.32361 0.34468 " pathEditMode="relative" rAng="0" ptsTypes="FfFF">
                                      <p:cBhvr>
                                        <p:cTn id="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00" y="12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6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45174 0.1051 L 0.45174 0.22593 C 0.45174 0.27986 0.52119 0.34676 0.57761 0.34676 L 0.70365 0.34676 " pathEditMode="relative" rAng="0" ptsTypes="FfFF">
                                      <p:cBhvr>
                                        <p:cTn id="10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87" y="1208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6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7049 -0.15949 L 0.27049 -0.0338 C 0.27049 0.02268 0.33768 0.09236 0.39254 0.09236 L 0.51476 0.09236 " pathEditMode="relative" rAng="0" ptsTypes="FfFF">
                                      <p:cBhvr>
                                        <p:cTn id="14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205" y="1259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6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4.07407E-6 L 3.05556E-6 0.04722 C 3.05556E-6 0.06828 0.14184 0.09467 0.25729 0.09467 L 0.51458 0.09467 " pathEditMode="relative" rAng="0" ptsTypes="FfFF">
                                      <p:cBhvr>
                                        <p:cTn id="1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729" y="472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930226"/>
          </a:xfrm>
        </p:spPr>
        <p:txBody>
          <a:bodyPr>
            <a:normAutofit fontScale="90000"/>
          </a:bodyPr>
          <a:lstStyle/>
          <a:p>
            <a:r>
              <a:rPr lang="ru-RU" sz="3600" dirty="0" smtClean="0"/>
              <a:t>Возьмите прямоугольник, одна из сторон которая</a:t>
            </a:r>
            <a:r>
              <a:rPr lang="en-US" sz="3600" dirty="0"/>
              <a:t>,</a:t>
            </a:r>
            <a:r>
              <a:rPr lang="ru-RU" sz="3600" dirty="0" smtClean="0"/>
              <a:t> вдвое больше другой. Разрежьте его на две части, так чтобы из них можно было составить равнобедренный треугольник</a:t>
            </a:r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4" name="Прямоугольный треугольник 3"/>
          <p:cNvSpPr/>
          <p:nvPr/>
        </p:nvSpPr>
        <p:spPr>
          <a:xfrm rot="5400000">
            <a:off x="210417" y="3501008"/>
            <a:ext cx="3816424" cy="1800200"/>
          </a:xfrm>
          <a:prstGeom prst="rt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ый треугольник 4"/>
          <p:cNvSpPr/>
          <p:nvPr/>
        </p:nvSpPr>
        <p:spPr>
          <a:xfrm rot="16200000">
            <a:off x="210417" y="3501007"/>
            <a:ext cx="3816424" cy="1800200"/>
          </a:xfrm>
          <a:prstGeom prst="rt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ый треугольник 6"/>
          <p:cNvSpPr/>
          <p:nvPr/>
        </p:nvSpPr>
        <p:spPr>
          <a:xfrm rot="16200000" flipV="1">
            <a:off x="5940152" y="3428999"/>
            <a:ext cx="3816424" cy="1944216"/>
          </a:xfrm>
          <a:prstGeom prst="rtTriangl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ый треугольник 7"/>
          <p:cNvSpPr/>
          <p:nvPr/>
        </p:nvSpPr>
        <p:spPr>
          <a:xfrm rot="16200000">
            <a:off x="4060010" y="3501008"/>
            <a:ext cx="3816424" cy="1800200"/>
          </a:xfrm>
          <a:prstGeom prst="rtTriangl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EE9BAD-61E2-4A8C-95BB-E53F0168AE44}" type="slidenum">
              <a:rPr lang="ru-RU" smtClean="0"/>
              <a:pPr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6202016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7" grpId="0" animBg="1"/>
      <p:bldP spid="8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prstTxWarp prst="textChevron">
              <a:avLst/>
            </a:prstTxWarp>
          </a:bodyPr>
          <a:lstStyle/>
          <a:p>
            <a:r>
              <a:rPr lang="ru-RU" dirty="0" smtClean="0"/>
              <a:t>Физкультминутка.</a:t>
            </a:r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EE9BAD-61E2-4A8C-95BB-E53F0168AE44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idx="1"/>
          </p:nvPr>
        </p:nvSpPr>
        <p:spPr>
          <a:xfrm>
            <a:off x="3779912" y="1600200"/>
            <a:ext cx="4906888" cy="4525963"/>
          </a:xfrm>
        </p:spPr>
        <p:txBody>
          <a:bodyPr>
            <a:normAutofit fontScale="92500" lnSpcReduction="20000"/>
          </a:bodyPr>
          <a:lstStyle/>
          <a:p>
            <a:r>
              <a:rPr lang="ru-RU" dirty="0"/>
              <a:t>	Буратино потянулся,</a:t>
            </a:r>
          </a:p>
          <a:p>
            <a:r>
              <a:rPr lang="ru-RU" dirty="0" smtClean="0"/>
              <a:t>	Раз – нагнулся, два – </a:t>
            </a:r>
            <a:r>
              <a:rPr lang="en-US" dirty="0" smtClean="0"/>
              <a:t>  	</a:t>
            </a:r>
            <a:r>
              <a:rPr lang="ru-RU" dirty="0" smtClean="0"/>
              <a:t>нагнулся.</a:t>
            </a:r>
          </a:p>
          <a:p>
            <a:r>
              <a:rPr lang="ru-RU" dirty="0" smtClean="0"/>
              <a:t>	Руки в стороны развел,</a:t>
            </a:r>
          </a:p>
          <a:p>
            <a:r>
              <a:rPr lang="ru-RU" dirty="0" smtClean="0"/>
              <a:t>	Ключик видно не </a:t>
            </a:r>
            <a:r>
              <a:rPr lang="en-US" dirty="0" smtClean="0"/>
              <a:t>	</a:t>
            </a:r>
            <a:r>
              <a:rPr lang="ru-RU" dirty="0" smtClean="0"/>
              <a:t>нашел.</a:t>
            </a:r>
          </a:p>
          <a:p>
            <a:r>
              <a:rPr lang="ru-RU" dirty="0"/>
              <a:t>	Чтобы ключик нам </a:t>
            </a:r>
            <a:r>
              <a:rPr lang="en-US" dirty="0" smtClean="0"/>
              <a:t>	</a:t>
            </a:r>
            <a:r>
              <a:rPr lang="ru-RU" dirty="0" smtClean="0"/>
              <a:t>достать</a:t>
            </a:r>
            <a:r>
              <a:rPr lang="ru-RU" dirty="0"/>
              <a:t>, </a:t>
            </a:r>
          </a:p>
          <a:p>
            <a:pPr marL="914400" lvl="2" indent="0">
              <a:buNone/>
            </a:pPr>
            <a:r>
              <a:rPr lang="ru-RU" sz="3200" dirty="0"/>
              <a:t>Нужно на носочки встать.</a:t>
            </a:r>
          </a:p>
        </p:txBody>
      </p:sp>
      <p:pic>
        <p:nvPicPr>
          <p:cNvPr id="3074" name="Picture 2" descr="C:\Users\tanja\Desktop\buratino2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08520" y="1484784"/>
            <a:ext cx="3960440" cy="49772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59384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43608" y="404664"/>
            <a:ext cx="8100392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dirty="0" smtClean="0"/>
              <a:t>Сложите из 6 спичек 4 треугольника, каждая сторона которого равна длине спичек.</a:t>
            </a:r>
            <a:endParaRPr lang="ru-RU" sz="4400" b="1" dirty="0"/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3075" name="Picture 3" descr="C:\Users\tanja\Desktop\spichki_yapfiles.ru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7504" y="2852936"/>
            <a:ext cx="3810000" cy="381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C:\Users\tanja\Desktop\спички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139952" y="2824753"/>
            <a:ext cx="4836648" cy="37444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EE9BAD-61E2-4A8C-95BB-E53F0168AE44}" type="slidenum">
              <a:rPr lang="ru-RU" smtClean="0"/>
              <a:pPr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5498820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2592" y="1963851"/>
            <a:ext cx="9059863" cy="4749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51520" y="260648"/>
            <a:ext cx="856895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b="1" dirty="0" smtClean="0">
                <a:solidFill>
                  <a:srgbClr val="FF0000"/>
                </a:solidFill>
              </a:rPr>
              <a:t>Как изготовить  тетраэдр?</a:t>
            </a:r>
            <a:endParaRPr lang="ru-RU" sz="4800" b="1" dirty="0">
              <a:solidFill>
                <a:srgbClr val="FF0000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EE9BAD-61E2-4A8C-95BB-E53F0168AE44}" type="slidenum">
              <a:rPr lang="ru-RU" smtClean="0"/>
              <a:pPr/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6833006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Татьяна\Desktop\Tetrahedron.gif"/>
          <p:cNvPicPr>
            <a:picLocks noChangeAspect="1" noChangeArrowheads="1" noCrop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444208" y="332656"/>
            <a:ext cx="2286000" cy="228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Татьяна\Desktop\images (3)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195736" y="3645024"/>
            <a:ext cx="2066251" cy="20882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C:\Users\Татьяна\Desktop\images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1520" y="175866"/>
            <a:ext cx="2160240" cy="2160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275856" y="332656"/>
            <a:ext cx="288032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b="1" dirty="0" smtClean="0"/>
              <a:t>Тетраэдр</a:t>
            </a:r>
            <a:endParaRPr lang="ru-RU" sz="54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2627784" y="1255986"/>
            <a:ext cx="4464496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dirty="0" smtClean="0"/>
              <a:t>«4» -  тетра   «грань» - </a:t>
            </a:r>
            <a:r>
              <a:rPr lang="ru-RU" sz="4400" b="1" dirty="0" err="1" smtClean="0"/>
              <a:t>эдр</a:t>
            </a:r>
            <a:r>
              <a:rPr lang="ru-RU" sz="4400" b="1" dirty="0" smtClean="0"/>
              <a:t> </a:t>
            </a:r>
            <a:endParaRPr lang="ru-RU" sz="4400" b="1" dirty="0"/>
          </a:p>
        </p:txBody>
      </p:sp>
      <p:pic>
        <p:nvPicPr>
          <p:cNvPr id="5122" name="Picture 2" descr="C:\Users\tanja\Desktop\картинки\Рисунок2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156176" y="3308585"/>
            <a:ext cx="2019300" cy="290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EE9BAD-61E2-4A8C-95BB-E53F0168AE44}" type="slidenum">
              <a:rPr lang="ru-RU" smtClean="0"/>
              <a:pPr/>
              <a:t>17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2022675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Татьяна\Desktop\елка.jpe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936539" y="568587"/>
            <a:ext cx="4248472" cy="67448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Равнобедренный треугольник 1"/>
          <p:cNvSpPr/>
          <p:nvPr/>
        </p:nvSpPr>
        <p:spPr>
          <a:xfrm>
            <a:off x="1117561" y="2851161"/>
            <a:ext cx="576064" cy="504056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араллелограмм 2"/>
          <p:cNvSpPr/>
          <p:nvPr/>
        </p:nvSpPr>
        <p:spPr>
          <a:xfrm>
            <a:off x="7226622" y="5831902"/>
            <a:ext cx="657746" cy="684076"/>
          </a:xfrm>
          <a:prstGeom prst="parallelogram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ый треугольник 3"/>
          <p:cNvSpPr/>
          <p:nvPr/>
        </p:nvSpPr>
        <p:spPr>
          <a:xfrm>
            <a:off x="501456" y="2132856"/>
            <a:ext cx="576064" cy="432048"/>
          </a:xfrm>
          <a:prstGeom prst="rtTriangl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1183536" y="5257326"/>
            <a:ext cx="576064" cy="574576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Ромб 5"/>
          <p:cNvSpPr/>
          <p:nvPr/>
        </p:nvSpPr>
        <p:spPr>
          <a:xfrm>
            <a:off x="7555495" y="3822658"/>
            <a:ext cx="576064" cy="1224136"/>
          </a:xfrm>
          <a:prstGeom prst="diamond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Блок-схема: сопоставление 6"/>
          <p:cNvSpPr/>
          <p:nvPr/>
        </p:nvSpPr>
        <p:spPr>
          <a:xfrm>
            <a:off x="6447983" y="392799"/>
            <a:ext cx="360040" cy="1368152"/>
          </a:xfrm>
          <a:prstGeom prst="flowChartCollate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8" name="Блок-схема: сортировка 7"/>
          <p:cNvSpPr/>
          <p:nvPr/>
        </p:nvSpPr>
        <p:spPr>
          <a:xfrm rot="16354447">
            <a:off x="980525" y="4084800"/>
            <a:ext cx="457200" cy="914400"/>
          </a:xfrm>
          <a:prstGeom prst="flowChartSor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C00000"/>
              </a:solidFill>
            </a:endParaRPr>
          </a:p>
        </p:txBody>
      </p:sp>
      <p:sp>
        <p:nvSpPr>
          <p:cNvPr id="10" name="Овал 9"/>
          <p:cNvSpPr/>
          <p:nvPr/>
        </p:nvSpPr>
        <p:spPr>
          <a:xfrm>
            <a:off x="1332306" y="1076875"/>
            <a:ext cx="504056" cy="581109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ирог 10"/>
          <p:cNvSpPr/>
          <p:nvPr/>
        </p:nvSpPr>
        <p:spPr>
          <a:xfrm>
            <a:off x="7884368" y="2456004"/>
            <a:ext cx="720080" cy="790313"/>
          </a:xfrm>
          <a:prstGeom prst="pie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2" name="Капля 11"/>
          <p:cNvSpPr/>
          <p:nvPr/>
        </p:nvSpPr>
        <p:spPr>
          <a:xfrm>
            <a:off x="238510" y="3455564"/>
            <a:ext cx="578156" cy="621746"/>
          </a:xfrm>
          <a:prstGeom prst="teardrop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C000"/>
              </a:solidFill>
            </a:endParaRPr>
          </a:p>
        </p:txBody>
      </p:sp>
      <p:sp>
        <p:nvSpPr>
          <p:cNvPr id="13" name="Знак запрета 12"/>
          <p:cNvSpPr/>
          <p:nvPr/>
        </p:nvSpPr>
        <p:spPr>
          <a:xfrm>
            <a:off x="307341" y="5184574"/>
            <a:ext cx="684076" cy="720080"/>
          </a:xfrm>
          <a:prstGeom prst="noSmoking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4" name="Улыбающееся лицо 13"/>
          <p:cNvSpPr/>
          <p:nvPr/>
        </p:nvSpPr>
        <p:spPr>
          <a:xfrm>
            <a:off x="7095429" y="1367429"/>
            <a:ext cx="648072" cy="819784"/>
          </a:xfrm>
          <a:prstGeom prst="smileyFace">
            <a:avLst/>
          </a:prstGeom>
          <a:ln>
            <a:solidFill>
              <a:srgbClr val="99D8E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5-конечная звезда 14"/>
          <p:cNvSpPr/>
          <p:nvPr/>
        </p:nvSpPr>
        <p:spPr>
          <a:xfrm>
            <a:off x="8208404" y="5046794"/>
            <a:ext cx="792088" cy="969661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4-конечная звезда 15"/>
          <p:cNvSpPr/>
          <p:nvPr/>
        </p:nvSpPr>
        <p:spPr>
          <a:xfrm>
            <a:off x="7884368" y="510010"/>
            <a:ext cx="648072" cy="1224136"/>
          </a:xfrm>
          <a:prstGeom prst="star4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Месяц 16"/>
          <p:cNvSpPr/>
          <p:nvPr/>
        </p:nvSpPr>
        <p:spPr>
          <a:xfrm>
            <a:off x="395536" y="838200"/>
            <a:ext cx="432048" cy="567756"/>
          </a:xfrm>
          <a:prstGeom prst="moon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Куб 17"/>
          <p:cNvSpPr/>
          <p:nvPr/>
        </p:nvSpPr>
        <p:spPr>
          <a:xfrm>
            <a:off x="6457246" y="3484875"/>
            <a:ext cx="684076" cy="720824"/>
          </a:xfrm>
          <a:prstGeom prst="cub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Прямоугольник 18"/>
          <p:cNvSpPr/>
          <p:nvPr/>
        </p:nvSpPr>
        <p:spPr>
          <a:xfrm>
            <a:off x="1693625" y="-362"/>
            <a:ext cx="473430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prstClr val="black"/>
                </a:solidFill>
              </a:rPr>
              <a:t> </a:t>
            </a:r>
            <a:r>
              <a:rPr lang="ru-RU" sz="3600" b="1" dirty="0">
                <a:solidFill>
                  <a:prstClr val="black"/>
                </a:solidFill>
              </a:rPr>
              <a:t>Нарядите елку.</a:t>
            </a:r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EE9BAD-61E2-4A8C-95BB-E53F0168AE44}" type="slidenum">
              <a:rPr lang="ru-RU" smtClean="0"/>
              <a:pPr/>
              <a:t>18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1853942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8299 -0.05254 L 0.15 -0.0125 C 0.16407 -0.00347 0.18507 0.00139 0.20695 0.00139 C 0.23195 0.00139 0.25191 -0.00347 0.26598 -0.0125 L 0.33299 -0.05254 " pathEditMode="relative" rAng="0" ptsTypes="FffFF"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00" y="268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7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067 0.04 C 0.081 0.049 0.102 0.054 0.124 0.054 C 0.149 0.054 0.169 0.049 0.183 0.04 L 0.25 0 E" pathEditMode="relative" ptsTypes="">
                                      <p:cBhvr>
                                        <p:cTn id="1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1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-0.004 -0.008 -0.018 -0.016 -0.023 -0.016 c -0.031 0 -0.063 0.125 -0.063 0.25 c 0 -0.063 -0.016 -0.125 -0.031 -0.125 c -0.016 0 -0.031 0.063 -0.031 0.125 c 0 -0.031 -0.008 -0.063 -0.016 -0.063 c -0.008 0 -0.016 0.031 -0.016 0.063 c 0 -0.016 -0.004 -0.031 -0.008 -0.031 c -0.004 0 -0.008 0.016 -0.008 0.031 c 0 -0.008 -0.002 -0.016 -0.004 -0.016 c -0.001 0 -0.004 0.008 -0.004 0.016 c 0 -0.004 -0.001 -0.008 -0.002 -0.008 c 0 -0.001 -0.002 0.004 -0.002 0.008 c 0 -0.002 0 -0.004 -0.001 -0.004 c 0 0.001 -0.001 0.002 -0.001 0.004 c 0 -0.001 0 -0.002 0 -0.003 c -0.001 0 -0.001 0.001 -0.001 0.002 c -0.001 0 -0.001 -0.001 -0.001 -0.002 c -0.001 0 -0.001 0.001 -0.001 0.002 E" pathEditMode="relative" ptsTypes="">
                                      <p:cBhvr>
                                        <p:cTn id="1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3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25 0 E" pathEditMode="relative" ptsTypes="">
                                      <p:cBhvr>
                                        <p:cTn id="1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7" grpId="0" animBg="1"/>
      <p:bldP spid="8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332656"/>
            <a:ext cx="9144000" cy="576064"/>
          </a:xfrm>
        </p:spPr>
        <p:txBody>
          <a:bodyPr>
            <a:noAutofit/>
          </a:bodyPr>
          <a:lstStyle/>
          <a:p>
            <a:r>
              <a:rPr lang="ru-RU" sz="2800" dirty="0" smtClean="0"/>
              <a:t>ТЕСТ.</a:t>
            </a:r>
            <a:br>
              <a:rPr lang="ru-RU" sz="2800" dirty="0" smtClean="0"/>
            </a:br>
            <a:r>
              <a:rPr lang="ru-RU" sz="2800" b="1" i="1" dirty="0" smtClean="0"/>
              <a:t>Соедините </a:t>
            </a:r>
            <a:r>
              <a:rPr lang="ru-RU" sz="2800" b="1" i="1" dirty="0"/>
              <a:t>стрелкой название треугольника с </a:t>
            </a:r>
            <a:r>
              <a:rPr lang="ru-RU" sz="2800" b="1" i="1" dirty="0" smtClean="0"/>
              <a:t>рисунком</a:t>
            </a:r>
            <a:r>
              <a:rPr lang="en-US" sz="2800" b="1" i="1" dirty="0"/>
              <a:t>.</a:t>
            </a:r>
            <a:endParaRPr lang="ru-RU" sz="2800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390908" y="1235323"/>
            <a:ext cx="4038600" cy="2016225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/>
              <a:t>Равнобедренный</a:t>
            </a:r>
          </a:p>
          <a:p>
            <a:pPr marL="0" indent="0">
              <a:buNone/>
            </a:pPr>
            <a:r>
              <a:rPr lang="ru-RU" dirty="0" smtClean="0"/>
              <a:t>Прямоугольный</a:t>
            </a:r>
          </a:p>
          <a:p>
            <a:pPr marL="0" indent="0">
              <a:buNone/>
            </a:pPr>
            <a:r>
              <a:rPr lang="ru-RU" dirty="0" smtClean="0"/>
              <a:t>Правильный</a:t>
            </a:r>
            <a:endParaRPr lang="ru-RU" dirty="0"/>
          </a:p>
          <a:p>
            <a:pPr marL="0" indent="0">
              <a:buNone/>
            </a:pPr>
            <a:endParaRPr lang="ru-RU" dirty="0" smtClean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716016" y="1235323"/>
            <a:ext cx="4038600" cy="2164749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/>
              <a:t>Равносторонний</a:t>
            </a:r>
          </a:p>
          <a:p>
            <a:pPr marL="0" indent="0">
              <a:buNone/>
            </a:pPr>
            <a:r>
              <a:rPr lang="ru-RU" dirty="0" smtClean="0"/>
              <a:t>Тупоугольный</a:t>
            </a:r>
          </a:p>
          <a:p>
            <a:pPr marL="0" indent="0">
              <a:buNone/>
            </a:pPr>
            <a:r>
              <a:rPr lang="ru-RU" dirty="0" smtClean="0"/>
              <a:t>Равнобедренный</a:t>
            </a:r>
            <a:endParaRPr lang="ru-RU" dirty="0"/>
          </a:p>
        </p:txBody>
      </p:sp>
      <p:sp>
        <p:nvSpPr>
          <p:cNvPr id="27" name="Прямоугольный треугольник 26"/>
          <p:cNvSpPr/>
          <p:nvPr/>
        </p:nvSpPr>
        <p:spPr>
          <a:xfrm>
            <a:off x="3671900" y="2427964"/>
            <a:ext cx="792088" cy="288032"/>
          </a:xfrm>
          <a:prstGeom prst="rtTriangl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Равнобедренный треугольник 27"/>
          <p:cNvSpPr/>
          <p:nvPr/>
        </p:nvSpPr>
        <p:spPr>
          <a:xfrm>
            <a:off x="3851920" y="1304698"/>
            <a:ext cx="432048" cy="288032"/>
          </a:xfrm>
          <a:prstGeom prst="triangl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Равнобедренный треугольник 28"/>
          <p:cNvSpPr/>
          <p:nvPr/>
        </p:nvSpPr>
        <p:spPr>
          <a:xfrm>
            <a:off x="8001184" y="2279284"/>
            <a:ext cx="360040" cy="297359"/>
          </a:xfrm>
          <a:prstGeom prst="triangl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Равнобедренный треугольник 29"/>
          <p:cNvSpPr/>
          <p:nvPr/>
        </p:nvSpPr>
        <p:spPr>
          <a:xfrm>
            <a:off x="3816352" y="1718810"/>
            <a:ext cx="323600" cy="447018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Равнобедренный треугольник 30"/>
          <p:cNvSpPr/>
          <p:nvPr/>
        </p:nvSpPr>
        <p:spPr>
          <a:xfrm>
            <a:off x="8189579" y="1504101"/>
            <a:ext cx="216023" cy="576064"/>
          </a:xfrm>
          <a:prstGeom prst="triangl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439363" y="1011350"/>
            <a:ext cx="1601787" cy="642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44" name="Прямая со стрелкой 43"/>
          <p:cNvCxnSpPr/>
          <p:nvPr/>
        </p:nvCxnSpPr>
        <p:spPr>
          <a:xfrm flipV="1">
            <a:off x="2664224" y="1483371"/>
            <a:ext cx="1152128" cy="119264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6" name="Прямая со стрелкой 45"/>
          <p:cNvCxnSpPr/>
          <p:nvPr/>
        </p:nvCxnSpPr>
        <p:spPr>
          <a:xfrm>
            <a:off x="3059832" y="1942319"/>
            <a:ext cx="504056" cy="63432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8" name="Прямая со стрелкой 47"/>
          <p:cNvCxnSpPr/>
          <p:nvPr/>
        </p:nvCxnSpPr>
        <p:spPr>
          <a:xfrm>
            <a:off x="3275856" y="1504101"/>
            <a:ext cx="540496" cy="47155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50" name="Прямая со стрелкой 49"/>
          <p:cNvCxnSpPr/>
          <p:nvPr/>
        </p:nvCxnSpPr>
        <p:spPr>
          <a:xfrm>
            <a:off x="7380312" y="1504101"/>
            <a:ext cx="620872" cy="92386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52" name="Прямая со стрелкой 51"/>
          <p:cNvCxnSpPr>
            <a:endCxn id="31" idx="1"/>
          </p:cNvCxnSpPr>
          <p:nvPr/>
        </p:nvCxnSpPr>
        <p:spPr>
          <a:xfrm flipV="1">
            <a:off x="7524328" y="1792133"/>
            <a:ext cx="719257" cy="779847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56" name="Прямая со стрелкой 55"/>
          <p:cNvCxnSpPr/>
          <p:nvPr/>
        </p:nvCxnSpPr>
        <p:spPr>
          <a:xfrm flipV="1">
            <a:off x="7092280" y="1504102"/>
            <a:ext cx="791676" cy="575589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59" name="TextBox 58"/>
          <p:cNvSpPr txBox="1"/>
          <p:nvPr/>
        </p:nvSpPr>
        <p:spPr>
          <a:xfrm>
            <a:off x="736776" y="3175359"/>
            <a:ext cx="82809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/>
              <a:t>Назовите углы и стороны ,изображенной фигуры.</a:t>
            </a:r>
            <a:endParaRPr lang="ru-RU" sz="2800" b="1" dirty="0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75836" y="3717032"/>
            <a:ext cx="5518150" cy="2165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64223" y="5733256"/>
            <a:ext cx="7560017" cy="879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EE9BAD-61E2-4A8C-95BB-E53F0168AE44}" type="slidenum">
              <a:rPr lang="ru-RU" smtClean="0"/>
              <a:pPr/>
              <a:t>19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0789491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79512" y="2130425"/>
            <a:ext cx="8964488" cy="1470025"/>
          </a:xfrm>
        </p:spPr>
        <p:txBody>
          <a:bodyPr>
            <a:noAutofit/>
          </a:bodyPr>
          <a:lstStyle/>
          <a:p>
            <a:pPr algn="l"/>
            <a:r>
              <a:rPr lang="ru-RU" sz="3600" dirty="0" smtClean="0"/>
              <a:t/>
            </a:r>
            <a:br>
              <a:rPr lang="ru-RU" sz="3600" dirty="0" smtClean="0"/>
            </a:br>
            <a:r>
              <a:rPr lang="ru-RU" sz="3600" dirty="0"/>
              <a:t/>
            </a:r>
            <a:br>
              <a:rPr lang="ru-RU" sz="3600" dirty="0"/>
            </a:br>
            <a:r>
              <a:rPr lang="ru-RU" sz="3600" dirty="0" smtClean="0"/>
              <a:t>Цель урока:</a:t>
            </a:r>
            <a:br>
              <a:rPr lang="ru-RU" sz="3600" dirty="0" smtClean="0"/>
            </a:br>
            <a:r>
              <a:rPr lang="ru-RU" sz="3600" dirty="0" smtClean="0"/>
              <a:t>1. Научиться определять все виды треугольников, узнать , что такое тетраэдр.</a:t>
            </a:r>
            <a:br>
              <a:rPr lang="ru-RU" sz="3600" dirty="0" smtClean="0"/>
            </a:br>
            <a:r>
              <a:rPr lang="ru-RU" sz="3600" dirty="0" smtClean="0"/>
              <a:t>2. Научиться находить углы в треугольнике.</a:t>
            </a:r>
            <a:br>
              <a:rPr lang="ru-RU" sz="3600" dirty="0" smtClean="0"/>
            </a:br>
            <a:r>
              <a:rPr lang="ru-RU" sz="3600" dirty="0" smtClean="0"/>
              <a:t/>
            </a:r>
            <a:br>
              <a:rPr lang="ru-RU" sz="3600" dirty="0" smtClean="0"/>
            </a:br>
            <a:r>
              <a:rPr lang="ru-RU" sz="3600" dirty="0" smtClean="0"/>
              <a:t>3.  Научиться составлять различные фигуры из треугольников.</a:t>
            </a:r>
            <a:br>
              <a:rPr lang="ru-RU" sz="3600" dirty="0" smtClean="0"/>
            </a:br>
            <a:r>
              <a:rPr lang="ru-RU" sz="3600" dirty="0" smtClean="0"/>
              <a:t>4.  Научиться делить фигуры на треугольники и определять их вид.</a:t>
            </a:r>
            <a:r>
              <a:rPr lang="ru-RU" sz="3600" dirty="0"/>
              <a:t/>
            </a:r>
            <a:br>
              <a:rPr lang="ru-RU" sz="3600" dirty="0"/>
            </a:br>
            <a:r>
              <a:rPr lang="ru-RU" sz="3600" dirty="0" smtClean="0"/>
              <a:t>5.  Узнать о геометрических игрушках, </a:t>
            </a:r>
            <a:r>
              <a:rPr lang="ru-RU" sz="3600" dirty="0" err="1" smtClean="0"/>
              <a:t>флексагоне</a:t>
            </a:r>
            <a:r>
              <a:rPr lang="ru-RU" sz="3600" dirty="0" smtClean="0"/>
              <a:t>.</a:t>
            </a:r>
            <a:endParaRPr lang="ru-RU" sz="36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47664" y="116632"/>
            <a:ext cx="6400800" cy="175260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EE9BAD-61E2-4A8C-95BB-E53F0168AE44}" type="slidenum">
              <a:rPr lang="ru-RU" smtClean="0"/>
              <a:pPr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7534376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prstTxWarp prst="textPlain">
              <a:avLst/>
            </a:prstTxWarp>
          </a:bodyPr>
          <a:lstStyle/>
          <a:p>
            <a:r>
              <a:rPr lang="ru-RU" dirty="0" smtClean="0"/>
              <a:t>Игрушка </a:t>
            </a:r>
            <a:r>
              <a:rPr lang="ru-RU" dirty="0" err="1" smtClean="0"/>
              <a:t>флексагон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3" name="Picture 2" descr="C:\Users\tanja\Desktop\флексагон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835696" y="1772816"/>
            <a:ext cx="4552950" cy="45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EE9BAD-61E2-4A8C-95BB-E53F0168AE44}" type="slidenum">
              <a:rPr lang="ru-RU" smtClean="0"/>
              <a:pPr/>
              <a:t>20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5528644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Как изготовить </a:t>
            </a:r>
            <a:r>
              <a:rPr lang="ru-RU" dirty="0" err="1" smtClean="0"/>
              <a:t>флексагон</a:t>
            </a:r>
            <a:r>
              <a:rPr lang="ru-RU" dirty="0" smtClean="0"/>
              <a:t>?</a:t>
            </a:r>
            <a:endParaRPr lang="ru-RU" dirty="0"/>
          </a:p>
        </p:txBody>
      </p:sp>
      <p:pic>
        <p:nvPicPr>
          <p:cNvPr id="3074" name="Picture 2" descr="C:\Users\tanja\Desktop\gexfl-2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9512" y="1477289"/>
            <a:ext cx="8725116" cy="51125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EE9BAD-61E2-4A8C-95BB-E53F0168AE44}" type="slidenum">
              <a:rPr lang="ru-RU" smtClean="0"/>
              <a:pPr/>
              <a:t>21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2628868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ый треугольник 1"/>
          <p:cNvSpPr/>
          <p:nvPr/>
        </p:nvSpPr>
        <p:spPr>
          <a:xfrm>
            <a:off x="1520140" y="640036"/>
            <a:ext cx="914400" cy="914400"/>
          </a:xfrm>
          <a:prstGeom prst="rtTriangl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3" name="Прямоугольный треугольник 2"/>
          <p:cNvSpPr/>
          <p:nvPr/>
        </p:nvSpPr>
        <p:spPr>
          <a:xfrm rot="7040612">
            <a:off x="2607577" y="843236"/>
            <a:ext cx="914400" cy="914400"/>
          </a:xfrm>
          <a:prstGeom prst="rtTriangl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4" name="Прямоугольный треугольник 3"/>
          <p:cNvSpPr/>
          <p:nvPr/>
        </p:nvSpPr>
        <p:spPr>
          <a:xfrm rot="10356515">
            <a:off x="2502802" y="1502049"/>
            <a:ext cx="914400" cy="914400"/>
          </a:xfrm>
          <a:prstGeom prst="rtTriangl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5" name="Прямоугольный треугольник 4"/>
          <p:cNvSpPr/>
          <p:nvPr/>
        </p:nvSpPr>
        <p:spPr>
          <a:xfrm rot="17794149">
            <a:off x="1364565" y="1270274"/>
            <a:ext cx="914400" cy="914400"/>
          </a:xfrm>
          <a:prstGeom prst="rtTriangl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6" name="Прямоугольный треугольник 5"/>
          <p:cNvSpPr/>
          <p:nvPr/>
        </p:nvSpPr>
        <p:spPr>
          <a:xfrm rot="14097089">
            <a:off x="1866215" y="1756049"/>
            <a:ext cx="914400" cy="914400"/>
          </a:xfrm>
          <a:prstGeom prst="rtTriangl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7" name="Прямоугольный треугольник 6"/>
          <p:cNvSpPr/>
          <p:nvPr/>
        </p:nvSpPr>
        <p:spPr>
          <a:xfrm rot="13531379">
            <a:off x="1847165" y="2905399"/>
            <a:ext cx="914400" cy="914400"/>
          </a:xfrm>
          <a:prstGeom prst="rtTriangl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8" name="Прямоугольный треугольник 7"/>
          <p:cNvSpPr/>
          <p:nvPr/>
        </p:nvSpPr>
        <p:spPr>
          <a:xfrm rot="13555378">
            <a:off x="1856690" y="4181749"/>
            <a:ext cx="914400" cy="914400"/>
          </a:xfrm>
          <a:prstGeom prst="rtTriangl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9" name="Прямоугольный треугольник 8"/>
          <p:cNvSpPr/>
          <p:nvPr/>
        </p:nvSpPr>
        <p:spPr>
          <a:xfrm>
            <a:off x="1418540" y="3970611"/>
            <a:ext cx="914400" cy="914400"/>
          </a:xfrm>
          <a:prstGeom prst="rtTriangl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0" name="Прямоугольный треугольник 9"/>
          <p:cNvSpPr/>
          <p:nvPr/>
        </p:nvSpPr>
        <p:spPr>
          <a:xfrm rot="16200000">
            <a:off x="3264802" y="5639074"/>
            <a:ext cx="914400" cy="914400"/>
          </a:xfrm>
          <a:prstGeom prst="rtTriangl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1" name="Прямоугольный треугольник 10"/>
          <p:cNvSpPr/>
          <p:nvPr/>
        </p:nvSpPr>
        <p:spPr>
          <a:xfrm rot="13286083">
            <a:off x="1875740" y="5473974"/>
            <a:ext cx="914400" cy="914400"/>
          </a:xfrm>
          <a:prstGeom prst="rtTriangl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2" name="Прямоугольный треугольник 11"/>
          <p:cNvSpPr/>
          <p:nvPr/>
        </p:nvSpPr>
        <p:spPr>
          <a:xfrm rot="15976866">
            <a:off x="1418540" y="5677174"/>
            <a:ext cx="914400" cy="914400"/>
          </a:xfrm>
          <a:prstGeom prst="rtTriangl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3" name="Прямоугольный треугольник 12"/>
          <p:cNvSpPr/>
          <p:nvPr/>
        </p:nvSpPr>
        <p:spPr>
          <a:xfrm rot="5083109">
            <a:off x="1399490" y="5645424"/>
            <a:ext cx="914400" cy="914400"/>
          </a:xfrm>
          <a:prstGeom prst="rtTriangl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4" name="Прямоугольный треугольник 13"/>
          <p:cNvSpPr/>
          <p:nvPr/>
        </p:nvSpPr>
        <p:spPr>
          <a:xfrm rot="5400000">
            <a:off x="3264802" y="5599386"/>
            <a:ext cx="914400" cy="914400"/>
          </a:xfrm>
          <a:prstGeom prst="rtTriangl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5" name="Прямоугольный треугольник 14"/>
          <p:cNvSpPr/>
          <p:nvPr/>
        </p:nvSpPr>
        <p:spPr>
          <a:xfrm rot="16200000">
            <a:off x="2332940" y="4372249"/>
            <a:ext cx="914400" cy="914400"/>
          </a:xfrm>
          <a:prstGeom prst="rtTriangl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6" name="Прямоугольный треугольник 15"/>
          <p:cNvSpPr/>
          <p:nvPr/>
        </p:nvSpPr>
        <p:spPr>
          <a:xfrm rot="13793381">
            <a:off x="2661552" y="3448324"/>
            <a:ext cx="914400" cy="914400"/>
          </a:xfrm>
          <a:prstGeom prst="rtTriangl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7" name="Прямоугольный треугольник 16"/>
          <p:cNvSpPr/>
          <p:nvPr/>
        </p:nvSpPr>
        <p:spPr>
          <a:xfrm>
            <a:off x="4179202" y="5618436"/>
            <a:ext cx="914400" cy="914400"/>
          </a:xfrm>
          <a:prstGeom prst="rtTriangl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8" name="Прямоугольный треугольник 17"/>
          <p:cNvSpPr/>
          <p:nvPr/>
        </p:nvSpPr>
        <p:spPr>
          <a:xfrm rot="15905042">
            <a:off x="2326590" y="5677174"/>
            <a:ext cx="914400" cy="914400"/>
          </a:xfrm>
          <a:prstGeom prst="rtTriangl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9" name="TextBox 18"/>
          <p:cNvSpPr txBox="1"/>
          <p:nvPr/>
        </p:nvSpPr>
        <p:spPr>
          <a:xfrm>
            <a:off x="4514219" y="744729"/>
            <a:ext cx="374441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/>
              <a:t>Дома выполните  похожее задание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20" name="Рисунок 19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64088" y="2303173"/>
            <a:ext cx="3779912" cy="4229663"/>
          </a:xfrm>
          <a:prstGeom prst="rect">
            <a:avLst/>
          </a:prstGeom>
          <a:noFill/>
        </p:spPr>
      </p:pic>
      <p:sp>
        <p:nvSpPr>
          <p:cNvPr id="21" name="Номер слайда 2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EE9BAD-61E2-4A8C-95BB-E53F0168AE44}" type="slidenum">
              <a:rPr lang="ru-RU" smtClean="0"/>
              <a:pPr/>
              <a:t>22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6597743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21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21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21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2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21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2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21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3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21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3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21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4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4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21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4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4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21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5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5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5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5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21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5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5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5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5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21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6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6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6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21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6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6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6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21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7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7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21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7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7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21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8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8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21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8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8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Равнобедренный треугольник 18"/>
          <p:cNvSpPr/>
          <p:nvPr/>
        </p:nvSpPr>
        <p:spPr>
          <a:xfrm rot="3872679">
            <a:off x="3814762" y="1570038"/>
            <a:ext cx="530225" cy="828675"/>
          </a:xfrm>
          <a:prstGeom prst="triangl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0" name="Равнобедренный треугольник 19"/>
          <p:cNvSpPr/>
          <p:nvPr/>
        </p:nvSpPr>
        <p:spPr>
          <a:xfrm rot="15396178">
            <a:off x="4812505" y="1043782"/>
            <a:ext cx="530225" cy="827088"/>
          </a:xfrm>
          <a:prstGeom prst="triangl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1" name="Равнобедренный треугольник 20"/>
          <p:cNvSpPr/>
          <p:nvPr/>
        </p:nvSpPr>
        <p:spPr>
          <a:xfrm rot="15154497">
            <a:off x="5357812" y="315913"/>
            <a:ext cx="530225" cy="828675"/>
          </a:xfrm>
          <a:prstGeom prst="triangl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2" name="Равнобедренный треугольник 21"/>
          <p:cNvSpPr/>
          <p:nvPr/>
        </p:nvSpPr>
        <p:spPr>
          <a:xfrm rot="5121509">
            <a:off x="2066924" y="1785938"/>
            <a:ext cx="530225" cy="828675"/>
          </a:xfrm>
          <a:prstGeom prst="triangl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3" name="Равнобедренный треугольник 22"/>
          <p:cNvSpPr/>
          <p:nvPr/>
        </p:nvSpPr>
        <p:spPr>
          <a:xfrm rot="3606240">
            <a:off x="1159668" y="5757069"/>
            <a:ext cx="530225" cy="827087"/>
          </a:xfrm>
          <a:prstGeom prst="triangle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accent6"/>
              </a:solidFill>
            </a:endParaRPr>
          </a:p>
        </p:txBody>
      </p:sp>
      <p:sp>
        <p:nvSpPr>
          <p:cNvPr id="24" name="Равнобедренный треугольник 23"/>
          <p:cNvSpPr/>
          <p:nvPr/>
        </p:nvSpPr>
        <p:spPr>
          <a:xfrm rot="5588198">
            <a:off x="3790155" y="1121569"/>
            <a:ext cx="530225" cy="827088"/>
          </a:xfrm>
          <a:prstGeom prst="triangl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5" name="Равнобедренный треугольник 24"/>
          <p:cNvSpPr/>
          <p:nvPr/>
        </p:nvSpPr>
        <p:spPr>
          <a:xfrm rot="3860186">
            <a:off x="1878012" y="5281613"/>
            <a:ext cx="530225" cy="828675"/>
          </a:xfrm>
          <a:prstGeom prst="triangle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accent6"/>
              </a:solidFill>
            </a:endParaRPr>
          </a:p>
        </p:txBody>
      </p:sp>
      <p:sp>
        <p:nvSpPr>
          <p:cNvPr id="26" name="Равнобедренный треугольник 25"/>
          <p:cNvSpPr/>
          <p:nvPr/>
        </p:nvSpPr>
        <p:spPr>
          <a:xfrm rot="13187612">
            <a:off x="4592637" y="792163"/>
            <a:ext cx="530225" cy="828675"/>
          </a:xfrm>
          <a:prstGeom prst="triangl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7" name="Равнобедренный треугольник 26"/>
          <p:cNvSpPr/>
          <p:nvPr/>
        </p:nvSpPr>
        <p:spPr>
          <a:xfrm rot="4377365">
            <a:off x="2982118" y="1823244"/>
            <a:ext cx="530225" cy="827087"/>
          </a:xfrm>
          <a:prstGeom prst="triangl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8" name="Равнобедренный треугольник 27"/>
          <p:cNvSpPr/>
          <p:nvPr/>
        </p:nvSpPr>
        <p:spPr>
          <a:xfrm rot="18362246">
            <a:off x="4755355" y="1570832"/>
            <a:ext cx="530225" cy="827088"/>
          </a:xfrm>
          <a:prstGeom prst="triangl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9" name="Равнобедренный треугольник 28"/>
          <p:cNvSpPr/>
          <p:nvPr/>
        </p:nvSpPr>
        <p:spPr>
          <a:xfrm rot="18648552">
            <a:off x="5720555" y="5150644"/>
            <a:ext cx="530225" cy="827088"/>
          </a:xfrm>
          <a:prstGeom prst="triangle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accent6"/>
              </a:solidFill>
            </a:endParaRPr>
          </a:p>
        </p:txBody>
      </p:sp>
      <p:sp>
        <p:nvSpPr>
          <p:cNvPr id="30" name="Равнобедренный треугольник 29"/>
          <p:cNvSpPr/>
          <p:nvPr/>
        </p:nvSpPr>
        <p:spPr>
          <a:xfrm rot="17611016">
            <a:off x="6470649" y="5599113"/>
            <a:ext cx="530225" cy="828675"/>
          </a:xfrm>
          <a:prstGeom prst="triangle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accent6"/>
              </a:solidFill>
            </a:endParaRPr>
          </a:p>
        </p:txBody>
      </p:sp>
      <p:sp>
        <p:nvSpPr>
          <p:cNvPr id="31" name="Равнобедренный треугольник 30"/>
          <p:cNvSpPr/>
          <p:nvPr/>
        </p:nvSpPr>
        <p:spPr>
          <a:xfrm rot="17912508">
            <a:off x="4948237" y="4852988"/>
            <a:ext cx="530225" cy="828675"/>
          </a:xfrm>
          <a:prstGeom prst="triangle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accent6"/>
              </a:solidFill>
            </a:endParaRPr>
          </a:p>
        </p:txBody>
      </p:sp>
      <p:sp>
        <p:nvSpPr>
          <p:cNvPr id="32" name="Равнобедренный треугольник 31"/>
          <p:cNvSpPr/>
          <p:nvPr/>
        </p:nvSpPr>
        <p:spPr>
          <a:xfrm rot="4462289">
            <a:off x="2657474" y="4879975"/>
            <a:ext cx="530225" cy="828675"/>
          </a:xfrm>
          <a:prstGeom prst="triangle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accent6"/>
              </a:solidFill>
            </a:endParaRPr>
          </a:p>
        </p:txBody>
      </p:sp>
      <p:sp>
        <p:nvSpPr>
          <p:cNvPr id="33" name="Равнобедренный треугольник 32"/>
          <p:cNvSpPr/>
          <p:nvPr/>
        </p:nvSpPr>
        <p:spPr>
          <a:xfrm rot="15770159" flipH="1">
            <a:off x="5741193" y="907257"/>
            <a:ext cx="530225" cy="827087"/>
          </a:xfrm>
          <a:prstGeom prst="triangl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34" name="Равнобедренный треугольник 33"/>
          <p:cNvSpPr/>
          <p:nvPr/>
        </p:nvSpPr>
        <p:spPr>
          <a:xfrm rot="9702168" flipH="1">
            <a:off x="4049712" y="781050"/>
            <a:ext cx="530225" cy="828675"/>
          </a:xfrm>
          <a:prstGeom prst="triangl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35" name="Равнобедренный треугольник 34"/>
          <p:cNvSpPr/>
          <p:nvPr/>
        </p:nvSpPr>
        <p:spPr>
          <a:xfrm rot="14586900" flipH="1">
            <a:off x="6536531" y="535781"/>
            <a:ext cx="531812" cy="828675"/>
          </a:xfrm>
          <a:prstGeom prst="triangl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36" name="Равнобедренный треугольник 35"/>
          <p:cNvSpPr/>
          <p:nvPr/>
        </p:nvSpPr>
        <p:spPr>
          <a:xfrm flipH="1">
            <a:off x="4281487" y="3255963"/>
            <a:ext cx="531812" cy="828675"/>
          </a:xfrm>
          <a:prstGeom prst="triangle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37" name="Равнобедренный треугольник 36"/>
          <p:cNvSpPr/>
          <p:nvPr/>
        </p:nvSpPr>
        <p:spPr>
          <a:xfrm flipH="1">
            <a:off x="4314824" y="1670050"/>
            <a:ext cx="530225" cy="827088"/>
          </a:xfrm>
          <a:prstGeom prst="triangle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38" name="Равнобедренный треугольник 37"/>
          <p:cNvSpPr/>
          <p:nvPr/>
        </p:nvSpPr>
        <p:spPr>
          <a:xfrm rot="6191053" flipH="1">
            <a:off x="2117724" y="869950"/>
            <a:ext cx="530225" cy="828675"/>
          </a:xfrm>
          <a:prstGeom prst="triangl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39" name="Равнобедренный треугольник 38"/>
          <p:cNvSpPr/>
          <p:nvPr/>
        </p:nvSpPr>
        <p:spPr>
          <a:xfrm flipH="1">
            <a:off x="4275137" y="2428875"/>
            <a:ext cx="530225" cy="827088"/>
          </a:xfrm>
          <a:prstGeom prst="triangle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40" name="Равнобедренный треугольник 39"/>
          <p:cNvSpPr/>
          <p:nvPr/>
        </p:nvSpPr>
        <p:spPr>
          <a:xfrm flipH="1">
            <a:off x="4281487" y="4052888"/>
            <a:ext cx="531812" cy="827087"/>
          </a:xfrm>
          <a:prstGeom prst="triangle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41" name="Равнобедренный треугольник 40"/>
          <p:cNvSpPr/>
          <p:nvPr/>
        </p:nvSpPr>
        <p:spPr>
          <a:xfrm rot="14987653" flipH="1">
            <a:off x="7162799" y="1339850"/>
            <a:ext cx="530225" cy="828675"/>
          </a:xfrm>
          <a:prstGeom prst="triangl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42" name="Равнобедренный треугольник 41"/>
          <p:cNvSpPr/>
          <p:nvPr/>
        </p:nvSpPr>
        <p:spPr>
          <a:xfrm flipH="1">
            <a:off x="4281487" y="4837113"/>
            <a:ext cx="531812" cy="828675"/>
          </a:xfrm>
          <a:prstGeom prst="triangle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43" name="Равнобедренный треугольник 42"/>
          <p:cNvSpPr/>
          <p:nvPr/>
        </p:nvSpPr>
        <p:spPr>
          <a:xfrm flipH="1">
            <a:off x="4275137" y="5621338"/>
            <a:ext cx="530225" cy="828675"/>
          </a:xfrm>
          <a:prstGeom prst="triangle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44" name="Равнобедренный треугольник 43"/>
          <p:cNvSpPr/>
          <p:nvPr/>
        </p:nvSpPr>
        <p:spPr>
          <a:xfrm rot="5581367" flipH="1">
            <a:off x="2934493" y="1080294"/>
            <a:ext cx="530225" cy="827087"/>
          </a:xfrm>
          <a:prstGeom prst="triangl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45" name="Равнобедренный треугольник 44"/>
          <p:cNvSpPr/>
          <p:nvPr/>
        </p:nvSpPr>
        <p:spPr>
          <a:xfrm rot="16200000" flipH="1">
            <a:off x="6357937" y="1557338"/>
            <a:ext cx="530225" cy="828675"/>
          </a:xfrm>
          <a:prstGeom prst="triangl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46" name="Равнобедренный треугольник 45"/>
          <p:cNvSpPr/>
          <p:nvPr/>
        </p:nvSpPr>
        <p:spPr>
          <a:xfrm rot="15387065" flipH="1">
            <a:off x="5545930" y="1721644"/>
            <a:ext cx="530225" cy="827088"/>
          </a:xfrm>
          <a:prstGeom prst="triangl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47" name="Равнобедренный треугольник 46"/>
          <p:cNvSpPr/>
          <p:nvPr/>
        </p:nvSpPr>
        <p:spPr>
          <a:xfrm rot="4741426">
            <a:off x="3701256" y="4815681"/>
            <a:ext cx="531812" cy="828675"/>
          </a:xfrm>
          <a:prstGeom prst="triangle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accent6"/>
              </a:solidFill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EE9BAD-61E2-4A8C-95BB-E53F0168AE44}" type="slidenum">
              <a:rPr lang="ru-RU" smtClean="0"/>
              <a:pPr/>
              <a:t>23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8330187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9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40" grpId="0" animBg="1"/>
      <p:bldP spid="41" grpId="0" animBg="1"/>
      <p:bldP spid="42" grpId="0" animBg="1"/>
      <p:bldP spid="43" grpId="0" animBg="1"/>
      <p:bldP spid="44" grpId="0" animBg="1"/>
      <p:bldP spid="45" grpId="0" animBg="1"/>
      <p:bldP spid="46" grpId="0" animBg="1"/>
      <p:bldP spid="47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tanja\Desktop\0009-009-Spasibo-za-urok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-5027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EE9BAD-61E2-4A8C-95BB-E53F0168AE44}" type="slidenum">
              <a:rPr lang="ru-RU" smtClean="0"/>
              <a:pPr/>
              <a:t>24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5129797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Список литературы: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ru-RU" dirty="0" err="1"/>
              <a:t>Шарыгин</a:t>
            </a:r>
            <a:r>
              <a:rPr lang="ru-RU" dirty="0"/>
              <a:t> И.Ф., </a:t>
            </a:r>
            <a:r>
              <a:rPr lang="ru-RU" dirty="0" err="1"/>
              <a:t>Ерганжиева</a:t>
            </a:r>
            <a:r>
              <a:rPr lang="ru-RU" dirty="0"/>
              <a:t> Л.Н., Наглядная геометрия.5-6 </a:t>
            </a:r>
            <a:r>
              <a:rPr lang="ru-RU" dirty="0" err="1"/>
              <a:t>кл</a:t>
            </a:r>
            <a:r>
              <a:rPr lang="ru-RU" dirty="0"/>
              <a:t>. Учебное </a:t>
            </a:r>
            <a:r>
              <a:rPr lang="ru-RU" dirty="0" err="1"/>
              <a:t>пособие.-М.:Дрофа</a:t>
            </a:r>
            <a:r>
              <a:rPr lang="ru-RU" dirty="0"/>
              <a:t>, </a:t>
            </a:r>
            <a:r>
              <a:rPr lang="ru-RU" dirty="0" smtClean="0"/>
              <a:t>1998</a:t>
            </a:r>
            <a:endParaRPr lang="en-US" dirty="0" smtClean="0"/>
          </a:p>
          <a:p>
            <a:r>
              <a:rPr lang="en-US" dirty="0">
                <a:hlinkClick r:id="rId2"/>
              </a:rPr>
              <a:t>http://</a:t>
            </a:r>
            <a:r>
              <a:rPr lang="en-US" dirty="0" smtClean="0">
                <a:hlinkClick r:id="rId2"/>
              </a:rPr>
              <a:t>nsportal.ru/nachalnaya-shkola/chtenie/neznayka-i-ego-druzya-prezentaciya-k-uroku</a:t>
            </a:r>
            <a:endParaRPr lang="en-US" dirty="0" smtClean="0"/>
          </a:p>
          <a:p>
            <a:r>
              <a:rPr lang="en-US" dirty="0">
                <a:hlinkClick r:id="rId3"/>
              </a:rPr>
              <a:t>http://www.google.ru/imgres?imgurl=http://</a:t>
            </a:r>
            <a:r>
              <a:rPr lang="en-US" dirty="0" smtClean="0">
                <a:hlinkClick r:id="rId3"/>
              </a:rPr>
              <a:t>5klass.net/datas/matematika/0009-009-Spasibo-za-urok.jpg&amp;imgrefurl</a:t>
            </a:r>
            <a:endParaRPr lang="en-US" dirty="0" smtClean="0"/>
          </a:p>
          <a:p>
            <a:r>
              <a:rPr lang="en-US" dirty="0"/>
              <a:t>=http://stranamasterov.ru/node/42201&amp;h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EE9BAD-61E2-4A8C-95BB-E53F0168AE44}" type="slidenum">
              <a:rPr lang="ru-RU" smtClean="0"/>
              <a:pPr/>
              <a:t>25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122082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1216" y="341784"/>
            <a:ext cx="8229600" cy="1143000"/>
          </a:xfrm>
        </p:spPr>
        <p:txBody>
          <a:bodyPr>
            <a:prstTxWarp prst="textDoubleWave1">
              <a:avLst/>
            </a:prstTxWarp>
          </a:bodyPr>
          <a:lstStyle/>
          <a:p>
            <a:r>
              <a:rPr lang="ru-RU" dirty="0" smtClean="0"/>
              <a:t>Виды треугольников.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4857403"/>
          </a:xfrm>
        </p:spPr>
        <p:txBody>
          <a:bodyPr/>
          <a:lstStyle/>
          <a:p>
            <a:pPr marL="0" indent="0">
              <a:buNone/>
            </a:pPr>
            <a:r>
              <a:rPr lang="ru-RU" sz="4000" b="1" dirty="0" smtClean="0">
                <a:solidFill>
                  <a:schemeClr val="tx2"/>
                </a:solidFill>
              </a:rPr>
              <a:t>тупоугольный</a:t>
            </a:r>
          </a:p>
          <a:p>
            <a:endParaRPr lang="ru-RU" dirty="0"/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 flipH="1">
            <a:off x="683568" y="3284984"/>
            <a:ext cx="2232248" cy="144016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0" name="Прямая соединительная линия 19"/>
          <p:cNvCxnSpPr/>
          <p:nvPr/>
        </p:nvCxnSpPr>
        <p:spPr>
          <a:xfrm flipH="1">
            <a:off x="3851920" y="3140968"/>
            <a:ext cx="720080" cy="252028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2" name="Прямая соединительная линия 21"/>
          <p:cNvCxnSpPr/>
          <p:nvPr/>
        </p:nvCxnSpPr>
        <p:spPr>
          <a:xfrm>
            <a:off x="4572000" y="3140968"/>
            <a:ext cx="1008112" cy="252028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4" name="Прямая соединительная линия 23"/>
          <p:cNvCxnSpPr/>
          <p:nvPr/>
        </p:nvCxnSpPr>
        <p:spPr>
          <a:xfrm>
            <a:off x="3851920" y="5661248"/>
            <a:ext cx="1728192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8" name="Прямая соединительная линия 27"/>
          <p:cNvCxnSpPr/>
          <p:nvPr/>
        </p:nvCxnSpPr>
        <p:spPr>
          <a:xfrm flipV="1">
            <a:off x="4572000" y="1052736"/>
            <a:ext cx="0" cy="43204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Прямая соединительная линия 29"/>
          <p:cNvCxnSpPr/>
          <p:nvPr/>
        </p:nvCxnSpPr>
        <p:spPr>
          <a:xfrm>
            <a:off x="7884368" y="1628800"/>
            <a:ext cx="0" cy="216024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2" name="Прямая соединительная линия 31"/>
          <p:cNvCxnSpPr/>
          <p:nvPr/>
        </p:nvCxnSpPr>
        <p:spPr>
          <a:xfrm flipH="1">
            <a:off x="6012160" y="3789040"/>
            <a:ext cx="1872208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4" name="Прямая соединительная линия 33"/>
          <p:cNvCxnSpPr/>
          <p:nvPr/>
        </p:nvCxnSpPr>
        <p:spPr>
          <a:xfrm flipH="1">
            <a:off x="6012160" y="1628800"/>
            <a:ext cx="1872208" cy="216024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6" name="Прямая соединительная линия 35"/>
          <p:cNvCxnSpPr/>
          <p:nvPr/>
        </p:nvCxnSpPr>
        <p:spPr>
          <a:xfrm flipV="1">
            <a:off x="2915816" y="1628800"/>
            <a:ext cx="2016224" cy="1656184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8" name="Прямая соединительная линия 37"/>
          <p:cNvCxnSpPr/>
          <p:nvPr/>
        </p:nvCxnSpPr>
        <p:spPr>
          <a:xfrm flipV="1">
            <a:off x="683568" y="1628800"/>
            <a:ext cx="4248472" cy="180020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40" name="TextBox 39"/>
          <p:cNvSpPr txBox="1"/>
          <p:nvPr/>
        </p:nvSpPr>
        <p:spPr>
          <a:xfrm>
            <a:off x="3245410" y="6021287"/>
            <a:ext cx="374825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solidFill>
                  <a:srgbClr val="C00000"/>
                </a:solidFill>
              </a:rPr>
              <a:t>остроугольный</a:t>
            </a:r>
            <a:endParaRPr lang="ru-RU" sz="3600" b="1" dirty="0">
              <a:solidFill>
                <a:srgbClr val="C00000"/>
              </a:solidFill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5580112" y="3943136"/>
            <a:ext cx="341560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solidFill>
                  <a:srgbClr val="00B050"/>
                </a:solidFill>
              </a:rPr>
              <a:t>прямоугольный</a:t>
            </a:r>
            <a:endParaRPr lang="ru-RU" sz="3600" b="1" dirty="0">
              <a:solidFill>
                <a:srgbClr val="00B050"/>
              </a:solidFill>
            </a:endParaRPr>
          </a:p>
        </p:txBody>
      </p:sp>
      <p:pic>
        <p:nvPicPr>
          <p:cNvPr id="4099" name="Picture 3" descr="C:\Users\tanja\Desktop\картинки\Рисунок1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92088" y="3356992"/>
            <a:ext cx="2123728" cy="3468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EE9BAD-61E2-4A8C-95BB-E53F0168AE44}" type="slidenum">
              <a:rPr lang="ru-RU" smtClean="0"/>
              <a:pPr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7424747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prstTxWarp prst="textWave2">
              <a:avLst/>
            </a:prstTxWarp>
          </a:bodyPr>
          <a:lstStyle/>
          <a:p>
            <a:r>
              <a:rPr lang="ru-RU" dirty="0" smtClean="0">
                <a:solidFill>
                  <a:schemeClr val="accent6">
                    <a:lumMod val="75000"/>
                  </a:schemeClr>
                </a:solidFill>
              </a:rPr>
              <a:t>а еще есть треугольники</a:t>
            </a:r>
            <a:endParaRPr lang="ru-RU" dirty="0">
              <a:solidFill>
                <a:schemeClr val="accent6">
                  <a:lumMod val="75000"/>
                </a:schemeClr>
              </a:solidFill>
            </a:endParaRPr>
          </a:p>
        </p:txBody>
      </p:sp>
      <p:cxnSp>
        <p:nvCxnSpPr>
          <p:cNvPr id="4" name="Прямая соединительная линия 3"/>
          <p:cNvCxnSpPr/>
          <p:nvPr/>
        </p:nvCxnSpPr>
        <p:spPr>
          <a:xfrm flipH="1">
            <a:off x="1331640" y="1772816"/>
            <a:ext cx="1008112" cy="288032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6" name="Прямая соединительная линия 5"/>
          <p:cNvCxnSpPr/>
          <p:nvPr/>
        </p:nvCxnSpPr>
        <p:spPr>
          <a:xfrm>
            <a:off x="2339752" y="1772816"/>
            <a:ext cx="1080120" cy="288032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>
            <a:off x="1331640" y="4653136"/>
            <a:ext cx="2088232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/>
          <p:cNvCxnSpPr/>
          <p:nvPr/>
        </p:nvCxnSpPr>
        <p:spPr>
          <a:xfrm flipH="1">
            <a:off x="4499992" y="1412776"/>
            <a:ext cx="1656184" cy="3024336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/>
          <p:cNvCxnSpPr/>
          <p:nvPr/>
        </p:nvCxnSpPr>
        <p:spPr>
          <a:xfrm>
            <a:off x="6156176" y="1412776"/>
            <a:ext cx="1656184" cy="3024336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/>
          <p:cNvCxnSpPr/>
          <p:nvPr/>
        </p:nvCxnSpPr>
        <p:spPr>
          <a:xfrm>
            <a:off x="4499992" y="4437112"/>
            <a:ext cx="3312368" cy="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503548" y="5264333"/>
            <a:ext cx="37444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/>
              <a:t>равнобедренный</a:t>
            </a:r>
            <a:endParaRPr lang="ru-RU" sz="3600" b="1" dirty="0"/>
          </a:p>
        </p:txBody>
      </p:sp>
      <p:sp>
        <p:nvSpPr>
          <p:cNvPr id="20" name="Прямоугольник 19"/>
          <p:cNvSpPr/>
          <p:nvPr/>
        </p:nvSpPr>
        <p:spPr>
          <a:xfrm>
            <a:off x="5328084" y="5048161"/>
            <a:ext cx="468904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3600" b="1" dirty="0">
                <a:solidFill>
                  <a:prstClr val="black"/>
                </a:solidFill>
              </a:rPr>
              <a:t>равносторонний</a:t>
            </a:r>
          </a:p>
        </p:txBody>
      </p:sp>
      <p:cxnSp>
        <p:nvCxnSpPr>
          <p:cNvPr id="24" name="Прямая соединительная линия 23"/>
          <p:cNvCxnSpPr/>
          <p:nvPr/>
        </p:nvCxnSpPr>
        <p:spPr>
          <a:xfrm>
            <a:off x="1691680" y="3068960"/>
            <a:ext cx="360040" cy="144016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26" name="Прямая соединительная линия 25"/>
          <p:cNvCxnSpPr/>
          <p:nvPr/>
        </p:nvCxnSpPr>
        <p:spPr>
          <a:xfrm flipH="1">
            <a:off x="2699792" y="3068960"/>
            <a:ext cx="360040" cy="144016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8" name="Прямая соединительная линия 27"/>
          <p:cNvCxnSpPr/>
          <p:nvPr/>
        </p:nvCxnSpPr>
        <p:spPr>
          <a:xfrm flipH="1">
            <a:off x="6732240" y="2708920"/>
            <a:ext cx="432048" cy="216024"/>
          </a:xfrm>
          <a:prstGeom prst="line">
            <a:avLst/>
          </a:prstGeom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32" name="Прямая соединительная линия 31"/>
          <p:cNvCxnSpPr/>
          <p:nvPr/>
        </p:nvCxnSpPr>
        <p:spPr>
          <a:xfrm>
            <a:off x="5148064" y="2708920"/>
            <a:ext cx="432048" cy="360040"/>
          </a:xfrm>
          <a:prstGeom prst="line">
            <a:avLst/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34" name="Прямая соединительная линия 33"/>
          <p:cNvCxnSpPr/>
          <p:nvPr/>
        </p:nvCxnSpPr>
        <p:spPr>
          <a:xfrm>
            <a:off x="6156176" y="4221088"/>
            <a:ext cx="0" cy="432048"/>
          </a:xfrm>
          <a:prstGeom prst="line">
            <a:avLst/>
          </a:prstGeom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EE9BAD-61E2-4A8C-95BB-E53F0168AE44}" type="slidenum">
              <a:rPr lang="ru-RU" smtClean="0"/>
              <a:pPr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662639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7504" y="0"/>
            <a:ext cx="8568952" cy="70173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 </a:t>
            </a:r>
            <a:endParaRPr lang="ru-RU" b="1" dirty="0">
              <a:solidFill>
                <a:schemeClr val="tx2"/>
              </a:solidFill>
            </a:endParaRPr>
          </a:p>
          <a:p>
            <a:r>
              <a:rPr lang="ru-RU" b="1" dirty="0">
                <a:solidFill>
                  <a:schemeClr val="tx2"/>
                </a:solidFill>
              </a:rPr>
              <a:t>    </a:t>
            </a:r>
            <a:r>
              <a:rPr lang="ru-RU" sz="3600" b="1" dirty="0">
                <a:solidFill>
                  <a:schemeClr val="tx2"/>
                </a:solidFill>
              </a:rPr>
              <a:t>Вставьте пропущенные слова</a:t>
            </a:r>
          </a:p>
          <a:p>
            <a:r>
              <a:rPr lang="ru-RU" sz="3600" dirty="0" smtClean="0"/>
              <a:t>1.Треугольник называют равнобедренным, если у него ……. стороны равны.</a:t>
            </a:r>
          </a:p>
          <a:p>
            <a:r>
              <a:rPr lang="ru-RU" sz="3600" dirty="0" smtClean="0"/>
              <a:t>2.Если </a:t>
            </a:r>
            <a:r>
              <a:rPr lang="ru-RU" sz="3600" dirty="0"/>
              <a:t>в треугольнике три стороны равны, то его называют</a:t>
            </a:r>
            <a:r>
              <a:rPr lang="ru-RU" sz="3600" dirty="0" smtClean="0"/>
              <a:t>……..                 или</a:t>
            </a:r>
            <a:r>
              <a:rPr lang="ru-RU" sz="3600" dirty="0"/>
              <a:t>……….</a:t>
            </a:r>
          </a:p>
          <a:p>
            <a:r>
              <a:rPr lang="ru-RU" sz="3600" dirty="0"/>
              <a:t>3.Треугольник называют прямоугольным, если у него ………………………..</a:t>
            </a:r>
          </a:p>
          <a:p>
            <a:r>
              <a:rPr lang="ru-RU" sz="3600" dirty="0"/>
              <a:t>4. Треугольник называют тупоугольным, если у него ………………………..</a:t>
            </a:r>
          </a:p>
          <a:p>
            <a:r>
              <a:rPr lang="ru-RU" sz="3600" dirty="0"/>
              <a:t>5.Сумма всех углов в треугольнике равна………….</a:t>
            </a: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EE9BAD-61E2-4A8C-95BB-E53F0168AE44}" type="slidenum">
              <a:rPr lang="ru-RU" smtClean="0"/>
              <a:pPr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6321646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5576" y="116632"/>
            <a:ext cx="7776864" cy="3312368"/>
          </a:xfrm>
        </p:spPr>
        <p:txBody>
          <a:bodyPr>
            <a:prstTxWarp prst="textPlain">
              <a:avLst/>
            </a:prstTxWarp>
          </a:bodyPr>
          <a:lstStyle/>
          <a:p>
            <a:r>
              <a:rPr lang="ru-RU" dirty="0">
                <a:solidFill>
                  <a:srgbClr val="C00000"/>
                </a:solidFill>
              </a:rPr>
              <a:t>Чему равна сумма углов треугольника? </a:t>
            </a:r>
          </a:p>
        </p:txBody>
      </p: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3" name="Подзаголовок 2"/>
              <p:cNvSpPr>
                <a:spLocks noGrp="1"/>
              </p:cNvSpPr>
              <p:nvPr>
                <p:ph type="subTitle" idx="1"/>
              </p:nvPr>
            </p:nvSpPr>
            <p:spPr>
              <a:xfrm>
                <a:off x="755576" y="3886200"/>
                <a:ext cx="2736304" cy="2279104"/>
              </a:xfrm>
            </p:spPr>
            <p:txBody>
              <a:bodyPr/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ru-RU" sz="6600" b="1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ru-RU" sz="6600" b="1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𝟏𝟖𝟎</m:t>
                          </m:r>
                        </m:e>
                        <m:sup>
                          <m:r>
                            <a:rPr lang="ru-RU" sz="6600" b="1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𝟎</m:t>
                          </m:r>
                        </m:sup>
                      </m:sSup>
                    </m:oMath>
                  </m:oMathPara>
                </a14:m>
                <a:endParaRPr lang="ru-RU" sz="6600" b="1" dirty="0"/>
              </a:p>
            </p:txBody>
          </p:sp>
        </mc:Choice>
        <mc:Fallback>
          <p:sp>
            <p:nvSpPr>
              <p:cNvPr id="3" name="Подзаголовок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subTitle" idx="1"/>
              </p:nvPr>
            </p:nvSpPr>
            <p:spPr>
              <a:xfrm>
                <a:off x="755576" y="3886200"/>
                <a:ext cx="2736304" cy="2279104"/>
              </a:xfrm>
              <a:blipFill rotWithShape="1">
                <a:blip r:embed="rId2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098" name="Picture 2" descr="C:\Users\tanja\Desktop\картинки\1_znaika.g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516216" y="2348880"/>
            <a:ext cx="2162175" cy="428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EE9BAD-61E2-4A8C-95BB-E53F0168AE44}" type="slidenum">
              <a:rPr lang="ru-RU" smtClean="0"/>
              <a:pPr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8468343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332656"/>
            <a:ext cx="8229600" cy="5544616"/>
          </a:xfrm>
        </p:spPr>
        <p:txBody>
          <a:bodyPr>
            <a:prstTxWarp prst="textPlain">
              <a:avLst/>
            </a:prstTxWarp>
            <a:normAutofit/>
          </a:bodyPr>
          <a:lstStyle/>
          <a:p>
            <a:r>
              <a:rPr lang="ru-RU" dirty="0" smtClean="0"/>
              <a:t>Возьмите на столе</a:t>
            </a:r>
            <a:r>
              <a:rPr lang="en-US" dirty="0" smtClean="0"/>
              <a:t>,</a:t>
            </a:r>
            <a:r>
              <a:rPr lang="ru-RU" dirty="0" smtClean="0"/>
              <a:t> вырезанный </a:t>
            </a:r>
            <a:r>
              <a:rPr lang="en-US" dirty="0"/>
              <a:t> </a:t>
            </a:r>
            <a:r>
              <a:rPr lang="ru-RU" dirty="0"/>
              <a:t> </a:t>
            </a:r>
            <a:r>
              <a:rPr lang="ru-RU" dirty="0" smtClean="0"/>
              <a:t>из бумаги треугольник и сложите </a:t>
            </a:r>
            <a:br>
              <a:rPr lang="ru-RU" dirty="0" smtClean="0"/>
            </a:br>
            <a:r>
              <a:rPr lang="ru-RU" dirty="0" smtClean="0"/>
              <a:t>из него конверт.</a:t>
            </a:r>
            <a:br>
              <a:rPr lang="ru-RU" dirty="0" smtClean="0"/>
            </a:br>
            <a:r>
              <a:rPr lang="ru-RU" dirty="0" smtClean="0"/>
              <a:t>Посмотрим,</a:t>
            </a:r>
            <a:r>
              <a:rPr lang="en-US" dirty="0" smtClean="0"/>
              <a:t> </a:t>
            </a:r>
            <a:r>
              <a:rPr lang="ru-RU" dirty="0" smtClean="0"/>
              <a:t>что у вас получилось?</a:t>
            </a:r>
            <a:endParaRPr lang="ru-RU" dirty="0"/>
          </a:p>
        </p:txBody>
      </p:sp>
      <p:pic>
        <p:nvPicPr>
          <p:cNvPr id="5122" name="Picture 2" descr="C:\Users\tanja\Desktop\картинки\Рисунок1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29544" y="3140968"/>
            <a:ext cx="2082641" cy="34933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EE9BAD-61E2-4A8C-95BB-E53F0168AE44}" type="slidenum">
              <a:rPr lang="ru-RU" smtClean="0"/>
              <a:pPr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9251819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5" name="Прямая соединительная линия 44"/>
          <p:cNvCxnSpPr/>
          <p:nvPr/>
        </p:nvCxnSpPr>
        <p:spPr>
          <a:xfrm>
            <a:off x="2782398" y="4617731"/>
            <a:ext cx="1152128" cy="274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" name="Прямая соединительная линия 2"/>
          <p:cNvCxnSpPr/>
          <p:nvPr/>
        </p:nvCxnSpPr>
        <p:spPr>
          <a:xfrm flipH="1">
            <a:off x="1619672" y="1340768"/>
            <a:ext cx="2304256" cy="331236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Прямая соединительная линия 4"/>
          <p:cNvCxnSpPr/>
          <p:nvPr/>
        </p:nvCxnSpPr>
        <p:spPr>
          <a:xfrm>
            <a:off x="3923928" y="1340768"/>
            <a:ext cx="3672408" cy="334837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Прямая соединительная линия 6"/>
          <p:cNvCxnSpPr/>
          <p:nvPr/>
        </p:nvCxnSpPr>
        <p:spPr>
          <a:xfrm>
            <a:off x="1619672" y="4617731"/>
            <a:ext cx="5976664" cy="7200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/>
          <p:cNvCxnSpPr/>
          <p:nvPr/>
        </p:nvCxnSpPr>
        <p:spPr>
          <a:xfrm>
            <a:off x="3923928" y="4617731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 flipH="1" flipV="1">
            <a:off x="2793649" y="2997551"/>
            <a:ext cx="1152128" cy="1656184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9" name="Прямая соединительная линия 18"/>
          <p:cNvCxnSpPr/>
          <p:nvPr/>
        </p:nvCxnSpPr>
        <p:spPr>
          <a:xfrm flipV="1">
            <a:off x="3953544" y="2949969"/>
            <a:ext cx="1799039" cy="1670502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1" name="Прямая соединительная линия 20"/>
          <p:cNvCxnSpPr/>
          <p:nvPr/>
        </p:nvCxnSpPr>
        <p:spPr>
          <a:xfrm>
            <a:off x="2771800" y="2996952"/>
            <a:ext cx="2952328" cy="0"/>
          </a:xfrm>
          <a:prstGeom prst="line">
            <a:avLst/>
          </a:prstGeom>
          <a:ln>
            <a:prstDash val="lgDash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4" name="Прямая соединительная линия 23"/>
          <p:cNvCxnSpPr/>
          <p:nvPr/>
        </p:nvCxnSpPr>
        <p:spPr>
          <a:xfrm>
            <a:off x="2771800" y="3014954"/>
            <a:ext cx="0" cy="1602777"/>
          </a:xfrm>
          <a:prstGeom prst="line">
            <a:avLst/>
          </a:prstGeom>
          <a:ln>
            <a:prstDash val="lgDash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6" name="Прямая соединительная линия 25"/>
          <p:cNvCxnSpPr/>
          <p:nvPr/>
        </p:nvCxnSpPr>
        <p:spPr>
          <a:xfrm>
            <a:off x="5724128" y="2949969"/>
            <a:ext cx="0" cy="1739171"/>
          </a:xfrm>
          <a:prstGeom prst="line">
            <a:avLst/>
          </a:prstGeom>
          <a:ln>
            <a:prstDash val="lgDash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8" name="Прямая соединительная линия 27"/>
          <p:cNvCxnSpPr/>
          <p:nvPr/>
        </p:nvCxnSpPr>
        <p:spPr>
          <a:xfrm flipV="1">
            <a:off x="1619672" y="2996952"/>
            <a:ext cx="1152128" cy="1620779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0" name="Прямая соединительная линия 29"/>
          <p:cNvCxnSpPr/>
          <p:nvPr/>
        </p:nvCxnSpPr>
        <p:spPr>
          <a:xfrm flipH="1" flipV="1">
            <a:off x="5724128" y="2996952"/>
            <a:ext cx="1872208" cy="1692188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2" name="Прямая соединительная линия 31"/>
          <p:cNvCxnSpPr/>
          <p:nvPr/>
        </p:nvCxnSpPr>
        <p:spPr>
          <a:xfrm rot="10800000" flipH="1" flipV="1">
            <a:off x="3914491" y="1340768"/>
            <a:ext cx="1789602" cy="1609201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4" name="Прямая соединительная линия 33"/>
          <p:cNvCxnSpPr/>
          <p:nvPr/>
        </p:nvCxnSpPr>
        <p:spPr>
          <a:xfrm flipH="1">
            <a:off x="2771800" y="1358770"/>
            <a:ext cx="1152128" cy="1656184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6" name="Прямая соединительная линия 35"/>
          <p:cNvCxnSpPr/>
          <p:nvPr/>
        </p:nvCxnSpPr>
        <p:spPr>
          <a:xfrm>
            <a:off x="1619672" y="4617731"/>
            <a:ext cx="1152128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9" name="Прямая соединительная линия 38"/>
          <p:cNvCxnSpPr/>
          <p:nvPr/>
        </p:nvCxnSpPr>
        <p:spPr>
          <a:xfrm>
            <a:off x="2771800" y="4620471"/>
            <a:ext cx="4824536" cy="6926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Прямая соединительная линия 42"/>
          <p:cNvCxnSpPr/>
          <p:nvPr/>
        </p:nvCxnSpPr>
        <p:spPr>
          <a:xfrm>
            <a:off x="2987824" y="4620471"/>
            <a:ext cx="21602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Прямая соединительная линия 46"/>
          <p:cNvCxnSpPr/>
          <p:nvPr/>
        </p:nvCxnSpPr>
        <p:spPr>
          <a:xfrm>
            <a:off x="3914491" y="4627603"/>
            <a:ext cx="1809637" cy="68669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9" name="Прямая соединительная линия 48"/>
          <p:cNvCxnSpPr/>
          <p:nvPr/>
        </p:nvCxnSpPr>
        <p:spPr>
          <a:xfrm>
            <a:off x="5752583" y="4661937"/>
            <a:ext cx="1872208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graphicFrame>
        <p:nvGraphicFramePr>
          <p:cNvPr id="55" name="Объект 5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989183221"/>
              </p:ext>
            </p:extLst>
          </p:nvPr>
        </p:nvGraphicFramePr>
        <p:xfrm>
          <a:off x="3491880" y="4140665"/>
          <a:ext cx="1152128" cy="619200"/>
        </p:xfrm>
        <a:graphic>
          <a:graphicData uri="http://schemas.openxmlformats.org/presentationml/2006/ole">
            <p:oleObj spid="_x0000_s2073" name="Формула" r:id="rId3" imgW="164880" imgH="126720" progId="Equation.3">
              <p:embed/>
            </p:oleObj>
          </a:graphicData>
        </a:graphic>
      </p:graphicFrame>
      <mc:AlternateContent xmlns:mc="http://schemas.openxmlformats.org/markup-compatibility/2006">
        <mc:Choice xmlns:a14="http://schemas.microsoft.com/office/drawing/2010/main" xmlns="" Requires="a14">
          <p:sp>
            <p:nvSpPr>
              <p:cNvPr id="58" name="Прямоугольник 57"/>
              <p:cNvSpPr/>
              <p:nvPr/>
            </p:nvSpPr>
            <p:spPr>
              <a:xfrm>
                <a:off x="2872720" y="4941168"/>
                <a:ext cx="2706225" cy="64633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ru-RU" sz="36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36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180</m:t>
                          </m:r>
                        </m:e>
                        <m:sup>
                          <m:r>
                            <a:rPr lang="en-US" sz="36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0</m:t>
                          </m:r>
                        </m:sup>
                      </m:sSup>
                    </m:oMath>
                  </m:oMathPara>
                </a14:m>
                <a:endParaRPr lang="ru-RU" dirty="0"/>
              </a:p>
            </p:txBody>
          </p:sp>
        </mc:Choice>
        <mc:Fallback>
          <p:sp>
            <p:nvSpPr>
              <p:cNvPr id="58" name="Прямоугольник 5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72720" y="4941168"/>
                <a:ext cx="2706225" cy="646331"/>
              </a:xfrm>
              <a:prstGeom prst="rect">
                <a:avLst/>
              </a:prstGeom>
              <a:blipFill rotWithShape="1">
                <a:blip r:embed="rId4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9" name="TextBox 58"/>
          <p:cNvSpPr txBox="1"/>
          <p:nvPr/>
        </p:nvSpPr>
        <p:spPr>
          <a:xfrm>
            <a:off x="755576" y="221287"/>
            <a:ext cx="75608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>
                <a:solidFill>
                  <a:schemeClr val="accent6">
                    <a:lumMod val="75000"/>
                  </a:schemeClr>
                </a:solidFill>
              </a:rPr>
              <a:t>А должно получиться вот что:</a:t>
            </a:r>
            <a:endParaRPr lang="ru-RU" sz="36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EE9BAD-61E2-4A8C-95BB-E53F0168AE44}" type="slidenum">
              <a:rPr lang="ru-RU" smtClean="0"/>
              <a:pPr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8399206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345214" y="980728"/>
            <a:ext cx="7812360" cy="59766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439268" y="3244334"/>
            <a:ext cx="2423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0" y="206713"/>
            <a:ext cx="961256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3600" b="1" dirty="0">
                <a:solidFill>
                  <a:prstClr val="black"/>
                </a:solidFill>
              </a:rPr>
              <a:t>Найдите неизвестные углы треугольника</a:t>
            </a:r>
          </a:p>
        </p:txBody>
      </p: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7" name="TextBox 6"/>
              <p:cNvSpPr txBox="1"/>
              <p:nvPr/>
            </p:nvSpPr>
            <p:spPr>
              <a:xfrm>
                <a:off x="3923928" y="3068959"/>
                <a:ext cx="792088" cy="53296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ru-RU" sz="2800" b="1" i="1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2800" b="1" i="1">
                              <a:latin typeface="Cambria Math"/>
                            </a:rPr>
                            <m:t>𝟔𝟖</m:t>
                          </m:r>
                        </m:e>
                        <m:sup>
                          <m:r>
                            <a:rPr lang="en-US" sz="2800" b="1" i="1">
                              <a:latin typeface="Cambria Math"/>
                            </a:rPr>
                            <m:t>𝟎</m:t>
                          </m:r>
                        </m:sup>
                      </m:sSup>
                    </m:oMath>
                  </m:oMathPara>
                </a14:m>
                <a:endParaRPr lang="ru-RU" sz="2800" dirty="0"/>
              </a:p>
            </p:txBody>
          </p:sp>
        </mc:Choice>
        <mc:Fallback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23928" y="3068959"/>
                <a:ext cx="792088" cy="532966"/>
              </a:xfrm>
              <a:prstGeom prst="rect">
                <a:avLst/>
              </a:prstGeom>
              <a:blipFill rotWithShape="1">
                <a:blip r:embed="rId3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xmlns="" Requires="a14">
          <p:sp>
            <p:nvSpPr>
              <p:cNvPr id="10" name="TextBox 9"/>
              <p:cNvSpPr txBox="1"/>
              <p:nvPr/>
            </p:nvSpPr>
            <p:spPr>
              <a:xfrm>
                <a:off x="6516216" y="2924945"/>
                <a:ext cx="648072" cy="53296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ru-RU" sz="2800" b="1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2800" b="1" i="1" smtClean="0">
                              <a:latin typeface="Cambria Math"/>
                            </a:rPr>
                            <m:t>𝟏𝟎𝟓</m:t>
                          </m:r>
                        </m:e>
                        <m:sup>
                          <m:r>
                            <a:rPr lang="en-US" sz="2800" b="1" i="1" smtClean="0">
                              <a:latin typeface="Cambria Math"/>
                            </a:rPr>
                            <m:t>𝟎</m:t>
                          </m:r>
                        </m:sup>
                      </m:sSup>
                    </m:oMath>
                  </m:oMathPara>
                </a14:m>
                <a:endParaRPr lang="ru-RU" sz="2800" b="1" dirty="0"/>
              </a:p>
            </p:txBody>
          </p:sp>
        </mc:Choice>
        <mc:Fallback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16216" y="2924945"/>
                <a:ext cx="648072" cy="532966"/>
              </a:xfrm>
              <a:prstGeom prst="rect">
                <a:avLst/>
              </a:prstGeom>
              <a:blipFill rotWithShape="1">
                <a:blip r:embed="rId4" cstate="print"/>
                <a:stretch>
                  <a:fillRect r="-34906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xmlns="" Requires="a14">
          <p:sp>
            <p:nvSpPr>
              <p:cNvPr id="11" name="TextBox 10"/>
              <p:cNvSpPr txBox="1"/>
              <p:nvPr/>
            </p:nvSpPr>
            <p:spPr>
              <a:xfrm>
                <a:off x="3327629" y="4653136"/>
                <a:ext cx="624935" cy="53296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ru-RU" sz="2800" b="1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2800" b="1" i="1" smtClean="0">
                              <a:latin typeface="Cambria Math"/>
                            </a:rPr>
                            <m:t>𝟏𝟏𝟏</m:t>
                          </m:r>
                        </m:e>
                        <m:sup>
                          <m:r>
                            <a:rPr lang="en-US" sz="2800" b="1" i="1" smtClean="0">
                              <a:latin typeface="Cambria Math"/>
                            </a:rPr>
                            <m:t>𝟎</m:t>
                          </m:r>
                        </m:sup>
                      </m:sSup>
                    </m:oMath>
                  </m:oMathPara>
                </a14:m>
                <a:endParaRPr lang="ru-RU" sz="2800" b="1" dirty="0"/>
              </a:p>
            </p:txBody>
          </p:sp>
        </mc:Choice>
        <mc:Fallback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27629" y="4653136"/>
                <a:ext cx="624935" cy="532966"/>
              </a:xfrm>
              <a:prstGeom prst="rect">
                <a:avLst/>
              </a:prstGeom>
              <a:blipFill rotWithShape="1">
                <a:blip r:embed="rId5" cstate="print"/>
                <a:stretch>
                  <a:fillRect r="-40196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EE9BAD-61E2-4A8C-95BB-E53F0168AE44}" type="slidenum">
              <a:rPr lang="ru-RU" smtClean="0"/>
              <a:pPr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2816220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0" grpId="0" animBg="1"/>
      <p:bldP spid="11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1819</TotalTime>
  <Words>297</Words>
  <Application>Microsoft Office PowerPoint</Application>
  <PresentationFormat>Экран (4:3)</PresentationFormat>
  <Paragraphs>89</Paragraphs>
  <Slides>25</Slides>
  <Notes>2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25</vt:i4>
      </vt:variant>
    </vt:vector>
  </HeadingPairs>
  <TitlesOfParts>
    <vt:vector size="27" baseType="lpstr">
      <vt:lpstr>Тема Office</vt:lpstr>
      <vt:lpstr>Формула</vt:lpstr>
      <vt:lpstr>Урок наглядной геометрии по теме:</vt:lpstr>
      <vt:lpstr>  Цель урока: 1. Научиться определять все виды треугольников, узнать , что такое тетраэдр. 2. Научиться находить углы в треугольнике.  3.  Научиться составлять различные фигуры из треугольников. 4.  Научиться делить фигуры на треугольники и определять их вид. 5.  Узнать о геометрических игрушках, флексагоне.</vt:lpstr>
      <vt:lpstr>Виды треугольников.</vt:lpstr>
      <vt:lpstr>а еще есть треугольники</vt:lpstr>
      <vt:lpstr>Слайд 5</vt:lpstr>
      <vt:lpstr>Чему равна сумма углов треугольника? </vt:lpstr>
      <vt:lpstr>Возьмите на столе, вырезанный   из бумаги треугольник и сложите  из него конверт. Посмотрим, что у вас получилось?</vt:lpstr>
      <vt:lpstr>Слайд 8</vt:lpstr>
      <vt:lpstr>Слайд 9</vt:lpstr>
      <vt:lpstr>Может ли в треугольнике быть два прямых угла, тупых угла, острых? Выполните это задание в тетради.</vt:lpstr>
      <vt:lpstr>Слайд 11</vt:lpstr>
      <vt:lpstr>Возьмите квадрат и разрежьте его по диагоналям. Сложите из получившихся фигур прямоугольник.</vt:lpstr>
      <vt:lpstr>Возьмите прямоугольник, одна из сторон которая, вдвое больше другой. Разрежьте его на две части, так чтобы из них можно было составить равнобедренный треугольник.</vt:lpstr>
      <vt:lpstr>Физкультминутка.</vt:lpstr>
      <vt:lpstr>Слайд 15</vt:lpstr>
      <vt:lpstr>Слайд 16</vt:lpstr>
      <vt:lpstr>Слайд 17</vt:lpstr>
      <vt:lpstr>Слайд 18</vt:lpstr>
      <vt:lpstr>ТЕСТ. Соедините стрелкой название треугольника с рисунком.</vt:lpstr>
      <vt:lpstr>Игрушка флексагон.</vt:lpstr>
      <vt:lpstr>Как изготовить флексагон?</vt:lpstr>
      <vt:lpstr>Слайд 22</vt:lpstr>
      <vt:lpstr>Слайд 23</vt:lpstr>
      <vt:lpstr>Слайд 24</vt:lpstr>
      <vt:lpstr>Список литературы:</vt:lpstr>
    </vt:vector>
  </TitlesOfParts>
  <Company>*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Урок наглядной геометрии по теме:</dc:title>
  <dc:creator>Татьяна</dc:creator>
  <cp:lastModifiedBy>1</cp:lastModifiedBy>
  <cp:revision>86</cp:revision>
  <dcterms:created xsi:type="dcterms:W3CDTF">2013-11-03T06:03:46Z</dcterms:created>
  <dcterms:modified xsi:type="dcterms:W3CDTF">2015-02-20T13:19:09Z</dcterms:modified>
</cp:coreProperties>
</file>