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4" r:id="rId3"/>
    <p:sldId id="257" r:id="rId4"/>
    <p:sldId id="279" r:id="rId5"/>
    <p:sldId id="271" r:id="rId6"/>
    <p:sldId id="260" r:id="rId7"/>
    <p:sldId id="280" r:id="rId8"/>
    <p:sldId id="261" r:id="rId9"/>
    <p:sldId id="262" r:id="rId10"/>
    <p:sldId id="282" r:id="rId11"/>
    <p:sldId id="283" r:id="rId12"/>
    <p:sldId id="275" r:id="rId13"/>
    <p:sldId id="276" r:id="rId14"/>
    <p:sldId id="277" r:id="rId15"/>
    <p:sldId id="278" r:id="rId16"/>
    <p:sldId id="28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FF"/>
    <a:srgbClr val="FF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174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741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741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41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41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1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741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41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74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96A845-3F93-4F15-B398-DA82102A57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52D3F-DED8-435D-A0CA-AE25D8341F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E19D4-890D-4411-9E8B-07D522B5C3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EC19E-5E82-490A-916F-0AF00F7E91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CB4EE-B78B-40D6-9D0D-8A1DE29F34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2B33F-031F-4206-8BCF-6353064B24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57AE7-B167-47A1-B098-7C6758DFA9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E5529-4DE9-4E2F-B117-F4F79FAD1C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4428B-3180-4AE0-98CD-B1C8628DF9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67907-717B-4B41-B3DE-F5E669D76F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60A7C-4ED1-4360-BDB0-2B08069FD8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63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638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638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39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A7BD091-05E5-4EA9-9F0D-16A8BAD6EB4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1268760"/>
            <a:ext cx="6692900" cy="1470025"/>
          </a:xfrm>
        </p:spPr>
        <p:txBody>
          <a:bodyPr/>
          <a:lstStyle/>
          <a:p>
            <a:r>
              <a:rPr lang="ru-RU" sz="4000" dirty="0">
                <a:latin typeface="Comic Sans MS" pitchFamily="66" charset="0"/>
              </a:rPr>
              <a:t>Тема урока: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00438"/>
            <a:ext cx="8424862" cy="2497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4400" b="1" dirty="0" smtClean="0">
                <a:latin typeface="Comic Sans MS" pitchFamily="66" charset="0"/>
              </a:rPr>
              <a:t>Компьютерные </a:t>
            </a:r>
            <a:r>
              <a:rPr lang="ru-RU" sz="4400" b="1" dirty="0">
                <a:latin typeface="Comic Sans MS" pitchFamily="66" charset="0"/>
              </a:rPr>
              <a:t>вирусы </a:t>
            </a:r>
          </a:p>
          <a:p>
            <a:pPr>
              <a:lnSpc>
                <a:spcPct val="90000"/>
              </a:lnSpc>
            </a:pPr>
            <a:r>
              <a:rPr lang="ru-RU" sz="4400" b="1" dirty="0">
                <a:latin typeface="Comic Sans MS" pitchFamily="66" charset="0"/>
              </a:rPr>
              <a:t>и </a:t>
            </a:r>
            <a:endParaRPr lang="ru-RU" sz="4400" b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4400" b="1" dirty="0" smtClean="0">
                <a:latin typeface="Comic Sans MS" pitchFamily="66" charset="0"/>
              </a:rPr>
              <a:t>антивирусные программы.</a:t>
            </a:r>
            <a:endParaRPr lang="ru-RU" sz="4400" b="1" dirty="0">
              <a:latin typeface="Comic Sans MS" pitchFamily="66" charset="0"/>
            </a:endParaRPr>
          </a:p>
        </p:txBody>
      </p:sp>
      <p:pic>
        <p:nvPicPr>
          <p:cNvPr id="2052" name="Picture 4" descr="flvi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6031" y="910131"/>
            <a:ext cx="3254541" cy="2590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Comic Sans MS" pitchFamily="66" charset="0"/>
              </a:rPr>
              <a:t>Сетевые вирусы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1"/>
            <a:ext cx="7772400" cy="240486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Передают по компьютерным сетям свой программный код и запускают его на компьютерах, подключенных к этой сети. 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Заражение сетевым вирусом может произойти при работе с электронной почтой или при «путешествиях» по Всемирной паутине.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Picture 8" descr="Безымянный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467236" cy="2233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565227" y="4494019"/>
            <a:ext cx="5471269" cy="2031325"/>
          </a:xfrm>
          <a:prstGeom prst="rect">
            <a:avLst/>
          </a:prstGeom>
          <a:solidFill>
            <a:srgbClr val="FFE2C5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omic Sans MS" pitchFamily="66" charset="0"/>
              </a:rPr>
              <a:t>   </a:t>
            </a:r>
            <a:r>
              <a:rPr lang="ru-RU" dirty="0" smtClean="0">
                <a:latin typeface="Comic Sans MS" pitchFamily="66" charset="0"/>
              </a:rPr>
              <a:t>5 мая 2000 года началась </a:t>
            </a:r>
            <a:r>
              <a:rPr lang="ru-RU" dirty="0">
                <a:latin typeface="Comic Sans MS" pitchFamily="66" charset="0"/>
              </a:rPr>
              <a:t>в</a:t>
            </a:r>
            <a:r>
              <a:rPr lang="ru-RU" dirty="0" smtClean="0">
                <a:latin typeface="Comic Sans MS" pitchFamily="66" charset="0"/>
              </a:rPr>
              <a:t>семирная эпидемия заражения почтовым вирусом с привлекательным названием </a:t>
            </a:r>
            <a:r>
              <a:rPr lang="en-US" dirty="0" smtClean="0">
                <a:latin typeface="Comic Sans MS" pitchFamily="66" charset="0"/>
              </a:rPr>
              <a:t>I love you</a:t>
            </a:r>
            <a:r>
              <a:rPr lang="ru-RU" dirty="0" smtClean="0">
                <a:latin typeface="Comic Sans MS" pitchFamily="66" charset="0"/>
              </a:rPr>
              <a:t>.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Десятки миллионов компьютеров, подключенных к Интернет, получили почтовое сообщение, содержащее  вложенный файл, который являлся вирусом.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460432" cy="1143000"/>
          </a:xfrm>
        </p:spPr>
        <p:txBody>
          <a:bodyPr/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Признаки заражения компьютера: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22"/>
          <p:cNvSpPr>
            <a:spLocks noChangeArrowheads="1"/>
          </p:cNvSpPr>
          <p:nvPr/>
        </p:nvSpPr>
        <p:spPr bwMode="auto">
          <a:xfrm rot="5400000">
            <a:off x="813840" y="2578970"/>
            <a:ext cx="863600" cy="6920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+mj-lt"/>
            </a:endParaRP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 rot="5400000">
            <a:off x="813840" y="3658470"/>
            <a:ext cx="863600" cy="6920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+mj-lt"/>
            </a:endParaRP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 rot="5400000">
            <a:off x="813840" y="4234733"/>
            <a:ext cx="863600" cy="6920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+mj-lt"/>
            </a:endParaRPr>
          </a:p>
        </p:txBody>
      </p:sp>
      <p:sp>
        <p:nvSpPr>
          <p:cNvPr id="7" name="AutoShape 25"/>
          <p:cNvSpPr>
            <a:spLocks noChangeArrowheads="1"/>
          </p:cNvSpPr>
          <p:nvPr/>
        </p:nvSpPr>
        <p:spPr bwMode="auto">
          <a:xfrm rot="5400000">
            <a:off x="813840" y="5387258"/>
            <a:ext cx="863600" cy="6920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+mj-lt"/>
            </a:endParaRP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899593" y="1269256"/>
            <a:ext cx="230134" cy="53292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+mj-lt"/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 rot="5400000">
            <a:off x="813840" y="5963520"/>
            <a:ext cx="863600" cy="6920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+mj-lt"/>
            </a:endParaRP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 rot="5400000">
            <a:off x="813840" y="1426445"/>
            <a:ext cx="863600" cy="6920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+mj-lt"/>
            </a:endParaRPr>
          </a:p>
        </p:txBody>
      </p:sp>
      <p:sp>
        <p:nvSpPr>
          <p:cNvPr id="11" name="Rectangle 41"/>
          <p:cNvSpPr>
            <a:spLocks noChangeArrowheads="1"/>
          </p:cNvSpPr>
          <p:nvPr/>
        </p:nvSpPr>
        <p:spPr bwMode="auto">
          <a:xfrm>
            <a:off x="1618731" y="1701056"/>
            <a:ext cx="6985248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 dirty="0">
                <a:latin typeface="+mj-lt"/>
              </a:rPr>
              <a:t>Вывод на экран непредусмотренных сообщений или изображений</a:t>
            </a:r>
          </a:p>
        </p:txBody>
      </p:sp>
      <p:sp>
        <p:nvSpPr>
          <p:cNvPr id="12" name="Rectangle 100"/>
          <p:cNvSpPr>
            <a:spLocks noChangeArrowheads="1"/>
          </p:cNvSpPr>
          <p:nvPr/>
        </p:nvSpPr>
        <p:spPr bwMode="auto">
          <a:xfrm>
            <a:off x="1618731" y="2277318"/>
            <a:ext cx="6985248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+mj-lt"/>
              </a:rPr>
              <a:t>Подача непредусмотренных звуковых сигналов</a:t>
            </a:r>
          </a:p>
        </p:txBody>
      </p:sp>
      <p:sp>
        <p:nvSpPr>
          <p:cNvPr id="13" name="Rectangle 103"/>
          <p:cNvSpPr>
            <a:spLocks noChangeArrowheads="1"/>
          </p:cNvSpPr>
          <p:nvPr/>
        </p:nvSpPr>
        <p:spPr bwMode="auto">
          <a:xfrm>
            <a:off x="1618731" y="2853581"/>
            <a:ext cx="6985248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+mj-lt"/>
              </a:rPr>
              <a:t>Неожиданное открытие и закрытие лотка </a:t>
            </a:r>
            <a:r>
              <a:rPr lang="en-US" b="1">
                <a:latin typeface="+mj-lt"/>
              </a:rPr>
              <a:t>CD/DVD</a:t>
            </a:r>
            <a:r>
              <a:rPr lang="ru-RU" b="1">
                <a:latin typeface="+mj-lt"/>
              </a:rPr>
              <a:t> дисковода</a:t>
            </a:r>
          </a:p>
        </p:txBody>
      </p:sp>
      <p:sp>
        <p:nvSpPr>
          <p:cNvPr id="14" name="Rectangle 104"/>
          <p:cNvSpPr>
            <a:spLocks noChangeArrowheads="1"/>
          </p:cNvSpPr>
          <p:nvPr/>
        </p:nvSpPr>
        <p:spPr bwMode="auto">
          <a:xfrm>
            <a:off x="1618731" y="3429843"/>
            <a:ext cx="6985248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+mj-lt"/>
              </a:rPr>
              <a:t>Произвольный запуск на компьютере каких-либо программ</a:t>
            </a:r>
          </a:p>
        </p:txBody>
      </p:sp>
      <p:sp>
        <p:nvSpPr>
          <p:cNvPr id="15" name="Rectangle 105"/>
          <p:cNvSpPr>
            <a:spLocks noChangeArrowheads="1"/>
          </p:cNvSpPr>
          <p:nvPr/>
        </p:nvSpPr>
        <p:spPr bwMode="auto">
          <a:xfrm>
            <a:off x="1618731" y="4006106"/>
            <a:ext cx="6985248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+mj-lt"/>
              </a:rPr>
              <a:t>Частые «зависания» и сбои в работе компьютера</a:t>
            </a:r>
          </a:p>
        </p:txBody>
      </p:sp>
      <p:sp>
        <p:nvSpPr>
          <p:cNvPr id="16" name="Rectangle 106"/>
          <p:cNvSpPr>
            <a:spLocks noChangeArrowheads="1"/>
          </p:cNvSpPr>
          <p:nvPr/>
        </p:nvSpPr>
        <p:spPr bwMode="auto">
          <a:xfrm>
            <a:off x="1618731" y="4582368"/>
            <a:ext cx="6985248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+mj-lt"/>
              </a:rPr>
              <a:t>Медленная работа компьютера при запуске программ</a:t>
            </a:r>
          </a:p>
        </p:txBody>
      </p:sp>
      <p:sp>
        <p:nvSpPr>
          <p:cNvPr id="17" name="Rectangle 107"/>
          <p:cNvSpPr>
            <a:spLocks noChangeArrowheads="1"/>
          </p:cNvSpPr>
          <p:nvPr/>
        </p:nvSpPr>
        <p:spPr bwMode="auto">
          <a:xfrm>
            <a:off x="1618731" y="5157043"/>
            <a:ext cx="6985248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+mj-lt"/>
              </a:rPr>
              <a:t>Исчезновение или изменение файлов и папок</a:t>
            </a:r>
          </a:p>
        </p:txBody>
      </p:sp>
      <p:sp>
        <p:nvSpPr>
          <p:cNvPr id="18" name="Rectangle 108"/>
          <p:cNvSpPr>
            <a:spLocks noChangeArrowheads="1"/>
          </p:cNvSpPr>
          <p:nvPr/>
        </p:nvSpPr>
        <p:spPr bwMode="auto">
          <a:xfrm>
            <a:off x="1618731" y="5733306"/>
            <a:ext cx="6985248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+mj-lt"/>
              </a:rPr>
              <a:t>Частое обращение к жесткому диску и (или) к дисководу ГМД</a:t>
            </a:r>
          </a:p>
        </p:txBody>
      </p:sp>
      <p:sp>
        <p:nvSpPr>
          <p:cNvPr id="19" name="Rectangle 109"/>
          <p:cNvSpPr>
            <a:spLocks noChangeArrowheads="1"/>
          </p:cNvSpPr>
          <p:nvPr/>
        </p:nvSpPr>
        <p:spPr bwMode="auto">
          <a:xfrm>
            <a:off x="1618731" y="6309568"/>
            <a:ext cx="6985248" cy="4318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latin typeface="+mj-lt"/>
              </a:rPr>
              <a:t>«Зависание» или неожиданное поведение браузера</a:t>
            </a:r>
          </a:p>
        </p:txBody>
      </p:sp>
      <p:sp>
        <p:nvSpPr>
          <p:cNvPr id="20" name="AutoShape 112"/>
          <p:cNvSpPr>
            <a:spLocks noChangeArrowheads="1"/>
          </p:cNvSpPr>
          <p:nvPr/>
        </p:nvSpPr>
        <p:spPr bwMode="auto">
          <a:xfrm rot="5400000">
            <a:off x="813840" y="4810995"/>
            <a:ext cx="863600" cy="6920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+mj-lt"/>
            </a:endParaRPr>
          </a:p>
        </p:txBody>
      </p:sp>
      <p:sp>
        <p:nvSpPr>
          <p:cNvPr id="21" name="AutoShape 113"/>
          <p:cNvSpPr>
            <a:spLocks noChangeArrowheads="1"/>
          </p:cNvSpPr>
          <p:nvPr/>
        </p:nvSpPr>
        <p:spPr bwMode="auto">
          <a:xfrm rot="5400000">
            <a:off x="813840" y="3155233"/>
            <a:ext cx="863600" cy="6920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+mj-lt"/>
            </a:endParaRPr>
          </a:p>
        </p:txBody>
      </p:sp>
      <p:sp>
        <p:nvSpPr>
          <p:cNvPr id="22" name="AutoShape 114"/>
          <p:cNvSpPr>
            <a:spLocks noChangeArrowheads="1"/>
          </p:cNvSpPr>
          <p:nvPr/>
        </p:nvSpPr>
        <p:spPr bwMode="auto">
          <a:xfrm rot="5400000">
            <a:off x="813840" y="2002708"/>
            <a:ext cx="863600" cy="692096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b="1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Comic Sans MS" pitchFamily="66" charset="0"/>
              </a:rPr>
              <a:t>Антивирусные программы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7944" y="1600200"/>
            <a:ext cx="4618856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 dirty="0">
                <a:latin typeface="Comic Sans MS" pitchFamily="66" charset="0"/>
              </a:rPr>
              <a:t>Обеспечивают комплексную защиту программ и данных на компьютере от всех типов вредоносных программ и методов их проникновения на компьютер.</a:t>
            </a:r>
          </a:p>
          <a:p>
            <a:pPr>
              <a:buFont typeface="Wingdings" pitchFamily="2" charset="2"/>
              <a:buNone/>
            </a:pPr>
            <a:endParaRPr lang="ru-RU" sz="2400" dirty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dirty="0">
                <a:latin typeface="Comic Sans MS" pitchFamily="66" charset="0"/>
              </a:rPr>
              <a:t>Для защиты от вредоносных программ каждого типа в антивирусе предусмотрены отдельные компоненты.</a:t>
            </a:r>
          </a:p>
        </p:txBody>
      </p:sp>
      <p:pic>
        <p:nvPicPr>
          <p:cNvPr id="6" name="Picture 7" descr="Безымянный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828074"/>
            <a:ext cx="1728316" cy="224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Безымянный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9544" y="1556792"/>
            <a:ext cx="1388280" cy="194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0" descr="Безымянный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758" y="3571577"/>
            <a:ext cx="1823154" cy="2230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1" descr="Безымянный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0183" y="4867722"/>
            <a:ext cx="1556524" cy="194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Безымянный10"/>
          <p:cNvPicPr>
            <a:picLocks noChangeAspect="1" noChangeArrowheads="1"/>
          </p:cNvPicPr>
          <p:nvPr/>
        </p:nvPicPr>
        <p:blipFill>
          <a:blip r:embed="rId6" cstate="print"/>
          <a:srcRect l="9993" r="13300"/>
          <a:stretch>
            <a:fillRect/>
          </a:stretch>
        </p:blipFill>
        <p:spPr bwMode="auto">
          <a:xfrm>
            <a:off x="1980182" y="2926568"/>
            <a:ext cx="1655837" cy="2158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>
                <a:latin typeface="Comic Sans MS" pitchFamily="66" charset="0"/>
              </a:rPr>
              <a:t>Поиск вредоносных программ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033463" y="1989138"/>
            <a:ext cx="3178175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Comic Sans MS" pitchFamily="66" charset="0"/>
              </a:rPr>
              <a:t>Известных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219700" y="1989138"/>
            <a:ext cx="2784475" cy="935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Comic Sans MS" pitchFamily="66" charset="0"/>
              </a:rPr>
              <a:t>Новых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971550" y="3860800"/>
            <a:ext cx="3240088" cy="2592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Comic Sans MS" pitchFamily="66" charset="0"/>
              </a:rPr>
              <a:t>Сигнатуры</a:t>
            </a:r>
          </a:p>
          <a:p>
            <a:pPr algn="ctr"/>
            <a:r>
              <a:rPr lang="ru-RU">
                <a:latin typeface="Comic Sans MS" pitchFamily="66" charset="0"/>
              </a:rPr>
              <a:t> (некая постоянная </a:t>
            </a:r>
          </a:p>
          <a:p>
            <a:pPr algn="ctr"/>
            <a:r>
              <a:rPr lang="ru-RU">
                <a:latin typeface="Comic Sans MS" pitchFamily="66" charset="0"/>
              </a:rPr>
              <a:t>последовательность </a:t>
            </a:r>
          </a:p>
          <a:p>
            <a:pPr algn="ctr"/>
            <a:r>
              <a:rPr lang="ru-RU">
                <a:latin typeface="Comic Sans MS" pitchFamily="66" charset="0"/>
              </a:rPr>
              <a:t>программного кода,</a:t>
            </a:r>
          </a:p>
          <a:p>
            <a:pPr algn="ctr"/>
            <a:r>
              <a:rPr lang="ru-RU">
                <a:latin typeface="Comic Sans MS" pitchFamily="66" charset="0"/>
              </a:rPr>
              <a:t>специфичная для</a:t>
            </a:r>
          </a:p>
          <a:p>
            <a:pPr algn="ctr"/>
            <a:r>
              <a:rPr lang="ru-RU">
                <a:latin typeface="Comic Sans MS" pitchFamily="66" charset="0"/>
              </a:rPr>
              <a:t>конкретной</a:t>
            </a:r>
          </a:p>
          <a:p>
            <a:pPr algn="ctr"/>
            <a:r>
              <a:rPr lang="ru-RU">
                <a:latin typeface="Comic Sans MS" pitchFamily="66" charset="0"/>
              </a:rPr>
              <a:t>вредоносной</a:t>
            </a:r>
          </a:p>
          <a:p>
            <a:pPr algn="ctr"/>
            <a:r>
              <a:rPr lang="ru-RU">
                <a:latin typeface="Comic Sans MS" pitchFamily="66" charset="0"/>
              </a:rPr>
              <a:t>программы)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292725" y="3860800"/>
            <a:ext cx="2736850" cy="2592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latin typeface="Comic Sans MS" pitchFamily="66" charset="0"/>
              </a:rPr>
              <a:t>Алгоритм</a:t>
            </a:r>
            <a:r>
              <a:rPr lang="ru-RU">
                <a:latin typeface="Comic Sans MS" pitchFamily="66" charset="0"/>
              </a:rPr>
              <a:t> </a:t>
            </a:r>
          </a:p>
          <a:p>
            <a:pPr algn="ctr"/>
            <a:r>
              <a:rPr lang="ru-RU" b="1">
                <a:latin typeface="Comic Sans MS" pitchFamily="66" charset="0"/>
              </a:rPr>
              <a:t>эвристического </a:t>
            </a:r>
          </a:p>
          <a:p>
            <a:pPr algn="ctr"/>
            <a:r>
              <a:rPr lang="ru-RU" b="1">
                <a:latin typeface="Comic Sans MS" pitchFamily="66" charset="0"/>
              </a:rPr>
              <a:t>сканирования</a:t>
            </a:r>
          </a:p>
          <a:p>
            <a:pPr algn="ctr"/>
            <a:r>
              <a:rPr lang="ru-RU">
                <a:latin typeface="Comic Sans MS" pitchFamily="66" charset="0"/>
              </a:rPr>
              <a:t>(анализ </a:t>
            </a:r>
          </a:p>
          <a:p>
            <a:pPr algn="ctr"/>
            <a:r>
              <a:rPr lang="ru-RU">
                <a:latin typeface="Comic Sans MS" pitchFamily="66" charset="0"/>
              </a:rPr>
              <a:t>последовательности </a:t>
            </a:r>
          </a:p>
          <a:p>
            <a:pPr algn="ctr"/>
            <a:r>
              <a:rPr lang="ru-RU">
                <a:latin typeface="Comic Sans MS" pitchFamily="66" charset="0"/>
              </a:rPr>
              <a:t>команд </a:t>
            </a:r>
          </a:p>
          <a:p>
            <a:pPr algn="ctr"/>
            <a:r>
              <a:rPr lang="ru-RU">
                <a:latin typeface="Comic Sans MS" pitchFamily="66" charset="0"/>
              </a:rPr>
              <a:t>в проверяемом объекте)</a:t>
            </a:r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2413000" y="2924175"/>
            <a:ext cx="287338" cy="936625"/>
          </a:xfrm>
          <a:prstGeom prst="downArrow">
            <a:avLst>
              <a:gd name="adj1" fmla="val 50000"/>
              <a:gd name="adj2" fmla="val 81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6546850" y="2917825"/>
            <a:ext cx="287338" cy="936625"/>
          </a:xfrm>
          <a:prstGeom prst="downArrow">
            <a:avLst>
              <a:gd name="adj1" fmla="val 50000"/>
              <a:gd name="adj2" fmla="val 81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>
                <a:latin typeface="Comic Sans MS" pitchFamily="66" charset="0"/>
              </a:rPr>
              <a:t>Функции защиты </a:t>
            </a:r>
            <a:br>
              <a:rPr lang="ru-RU" sz="3800" b="1">
                <a:latin typeface="Comic Sans MS" pitchFamily="66" charset="0"/>
              </a:rPr>
            </a:br>
            <a:r>
              <a:rPr lang="ru-RU" sz="3800" b="1">
                <a:latin typeface="Comic Sans MS" pitchFamily="66" charset="0"/>
              </a:rPr>
              <a:t>антивирусных программ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8024" y="1600200"/>
            <a:ext cx="3898776" cy="4530725"/>
          </a:xfrm>
        </p:spPr>
        <p:txBody>
          <a:bodyPr/>
          <a:lstStyle/>
          <a:p>
            <a:r>
              <a:rPr lang="ru-RU" dirty="0">
                <a:latin typeface="Comic Sans MS" pitchFamily="66" charset="0"/>
              </a:rPr>
              <a:t>Постоянная защита (антивирусный монитор);</a:t>
            </a:r>
          </a:p>
          <a:p>
            <a:pPr>
              <a:buFont typeface="Wingdings" pitchFamily="2" charset="2"/>
              <a:buNone/>
            </a:pPr>
            <a:endParaRPr lang="ru-RU" dirty="0">
              <a:latin typeface="Comic Sans MS" pitchFamily="66" charset="0"/>
            </a:endParaRPr>
          </a:p>
          <a:p>
            <a:r>
              <a:rPr lang="ru-RU" dirty="0">
                <a:latin typeface="Comic Sans MS" pitchFamily="66" charset="0"/>
              </a:rPr>
              <a:t>Защита по требованию пользователя (антивирусный сканер);</a:t>
            </a:r>
          </a:p>
        </p:txBody>
      </p:sp>
      <p:pic>
        <p:nvPicPr>
          <p:cNvPr id="6" name="Picture 5" descr="Безымянный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255" y="1772816"/>
            <a:ext cx="3761163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32" y="116632"/>
            <a:ext cx="7772400" cy="1143000"/>
          </a:xfrm>
        </p:spPr>
        <p:txBody>
          <a:bodyPr/>
          <a:lstStyle/>
          <a:p>
            <a:r>
              <a:rPr lang="ru-RU" sz="3800" b="1" dirty="0" smtClean="0">
                <a:latin typeface="Comic Sans MS" pitchFamily="66" charset="0"/>
              </a:rPr>
              <a:t>Действия </a:t>
            </a:r>
            <a:r>
              <a:rPr lang="ru-RU" sz="3800" b="1" dirty="0">
                <a:latin typeface="Comic Sans MS" pitchFamily="66" charset="0"/>
              </a:rPr>
              <a:t>при наличии </a:t>
            </a:r>
            <a:br>
              <a:rPr lang="ru-RU" sz="3800" b="1" dirty="0">
                <a:latin typeface="Comic Sans MS" pitchFamily="66" charset="0"/>
              </a:rPr>
            </a:br>
            <a:r>
              <a:rPr lang="ru-RU" sz="3800" b="1" dirty="0" smtClean="0">
                <a:latin typeface="Comic Sans MS" pitchFamily="66" charset="0"/>
              </a:rPr>
              <a:t>признаков заражения ПК</a:t>
            </a:r>
            <a:endParaRPr lang="ru-RU" sz="3800" b="1" dirty="0">
              <a:latin typeface="Comic Sans MS" pitchFamily="66" charset="0"/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899592" y="1700808"/>
            <a:ext cx="7272808" cy="4895279"/>
            <a:chOff x="340" y="255"/>
            <a:chExt cx="2858" cy="3129"/>
          </a:xfrm>
          <a:solidFill>
            <a:schemeClr val="accent5">
              <a:lumMod val="75000"/>
            </a:schemeClr>
          </a:solidFill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5400000">
              <a:off x="273" y="1138"/>
              <a:ext cx="544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8 h 21600"/>
                <a:gd name="T20" fmla="*/ 185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 b="1">
                <a:latin typeface="+mj-lt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5400000">
              <a:off x="273" y="2091"/>
              <a:ext cx="544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8 h 21600"/>
                <a:gd name="T20" fmla="*/ 185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 b="1">
                <a:latin typeface="+mj-lt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>
              <a:off x="273" y="2907"/>
              <a:ext cx="544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8 h 21600"/>
                <a:gd name="T20" fmla="*/ 185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 b="1">
                <a:latin typeface="+mj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40" y="255"/>
              <a:ext cx="136" cy="3039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 b="1">
                <a:latin typeface="+mj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748" y="485"/>
              <a:ext cx="2450" cy="450"/>
            </a:xfrm>
            <a:prstGeom prst="rect">
              <a:avLst/>
            </a:prstGeom>
            <a:grpFill/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000" b="1" dirty="0">
                  <a:latin typeface="+mj-lt"/>
                </a:rPr>
                <a:t>1. Сохранить результаты работы на внешнем носителе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48" y="1208"/>
              <a:ext cx="2450" cy="544"/>
            </a:xfrm>
            <a:prstGeom prst="rect">
              <a:avLst/>
            </a:prstGeom>
            <a:grpFill/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000" b="1">
                  <a:latin typeface="+mj-lt"/>
                </a:rPr>
                <a:t>2. Отключить компьютер от локальной сети и Интернета, если он к ним был подключен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48" y="2069"/>
              <a:ext cx="2450" cy="681"/>
            </a:xfrm>
            <a:prstGeom prst="rect">
              <a:avLst/>
            </a:prstGeom>
            <a:grpFill/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000" b="1" dirty="0">
                  <a:latin typeface="+mj-lt"/>
                </a:rPr>
                <a:t>3</a:t>
              </a:r>
              <a:r>
                <a:rPr lang="ru-RU" sz="2000" b="1" dirty="0" smtClean="0">
                  <a:latin typeface="+mj-lt"/>
                </a:rPr>
                <a:t>. Если компьютер выдает ошибку, когда вы его включаете, то загрузиться </a:t>
              </a:r>
              <a:r>
                <a:rPr lang="ru-RU" sz="2000" b="1" dirty="0">
                  <a:latin typeface="+mj-lt"/>
                </a:rPr>
                <a:t>в режиме защиты от сбоев или с диска аварийной загрузки </a:t>
              </a:r>
              <a:r>
                <a:rPr lang="en-US" sz="2000" b="1" dirty="0" smtClean="0">
                  <a:latin typeface="+mj-lt"/>
                </a:rPr>
                <a:t>Windows</a:t>
              </a:r>
              <a:endParaRPr lang="ru-RU" sz="2000" b="1" dirty="0">
                <a:latin typeface="+mj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748" y="3022"/>
              <a:ext cx="2450" cy="362"/>
            </a:xfrm>
            <a:prstGeom prst="rect">
              <a:avLst/>
            </a:prstGeom>
            <a:grpFill/>
            <a:ln w="381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000" b="1">
                  <a:latin typeface="+mj-lt"/>
                </a:rPr>
                <a:t>4. Запустить антивирусную программу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 rot="5400000">
              <a:off x="273" y="413"/>
              <a:ext cx="544" cy="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18 h 21600"/>
                <a:gd name="T20" fmla="*/ 1850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000" b="1">
                <a:latin typeface="+mj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Comic Sans MS" pitchFamily="66" charset="0"/>
              </a:rPr>
              <a:t>Домашнее задание: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§</a:t>
            </a:r>
            <a:r>
              <a:rPr lang="ru-RU" dirty="0" smtClean="0">
                <a:cs typeface="Arial" charset="0"/>
              </a:rPr>
              <a:t>2.7.  стр.69 </a:t>
            </a:r>
            <a:r>
              <a:rPr lang="ru-RU" dirty="0">
                <a:cs typeface="Arial" charset="0"/>
              </a:rPr>
              <a:t>– </a:t>
            </a:r>
            <a:r>
              <a:rPr lang="ru-RU" dirty="0" smtClean="0">
                <a:cs typeface="Arial" charset="0"/>
              </a:rPr>
              <a:t>71. </a:t>
            </a:r>
            <a:endParaRPr lang="ru-RU" dirty="0">
              <a:cs typeface="Arial" charset="0"/>
            </a:endParaRPr>
          </a:p>
          <a:p>
            <a:pPr>
              <a:buNone/>
            </a:pPr>
            <a:r>
              <a:rPr lang="ru-RU" dirty="0" smtClean="0">
                <a:cs typeface="Arial" charset="0"/>
              </a:rPr>
              <a:t>Устно </a:t>
            </a:r>
            <a:r>
              <a:rPr lang="ru-RU" dirty="0">
                <a:cs typeface="Arial" charset="0"/>
              </a:rPr>
              <a:t>отв. на вопросы:  1,2,3 </a:t>
            </a:r>
            <a:r>
              <a:rPr lang="ru-RU" dirty="0" smtClean="0">
                <a:cs typeface="Arial" charset="0"/>
              </a:rPr>
              <a:t>стр.72</a:t>
            </a:r>
          </a:p>
          <a:p>
            <a:r>
              <a:rPr lang="ru-RU" dirty="0" smtClean="0">
                <a:cs typeface="Arial" charset="0"/>
              </a:rPr>
              <a:t>Доклад, рисунок, листовку на тему «Компьютерные вирусы».</a:t>
            </a:r>
            <a:endParaRPr lang="ru-RU" dirty="0">
              <a:cs typeface="Arial" charset="0"/>
            </a:endParaRPr>
          </a:p>
          <a:p>
            <a:r>
              <a:rPr lang="ru-RU" dirty="0">
                <a:cs typeface="Arial" charset="0"/>
              </a:rPr>
              <a:t> </a:t>
            </a:r>
            <a:r>
              <a:rPr lang="ru-RU" dirty="0" smtClean="0">
                <a:cs typeface="Arial" charset="0"/>
              </a:rPr>
              <a:t>*Письменно:   2.11 стр.72</a:t>
            </a:r>
            <a:endParaRPr lang="en-US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77813"/>
            <a:ext cx="7772400" cy="1143000"/>
          </a:xfrm>
        </p:spPr>
        <p:txBody>
          <a:bodyPr/>
          <a:lstStyle/>
          <a:p>
            <a:r>
              <a:rPr lang="ru-RU" b="1" dirty="0">
                <a:latin typeface="Comic Sans MS" pitchFamily="66" charset="0"/>
              </a:rPr>
              <a:t>Вредоносные программы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 dirty="0">
                <a:latin typeface="Comic Sans MS" pitchFamily="66" charset="0"/>
              </a:rPr>
              <a:t>Это программы, наносящие вред данным и программам, хранящимся на компьютере</a:t>
            </a:r>
          </a:p>
        </p:txBody>
      </p:sp>
      <p:pic>
        <p:nvPicPr>
          <p:cNvPr id="7" name="Picture 82" descr="Безымянный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789040"/>
            <a:ext cx="354765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Безымянный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0"/>
            <a:ext cx="1403648" cy="149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latin typeface="Comic Sans MS" pitchFamily="66" charset="0"/>
              </a:rPr>
              <a:t>Типы вредоносных программ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1"/>
            <a:ext cx="7772400" cy="3556992"/>
          </a:xfrm>
        </p:spPr>
        <p:txBody>
          <a:bodyPr/>
          <a:lstStyle/>
          <a:p>
            <a:r>
              <a:rPr lang="ru-RU">
                <a:latin typeface="Comic Sans MS" pitchFamily="66" charset="0"/>
              </a:rPr>
              <a:t>Вирусы, черви, троянские и хакерские программы;</a:t>
            </a:r>
          </a:p>
          <a:p>
            <a:pPr>
              <a:buFont typeface="Wingdings" pitchFamily="2" charset="2"/>
              <a:buNone/>
            </a:pPr>
            <a:endParaRPr lang="ru-RU">
              <a:latin typeface="Comic Sans MS" pitchFamily="66" charset="0"/>
            </a:endParaRPr>
          </a:p>
          <a:p>
            <a:r>
              <a:rPr lang="ru-RU">
                <a:latin typeface="Comic Sans MS" pitchFamily="66" charset="0"/>
              </a:rPr>
              <a:t>Шпионское, рекламное ПО, программы скрытого дозвона;</a:t>
            </a:r>
          </a:p>
          <a:p>
            <a:pPr>
              <a:buFont typeface="Wingdings" pitchFamily="2" charset="2"/>
              <a:buNone/>
            </a:pPr>
            <a:endParaRPr lang="ru-RU">
              <a:latin typeface="Comic Sans MS" pitchFamily="66" charset="0"/>
            </a:endParaRPr>
          </a:p>
          <a:p>
            <a:r>
              <a:rPr lang="ru-RU">
                <a:latin typeface="Comic Sans MS" pitchFamily="66" charset="0"/>
              </a:rPr>
              <a:t>Потенциально опасное ПО.</a:t>
            </a:r>
          </a:p>
          <a:p>
            <a:endParaRPr lang="ru-RU">
              <a:latin typeface="Comic Sans MS" pitchFamily="66" charset="0"/>
            </a:endParaRPr>
          </a:p>
        </p:txBody>
      </p:sp>
      <p:pic>
        <p:nvPicPr>
          <p:cNvPr id="6" name="Picture 37" descr="Безымянный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078" y="4913784"/>
            <a:ext cx="254692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omic Sans MS" pitchFamily="66" charset="0"/>
              </a:rPr>
              <a:t>Компьютерные вирусы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b="1" i="1" u="sng" dirty="0">
                <a:latin typeface="Comic Sans MS" pitchFamily="66" charset="0"/>
              </a:rPr>
              <a:t>Компьютерные вирусы</a:t>
            </a:r>
            <a:r>
              <a:rPr lang="ru-RU" dirty="0">
                <a:latin typeface="Comic Sans MS" pitchFamily="66" charset="0"/>
              </a:rPr>
              <a:t> – это вредоносные программы, которые могут «размножаться» и скрытно внедрять свои копии в файлы, загрузочные секторы дисков и документы.</a:t>
            </a:r>
          </a:p>
        </p:txBody>
      </p:sp>
      <p:pic>
        <p:nvPicPr>
          <p:cNvPr id="7" name="Picture 39" descr="Безымянны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97927"/>
            <a:ext cx="3635896" cy="276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900113" y="188913"/>
            <a:ext cx="5760119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По способу заражения</a:t>
            </a:r>
            <a:b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вирусы делятся на: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4213" y="1844675"/>
            <a:ext cx="80645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Резидентные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– при заражении оставляют в оперативной памяти свою резидентную часть, которая потом перехватывает обращение операционной системы к объектам заражения и внедряется в них.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11188" y="4581525"/>
            <a:ext cx="813752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Нерезидентные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ru-RU" sz="2800" dirty="0">
                <a:latin typeface="Comic Sans MS" pitchFamily="66" charset="0"/>
              </a:rPr>
              <a:t>вирусы – не заражают память компьютера и являются активными ограниченное время.</a:t>
            </a:r>
          </a:p>
        </p:txBody>
      </p:sp>
      <p:pic>
        <p:nvPicPr>
          <p:cNvPr id="7" name="Picture 15" descr="Безымянный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456474" y="-147909"/>
            <a:ext cx="1547664" cy="179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25760"/>
            <a:ext cx="7402016" cy="1143000"/>
          </a:xfrm>
        </p:spPr>
        <p:txBody>
          <a:bodyPr/>
          <a:lstStyle/>
          <a:p>
            <a:pPr algn="ctr"/>
            <a:r>
              <a:rPr lang="ru-RU" sz="4400" b="1" dirty="0">
                <a:latin typeface="Comic Sans MS" pitchFamily="66" charset="0"/>
              </a:rPr>
              <a:t>По «среде обитания» вирусы делятся на: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39750" y="2420938"/>
            <a:ext cx="2592388" cy="16573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Comic Sans MS" pitchFamily="66" charset="0"/>
                <a:hlinkClick r:id="rId2" action="ppaction://hlinksldjump"/>
              </a:rPr>
              <a:t>Файловые </a:t>
            </a:r>
          </a:p>
          <a:p>
            <a:pPr algn="ctr"/>
            <a:r>
              <a:rPr lang="ru-RU" sz="2400" b="1">
                <a:latin typeface="Comic Sans MS" pitchFamily="66" charset="0"/>
                <a:hlinkClick r:id="rId2" action="ppaction://hlinksldjump"/>
              </a:rPr>
              <a:t>вирусы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1115616" y="4509120"/>
            <a:ext cx="3384550" cy="16573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Comic Sans MS" pitchFamily="66" charset="0"/>
                <a:hlinkClick r:id="rId3" action="ppaction://hlinksldjump"/>
              </a:rPr>
              <a:t>Макровирусы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6156325" y="2420938"/>
            <a:ext cx="2592388" cy="16573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latin typeface="Comic Sans MS" pitchFamily="66" charset="0"/>
                <a:hlinkClick r:id="rId4" action="ppaction://hlinksldjump"/>
              </a:rPr>
              <a:t>Загрузочные </a:t>
            </a:r>
          </a:p>
          <a:p>
            <a:pPr algn="ctr"/>
            <a:r>
              <a:rPr lang="ru-RU" sz="2400" b="1">
                <a:latin typeface="Comic Sans MS" pitchFamily="66" charset="0"/>
                <a:hlinkClick r:id="rId4" action="ppaction://hlinksldjump"/>
              </a:rPr>
              <a:t>вирусы</a:t>
            </a:r>
            <a:endParaRPr lang="ru-RU" sz="2400" b="1">
              <a:latin typeface="Comic Sans MS" pitchFamily="66" charset="0"/>
            </a:endParaRP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 rot="2487036">
            <a:off x="1620838" y="1628775"/>
            <a:ext cx="431800" cy="792163"/>
          </a:xfrm>
          <a:prstGeom prst="downArrow">
            <a:avLst>
              <a:gd name="adj1" fmla="val 50000"/>
              <a:gd name="adj2" fmla="val 45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 rot="19662832">
            <a:off x="7235825" y="1628775"/>
            <a:ext cx="431800" cy="792163"/>
          </a:xfrm>
          <a:prstGeom prst="downArrow">
            <a:avLst>
              <a:gd name="adj1" fmla="val 50000"/>
              <a:gd name="adj2" fmla="val 458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 rot="1003205">
            <a:off x="3721994" y="1778607"/>
            <a:ext cx="431800" cy="2664321"/>
          </a:xfrm>
          <a:prstGeom prst="downArrow">
            <a:avLst>
              <a:gd name="adj1" fmla="val 50000"/>
              <a:gd name="adj2" fmla="val 154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20674151">
            <a:off x="5134695" y="1782239"/>
            <a:ext cx="431800" cy="2664321"/>
          </a:xfrm>
          <a:prstGeom prst="downArrow">
            <a:avLst>
              <a:gd name="adj1" fmla="val 50000"/>
              <a:gd name="adj2" fmla="val 154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4932040" y="4509120"/>
            <a:ext cx="3384550" cy="16573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Comic Sans MS" pitchFamily="66" charset="0"/>
                <a:hlinkClick r:id="rId5" action="ppaction://hlinksldjump"/>
              </a:rPr>
              <a:t>Сетевые вирусы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Comic Sans MS" pitchFamily="66" charset="0"/>
              </a:rPr>
              <a:t>Загрузочные вирусы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1"/>
            <a:ext cx="6177880" cy="254888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latin typeface="Comic Sans MS" pitchFamily="66" charset="0"/>
              </a:rPr>
              <a:t>Заражают загрузочный сектор диска.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latin typeface="Comic Sans MS" pitchFamily="66" charset="0"/>
              </a:rPr>
              <a:t>При заражении дисков загрузочные вирусы «подставляют» свой код вместо программы, получающей управление при загрузке </a:t>
            </a:r>
            <a:r>
              <a:rPr lang="ru-RU" sz="2400" dirty="0" smtClean="0">
                <a:latin typeface="Comic Sans MS" pitchFamily="66" charset="0"/>
              </a:rPr>
              <a:t>операционной системы</a:t>
            </a:r>
            <a:r>
              <a:rPr lang="ru-RU" sz="2400" dirty="0">
                <a:latin typeface="Comic Sans MS" pitchFamily="66" charset="0"/>
              </a:rPr>
              <a:t>, и отдают управление не оригинальному коду загрузчика, а коду вируса.</a:t>
            </a:r>
          </a:p>
        </p:txBody>
      </p:sp>
      <p:sp>
        <p:nvSpPr>
          <p:cNvPr id="378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453188"/>
            <a:ext cx="611188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7" descr="Безымянный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132856"/>
            <a:ext cx="2411760" cy="3166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3568" y="4437112"/>
            <a:ext cx="5832475" cy="2246769"/>
          </a:xfrm>
          <a:prstGeom prst="rect">
            <a:avLst/>
          </a:prstGeom>
          <a:solidFill>
            <a:srgbClr val="FFE2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Comic Sans MS" pitchFamily="66" charset="0"/>
              </a:rPr>
              <a:t>В 1986 году началась первая эпидемия загрузочного вируса. Вирус-невидимка «</a:t>
            </a:r>
            <a:r>
              <a:rPr lang="en-US" sz="2000" dirty="0">
                <a:latin typeface="Comic Sans MS" pitchFamily="66" charset="0"/>
              </a:rPr>
              <a:t>Brain</a:t>
            </a:r>
            <a:r>
              <a:rPr lang="ru-RU" sz="2000" dirty="0">
                <a:latin typeface="Comic Sans MS" pitchFamily="66" charset="0"/>
              </a:rPr>
              <a:t>»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ru-RU" sz="2000" dirty="0">
                <a:latin typeface="Comic Sans MS" pitchFamily="66" charset="0"/>
              </a:rPr>
              <a:t>«заражал» загрузочный сектор дискет. При попытке обнаружения зараженного загрузочного сектора вирус незаметно «подставлял» его незараженный оригинал.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Comic Sans MS" pitchFamily="66" charset="0"/>
              </a:rPr>
              <a:t>Файловые вирусы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229600" cy="269289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Comic Sans MS" pitchFamily="66" charset="0"/>
              </a:rPr>
              <a:t>  </a:t>
            </a:r>
            <a:r>
              <a:rPr lang="ru-RU" sz="2400" dirty="0">
                <a:latin typeface="Comic Sans MS" pitchFamily="66" charset="0"/>
              </a:rPr>
              <a:t>Внедряются в исполнимые файлы  и активизируются при их запуске. После запуска заражённой программы вирусы находятся в оперативной памяти компьютера и могут заражать другие файлы до момента выключения компьютера или перезагрузки операционной системы.</a:t>
            </a:r>
          </a:p>
        </p:txBody>
      </p:sp>
      <p:sp>
        <p:nvSpPr>
          <p:cNvPr id="71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81750"/>
            <a:ext cx="647700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8" descr="Безымянный14"/>
          <p:cNvPicPr>
            <a:picLocks noChangeAspect="1" noChangeArrowheads="1"/>
          </p:cNvPicPr>
          <p:nvPr/>
        </p:nvPicPr>
        <p:blipFill>
          <a:blip r:embed="rId3" cstate="print"/>
          <a:srcRect b="5531"/>
          <a:stretch>
            <a:fillRect/>
          </a:stretch>
        </p:blipFill>
        <p:spPr bwMode="auto">
          <a:xfrm>
            <a:off x="0" y="4365105"/>
            <a:ext cx="266577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99792" y="4509120"/>
            <a:ext cx="5760640" cy="1631216"/>
          </a:xfrm>
          <a:prstGeom prst="rect">
            <a:avLst/>
          </a:prstGeom>
          <a:solidFill>
            <a:srgbClr val="FFE2C5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   </a:t>
            </a:r>
            <a:r>
              <a:rPr lang="ru-RU" sz="2000" dirty="0">
                <a:latin typeface="Comic Sans MS" pitchFamily="66" charset="0"/>
              </a:rPr>
              <a:t>В 1999 году началась эпидемия файлового вируса </a:t>
            </a:r>
            <a:r>
              <a:rPr lang="en-US" sz="2000" dirty="0">
                <a:latin typeface="Comic Sans MS" pitchFamily="66" charset="0"/>
              </a:rPr>
              <a:t>Win95.CIH</a:t>
            </a:r>
            <a:r>
              <a:rPr lang="ru-RU" sz="2000" dirty="0">
                <a:latin typeface="Comic Sans MS" pitchFamily="66" charset="0"/>
              </a:rPr>
              <a:t>, названного «Чернобыль» из-за даты активации </a:t>
            </a:r>
            <a:r>
              <a:rPr lang="ru-RU" sz="2000" dirty="0" smtClean="0">
                <a:latin typeface="Comic Sans MS" pitchFamily="66" charset="0"/>
              </a:rPr>
              <a:t>- 26 </a:t>
            </a:r>
            <a:r>
              <a:rPr lang="ru-RU" sz="2000" dirty="0">
                <a:latin typeface="Comic Sans MS" pitchFamily="66" charset="0"/>
              </a:rPr>
              <a:t>апреля. Вирус уничтожал данные на жестком диске и стирал содержание </a:t>
            </a:r>
            <a:r>
              <a:rPr lang="en-US" sz="2000" dirty="0">
                <a:latin typeface="Comic Sans MS" pitchFamily="66" charset="0"/>
              </a:rPr>
              <a:t>BIOS</a:t>
            </a:r>
            <a:r>
              <a:rPr lang="ru-RU" sz="20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Comic Sans MS" pitchFamily="66" charset="0"/>
              </a:rPr>
              <a:t>Макровирусы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1880" y="1600200"/>
            <a:ext cx="5652120" cy="28369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>
                <a:latin typeface="Comic Sans MS" pitchFamily="66" charset="0"/>
              </a:rPr>
              <a:t>   </a:t>
            </a:r>
            <a:r>
              <a:rPr lang="ru-RU" sz="2400" dirty="0">
                <a:latin typeface="Comic Sans MS" pitchFamily="66" charset="0"/>
              </a:rPr>
              <a:t>Заражают файлы документов, например, текстовых документов. После загрузки заражённого документа в текстовый редактор макровирус постоянно присутствует в оперативной памяти компьютера и может заражать другие документы. Угроза заражения прекращается только после закрытия текстового документа.</a:t>
            </a:r>
          </a:p>
        </p:txBody>
      </p:sp>
      <p:sp>
        <p:nvSpPr>
          <p:cNvPr id="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381750"/>
            <a:ext cx="647700" cy="2159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9" descr="Безымянный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16835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1520" y="5373216"/>
            <a:ext cx="6120680" cy="1323439"/>
          </a:xfrm>
          <a:prstGeom prst="rect">
            <a:avLst/>
          </a:prstGeom>
          <a:solidFill>
            <a:srgbClr val="FFE2C5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   </a:t>
            </a:r>
            <a:r>
              <a:rPr lang="ru-RU" sz="2000" dirty="0">
                <a:latin typeface="Comic Sans MS" pitchFamily="66" charset="0"/>
              </a:rPr>
              <a:t>В 1995 году началась эпидемия первого </a:t>
            </a:r>
            <a:r>
              <a:rPr lang="ru-RU" sz="2000" dirty="0" err="1">
                <a:latin typeface="Comic Sans MS" pitchFamily="66" charset="0"/>
              </a:rPr>
              <a:t>макро-вируса</a:t>
            </a:r>
            <a:r>
              <a:rPr lang="ru-RU" sz="2000" dirty="0">
                <a:latin typeface="Comic Sans MS" pitchFamily="66" charset="0"/>
              </a:rPr>
              <a:t> «</a:t>
            </a:r>
            <a:r>
              <a:rPr lang="en-US" sz="2000" dirty="0">
                <a:latin typeface="Comic Sans MS" pitchFamily="66" charset="0"/>
              </a:rPr>
              <a:t>Concept</a:t>
            </a:r>
            <a:r>
              <a:rPr lang="ru-RU" sz="2000" dirty="0">
                <a:latin typeface="Comic Sans MS" pitchFamily="66" charset="0"/>
              </a:rPr>
              <a:t>» для текстового процессора </a:t>
            </a:r>
            <a:r>
              <a:rPr lang="en-US" sz="2000" dirty="0">
                <a:latin typeface="Comic Sans MS" pitchFamily="66" charset="0"/>
              </a:rPr>
              <a:t>Microsoft Word</a:t>
            </a:r>
            <a:r>
              <a:rPr lang="ru-RU" sz="2000" dirty="0">
                <a:latin typeface="Comic Sans MS" pitchFamily="66" charset="0"/>
              </a:rPr>
              <a:t>.</a:t>
            </a:r>
            <a:r>
              <a:rPr lang="en-US" sz="2000" dirty="0">
                <a:latin typeface="Comic Sans MS" pitchFamily="66" charset="0"/>
              </a:rPr>
              <a:t> </a:t>
            </a:r>
            <a:r>
              <a:rPr lang="ru-RU" sz="2000" dirty="0" err="1">
                <a:latin typeface="Comic Sans MS" pitchFamily="66" charset="0"/>
              </a:rPr>
              <a:t>Макро-вирус</a:t>
            </a:r>
            <a:r>
              <a:rPr lang="ru-RU" sz="2000" dirty="0">
                <a:latin typeface="Comic Sans MS" pitchFamily="66" charset="0"/>
              </a:rPr>
              <a:t> «</a:t>
            </a:r>
            <a:r>
              <a:rPr lang="en-US" sz="2000" dirty="0">
                <a:latin typeface="Comic Sans MS" pitchFamily="66" charset="0"/>
              </a:rPr>
              <a:t>Concept</a:t>
            </a:r>
            <a:r>
              <a:rPr lang="ru-RU" sz="2000" dirty="0">
                <a:latin typeface="Comic Sans MS" pitchFamily="66" charset="0"/>
              </a:rPr>
              <a:t>» до сих пор широко распространен.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264</TotalTime>
  <Words>664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Слои</vt:lpstr>
      <vt:lpstr>Тема урока:</vt:lpstr>
      <vt:lpstr>Вредоносные программы</vt:lpstr>
      <vt:lpstr>Типы вредоносных программ</vt:lpstr>
      <vt:lpstr>Компьютерные вирусы </vt:lpstr>
      <vt:lpstr>Слайд 5</vt:lpstr>
      <vt:lpstr>По «среде обитания» вирусы делятся на:</vt:lpstr>
      <vt:lpstr>Загрузочные вирусы</vt:lpstr>
      <vt:lpstr>Файловые вирусы</vt:lpstr>
      <vt:lpstr>Макровирусы</vt:lpstr>
      <vt:lpstr>Сетевые вирусы</vt:lpstr>
      <vt:lpstr>Признаки заражения компьютера:</vt:lpstr>
      <vt:lpstr>Антивирусные программы</vt:lpstr>
      <vt:lpstr>Поиск вредоносных программ</vt:lpstr>
      <vt:lpstr>Функции защиты  антивирусных программ</vt:lpstr>
      <vt:lpstr>Действия при наличии  признаков заражения ПК</vt:lpstr>
      <vt:lpstr>Домашнее задание: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admin</dc:creator>
  <cp:lastModifiedBy>Лузгина</cp:lastModifiedBy>
  <cp:revision>14</cp:revision>
  <dcterms:created xsi:type="dcterms:W3CDTF">2005-11-20T12:24:46Z</dcterms:created>
  <dcterms:modified xsi:type="dcterms:W3CDTF">2015-02-08T19:31:55Z</dcterms:modified>
</cp:coreProperties>
</file>