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63" r:id="rId2"/>
    <p:sldId id="274" r:id="rId3"/>
    <p:sldId id="287" r:id="rId4"/>
    <p:sldId id="286" r:id="rId5"/>
    <p:sldId id="288" r:id="rId6"/>
    <p:sldId id="279" r:id="rId7"/>
    <p:sldId id="280" r:id="rId8"/>
    <p:sldId id="285" r:id="rId9"/>
    <p:sldId id="283" r:id="rId10"/>
    <p:sldId id="289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B4"/>
    <a:srgbClr val="FF0000"/>
    <a:srgbClr val="66CCFF"/>
    <a:srgbClr val="E8FAFC"/>
    <a:srgbClr val="0066CC"/>
    <a:srgbClr val="0180FF"/>
    <a:srgbClr val="2592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5" autoAdjust="0"/>
    <p:restoredTop sz="94897" autoAdjust="0"/>
  </p:normalViewPr>
  <p:slideViewPr>
    <p:cSldViewPr>
      <p:cViewPr>
        <p:scale>
          <a:sx n="66" d="100"/>
          <a:sy n="66" d="100"/>
        </p:scale>
        <p:origin x="-95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1AE6C0-660B-4045-B680-0240D9BF1884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F44CFE-4F94-4620-885D-65A26B3D2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5E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2" b="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685800" y="3699308"/>
            <a:ext cx="7772400" cy="287605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  <a:alpha val="25000"/>
                  <a:lumMod val="70000"/>
                  <a:lumOff val="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308"/>
            <a:ext cx="7772400" cy="2855912"/>
          </a:xfrm>
        </p:spPr>
        <p:txBody>
          <a:bodyPr anchor="ctr" anchorCtr="0">
            <a:normAutofit/>
          </a:bodyPr>
          <a:lstStyle>
            <a:lvl1pPr algn="ctr">
              <a:defRPr sz="5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501028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04347-6B29-4900-AD09-7F0F0A622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124921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19653-EE50-4E9C-BCF5-F372F7185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95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85" r="1335" b="17212"/>
          <a:stretch/>
        </p:blipFill>
        <p:spPr>
          <a:xfrm>
            <a:off x="0" y="1"/>
            <a:ext cx="4192510" cy="430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305993"/>
            <a:ext cx="6858000" cy="182048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09D38-67ED-477F-822D-3B66A3D3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4538749" y="423949"/>
            <a:ext cx="4189326" cy="3425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248161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09D38-67ED-477F-822D-3B66A3D3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976333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09D38-67ED-477F-822D-3B66A3D3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295234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26926-E501-4074-AEB5-5833E4947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87982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0946"/>
            <a:ext cx="7886700" cy="13399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B7A5D-F158-42B6-885C-9A16643C3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05930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133A4-5B32-47A9-B513-BEA39FC9FD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91362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DA9B7-6176-4E1B-BF58-0981C5F3CE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14581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B8096-C393-4EA1-A2CD-AD7BE53E10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5656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335F0-E54B-4110-8A5A-A49DC70397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3988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агетная рамка 21"/>
          <p:cNvSpPr/>
          <p:nvPr/>
        </p:nvSpPr>
        <p:spPr>
          <a:xfrm rot="19210274">
            <a:off x="8619811" y="62696"/>
            <a:ext cx="244177" cy="244177"/>
          </a:xfrm>
          <a:prstGeom prst="bevel">
            <a:avLst>
              <a:gd name="adj" fmla="val 1553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ru-RU" sz="800" dirty="0"/>
          </a:p>
        </p:txBody>
      </p:sp>
      <p:sp>
        <p:nvSpPr>
          <p:cNvPr id="19" name="Багетная рамка 18"/>
          <p:cNvSpPr/>
          <p:nvPr/>
        </p:nvSpPr>
        <p:spPr>
          <a:xfrm rot="549100">
            <a:off x="4591415" y="29953"/>
            <a:ext cx="440668" cy="279400"/>
          </a:xfrm>
          <a:prstGeom prst="bevel">
            <a:avLst>
              <a:gd name="adj" fmla="val 15530"/>
            </a:avLst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Tab</a:t>
            </a:r>
            <a:endParaRPr lang="ru-RU" sz="900" dirty="0"/>
          </a:p>
        </p:txBody>
      </p:sp>
      <p:sp>
        <p:nvSpPr>
          <p:cNvPr id="18" name="Багетная рамка 17"/>
          <p:cNvSpPr/>
          <p:nvPr/>
        </p:nvSpPr>
        <p:spPr>
          <a:xfrm rot="21354383">
            <a:off x="6466242" y="55501"/>
            <a:ext cx="1318003" cy="279400"/>
          </a:xfrm>
          <a:prstGeom prst="bevel">
            <a:avLst>
              <a:gd name="adj" fmla="val 15768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 rot="1019198">
            <a:off x="8869482" y="179172"/>
            <a:ext cx="244177" cy="244177"/>
          </a:xfrm>
          <a:prstGeom prst="bevel">
            <a:avLst>
              <a:gd name="adj" fmla="val 15530"/>
            </a:avLst>
          </a:prstGeom>
          <a:solidFill>
            <a:srgbClr val="37CBFF"/>
          </a:solidFill>
          <a:ln>
            <a:solidFill>
              <a:srgbClr val="37C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9</a:t>
            </a:r>
            <a:endParaRPr lang="ru-RU" sz="800" dirty="0"/>
          </a:p>
        </p:txBody>
      </p:sp>
      <p:sp>
        <p:nvSpPr>
          <p:cNvPr id="14" name="Багетная рамка 13"/>
          <p:cNvSpPr/>
          <p:nvPr/>
        </p:nvSpPr>
        <p:spPr>
          <a:xfrm rot="474543">
            <a:off x="8810294" y="6518640"/>
            <a:ext cx="279400" cy="279400"/>
          </a:xfrm>
          <a:prstGeom prst="bevel">
            <a:avLst>
              <a:gd name="adj" fmla="val 1553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Alt</a:t>
            </a:r>
            <a:endParaRPr lang="ru-RU" sz="800" dirty="0"/>
          </a:p>
        </p:txBody>
      </p:sp>
      <p:sp>
        <p:nvSpPr>
          <p:cNvPr id="13" name="Багетная рамка 12"/>
          <p:cNvSpPr/>
          <p:nvPr/>
        </p:nvSpPr>
        <p:spPr>
          <a:xfrm rot="5113579">
            <a:off x="338109" y="11141"/>
            <a:ext cx="279400" cy="279400"/>
          </a:xfrm>
          <a:prstGeom prst="bevel">
            <a:avLst>
              <a:gd name="adj" fmla="val 1553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Ins</a:t>
            </a:r>
            <a:endParaRPr lang="ru-RU" sz="800" dirty="0"/>
          </a:p>
        </p:txBody>
      </p:sp>
      <p:sp>
        <p:nvSpPr>
          <p:cNvPr id="12" name="Багетная рамка 11"/>
          <p:cNvSpPr/>
          <p:nvPr/>
        </p:nvSpPr>
        <p:spPr>
          <a:xfrm rot="1019198">
            <a:off x="59961" y="36839"/>
            <a:ext cx="279400" cy="279400"/>
          </a:xfrm>
          <a:prstGeom prst="bevel">
            <a:avLst>
              <a:gd name="adj" fmla="val 15530"/>
            </a:avLst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Esc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 rot="20696560">
            <a:off x="31974" y="332756"/>
            <a:ext cx="279400" cy="279400"/>
          </a:xfrm>
          <a:prstGeom prst="bevel">
            <a:avLst>
              <a:gd name="adj" fmla="val 1553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End</a:t>
            </a:r>
            <a:endParaRPr lang="ru-RU" sz="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505" y="191193"/>
            <a:ext cx="8744990" cy="6475614"/>
          </a:xfrm>
          <a:prstGeom prst="roundRect">
            <a:avLst>
              <a:gd name="adj" fmla="val 6000"/>
            </a:avLst>
          </a:prstGeom>
          <a:solidFill>
            <a:srgbClr val="E5EAF0"/>
          </a:solidFill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4990"/>
            <a:ext cx="7886700" cy="446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39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009D38-67ED-477F-822D-3B66A3D3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 rot="4193504">
            <a:off x="109104" y="6458160"/>
            <a:ext cx="279400" cy="279400"/>
          </a:xfrm>
          <a:prstGeom prst="bevel">
            <a:avLst>
              <a:gd name="adj" fmla="val 1553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l"/>
            <a:r>
              <a:rPr lang="en-US" sz="800" b="1" dirty="0" smtClean="0"/>
              <a:t>O</a:t>
            </a:r>
          </a:p>
          <a:p>
            <a:pPr algn="r"/>
            <a:r>
              <a:rPr lang="ru-RU" sz="800" b="1" dirty="0" smtClean="0">
                <a:solidFill>
                  <a:srgbClr val="FF0000"/>
                </a:solidFill>
              </a:rPr>
              <a:t>Щ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484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>
    <p:wedg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ln>
            <a:noFill/>
          </a:ln>
          <a:solidFill>
            <a:srgbClr val="002060"/>
          </a:solidFill>
          <a:effectLst>
            <a:glow rad="63500">
              <a:schemeClr val="bg1"/>
            </a:glo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149080"/>
            <a:ext cx="7772400" cy="2406140"/>
          </a:xfrm>
        </p:spPr>
        <p:txBody>
          <a:bodyPr/>
          <a:lstStyle/>
          <a:p>
            <a:r>
              <a:rPr lang="ru-RU" dirty="0" smtClean="0"/>
              <a:t>Организация ввода и вывода данных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/>
          </p:cNvSpPr>
          <p:nvPr/>
        </p:nvSpPr>
        <p:spPr bwMode="auto">
          <a:xfrm>
            <a:off x="1042988" y="347316"/>
            <a:ext cx="76438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4400" b="1" dirty="0" smtClean="0">
                <a:latin typeface="Arial Black" pitchFamily="34" charset="0"/>
              </a:rPr>
              <a:t>Домашнее задание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2" name="Text Box 472"/>
          <p:cNvSpPr txBox="1">
            <a:spLocks noChangeArrowheads="1"/>
          </p:cNvSpPr>
          <p:nvPr/>
        </p:nvSpPr>
        <p:spPr bwMode="auto">
          <a:xfrm>
            <a:off x="467544" y="1340768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dirty="0" smtClean="0"/>
              <a:t>Постройте блок-схему и напишите программу вычисления площади (</a:t>
            </a:r>
            <a:r>
              <a:rPr lang="en-US" sz="2400" b="1" i="1" dirty="0" smtClean="0"/>
              <a:t>S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прямоугольника </a:t>
            </a:r>
            <a:r>
              <a:rPr lang="ru-RU" sz="2400" dirty="0"/>
              <a:t>по двум его </a:t>
            </a:r>
            <a:r>
              <a:rPr lang="ru-RU" sz="2400" dirty="0" smtClean="0"/>
              <a:t>сторонам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b="1" i="1" dirty="0" smtClean="0"/>
              <a:t>a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en-US" sz="2400" b="1" i="1" dirty="0" smtClean="0"/>
              <a:t>b</a:t>
            </a:r>
            <a:r>
              <a:rPr lang="ru-RU" sz="2400" dirty="0" smtClean="0"/>
              <a:t>). В программе предусмотреть ввод исходных данных с клавиатуры.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63" y="1571625"/>
            <a:ext cx="8286750" cy="1428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147" name="Заголовок 2"/>
          <p:cNvSpPr>
            <a:spLocks/>
          </p:cNvSpPr>
          <p:nvPr/>
        </p:nvSpPr>
        <p:spPr bwMode="auto">
          <a:xfrm>
            <a:off x="539750" y="188913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>
                <a:latin typeface="Arial Black" pitchFamily="34" charset="0"/>
              </a:rPr>
              <a:t>Вывод данных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6756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ru-RU" sz="2200"/>
              <a:t>Вывод данных из оперативной памяти на экран</a:t>
            </a:r>
            <a:r>
              <a:rPr lang="en-US" sz="2200"/>
              <a:t> </a:t>
            </a:r>
            <a:r>
              <a:rPr lang="ru-RU" sz="2200"/>
              <a:t>монитора:</a:t>
            </a:r>
            <a:endParaRPr lang="en-US" sz="2200"/>
          </a:p>
          <a:p>
            <a:pPr algn="just">
              <a:spcAft>
                <a:spcPct val="20000"/>
              </a:spcAft>
            </a:pPr>
            <a:endParaRPr lang="ru-RU" sz="2200"/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 rot="-5400000">
            <a:off x="5003801" y="-1322388"/>
            <a:ext cx="215900" cy="7127875"/>
          </a:xfrm>
          <a:prstGeom prst="leftBrace">
            <a:avLst>
              <a:gd name="adj1" fmla="val 275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68313" y="1700213"/>
            <a:ext cx="8424862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FangSong" pitchFamily="49" charset="-122"/>
              </a:rPr>
              <a:t>w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rite</a:t>
            </a:r>
            <a:r>
              <a:rPr lang="ru-RU" sz="2200" b="1" dirty="0"/>
              <a:t>  (</a:t>
            </a:r>
            <a:r>
              <a:rPr lang="en-US" sz="2200" dirty="0"/>
              <a:t>&lt;</a:t>
            </a:r>
            <a:r>
              <a:rPr lang="ru-RU" sz="2200" dirty="0"/>
              <a:t>выражение 1</a:t>
            </a:r>
            <a:r>
              <a:rPr lang="en-US" sz="2200" dirty="0"/>
              <a:t>&gt;</a:t>
            </a:r>
            <a:r>
              <a:rPr lang="ru-RU" sz="2200" dirty="0"/>
              <a:t> ,</a:t>
            </a:r>
            <a:r>
              <a:rPr lang="en-US" sz="2200" dirty="0"/>
              <a:t>&lt;</a:t>
            </a:r>
            <a:r>
              <a:rPr lang="ru-RU" sz="2200" dirty="0"/>
              <a:t> выражение 2</a:t>
            </a:r>
            <a:r>
              <a:rPr lang="en-US" sz="2200" dirty="0"/>
              <a:t>&gt;</a:t>
            </a:r>
            <a:r>
              <a:rPr lang="ru-RU" sz="2200" dirty="0"/>
              <a:t> , ...,</a:t>
            </a:r>
            <a:r>
              <a:rPr lang="en-US" sz="2200" dirty="0"/>
              <a:t>&lt;</a:t>
            </a:r>
            <a:r>
              <a:rPr lang="ru-RU" sz="2200" dirty="0"/>
              <a:t> выражение</a:t>
            </a:r>
            <a:r>
              <a:rPr lang="ru-RU" sz="2200" b="1" dirty="0"/>
              <a:t> </a:t>
            </a:r>
            <a:r>
              <a:rPr lang="ru-RU" sz="2400" b="1" dirty="0">
                <a:latin typeface="FangSong" pitchFamily="49" charset="-122"/>
              </a:rPr>
              <a:t>N</a:t>
            </a:r>
            <a:r>
              <a:rPr lang="en-US" sz="2200" dirty="0"/>
              <a:t>&gt;</a:t>
            </a:r>
            <a:r>
              <a:rPr lang="ru-RU" sz="2200" dirty="0"/>
              <a:t>)</a:t>
            </a:r>
          </a:p>
          <a:p>
            <a:pPr algn="just">
              <a:spcAft>
                <a:spcPct val="20000"/>
              </a:spcAft>
              <a:defRPr/>
            </a:pPr>
            <a:endParaRPr lang="ru-RU" sz="2200" dirty="0"/>
          </a:p>
          <a:p>
            <a:pPr algn="just">
              <a:spcAft>
                <a:spcPct val="20000"/>
              </a:spcAft>
              <a:defRPr/>
            </a:pPr>
            <a:endParaRPr lang="ru-RU" sz="2200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1050" y="2492375"/>
            <a:ext cx="6194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ru-RU" sz="2200"/>
              <a:t>список вывода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0063" y="3286125"/>
            <a:ext cx="820896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0225" indent="-1800225" algn="l">
              <a:spcBef>
                <a:spcPct val="20000"/>
              </a:spcBef>
              <a:defRPr/>
            </a:pPr>
            <a:r>
              <a:rPr lang="ru-RU" sz="2200" b="1" dirty="0"/>
              <a:t>Выражения</a:t>
            </a:r>
            <a:r>
              <a:rPr lang="ru-RU" sz="2200" dirty="0"/>
              <a:t>  - символьные, числовые, логические,</a:t>
            </a:r>
            <a:br>
              <a:rPr lang="ru-RU" sz="2200" dirty="0"/>
            </a:br>
            <a:r>
              <a:rPr lang="ru-RU" sz="2200" dirty="0"/>
              <a:t>в том числе переменные и константы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200" b="1" i="1" dirty="0"/>
              <a:t>Пример:</a:t>
            </a:r>
            <a:r>
              <a:rPr lang="ru-RU" sz="2200" dirty="0"/>
              <a:t>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400" b="1" dirty="0" err="1">
                <a:latin typeface="FangSong" pitchFamily="49" charset="-122"/>
              </a:rPr>
              <a:t>write</a:t>
            </a:r>
            <a:r>
              <a:rPr lang="ru-RU" sz="2200" dirty="0"/>
              <a:t> (</a:t>
            </a:r>
            <a:r>
              <a:rPr lang="ru-RU" sz="2400" dirty="0">
                <a:latin typeface="FangSong" pitchFamily="49" charset="-122"/>
              </a:rPr>
              <a:t>'</a:t>
            </a:r>
            <a:r>
              <a:rPr lang="ru-RU" sz="2400" dirty="0" err="1">
                <a:latin typeface="FangSong" pitchFamily="49" charset="-122"/>
              </a:rPr>
              <a:t>s=</a:t>
            </a:r>
            <a:r>
              <a:rPr lang="ru-RU" sz="2400" dirty="0">
                <a:latin typeface="FangSong" pitchFamily="49" charset="-122"/>
              </a:rPr>
              <a:t>', </a:t>
            </a:r>
            <a:r>
              <a:rPr lang="ru-RU" sz="2400" dirty="0" err="1">
                <a:latin typeface="FangSong" pitchFamily="49" charset="-122"/>
              </a:rPr>
              <a:t>s</a:t>
            </a:r>
            <a:r>
              <a:rPr lang="ru-RU" sz="2200" dirty="0" smtClean="0"/>
              <a:t>)</a:t>
            </a:r>
            <a:r>
              <a:rPr lang="ru-RU" sz="2200" dirty="0"/>
              <a:t>;</a:t>
            </a:r>
            <a:r>
              <a:rPr lang="en-US" sz="2200" dirty="0" smtClean="0"/>
              <a:t> </a:t>
            </a:r>
            <a:r>
              <a:rPr lang="ru-RU" sz="2200" dirty="0" smtClean="0"/>
              <a:t>       </a:t>
            </a:r>
            <a:r>
              <a:rPr lang="ru-RU" sz="2200" dirty="0"/>
              <a:t>Для </a:t>
            </a:r>
            <a:r>
              <a:rPr lang="en-US" sz="2200" dirty="0"/>
              <a:t>s</a:t>
            </a:r>
            <a:r>
              <a:rPr lang="ru-RU" sz="2200" dirty="0"/>
              <a:t>=15 на экране будет: </a:t>
            </a:r>
            <a:r>
              <a:rPr lang="en-US" sz="2200" dirty="0"/>
              <a:t>s=</a:t>
            </a:r>
            <a:r>
              <a:rPr lang="ru-RU" sz="2200" dirty="0"/>
              <a:t>15.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428875" y="5715000"/>
            <a:ext cx="6072188" cy="714375"/>
          </a:xfrm>
          <a:prstGeom prst="wedgeRoundRectCallout">
            <a:avLst>
              <a:gd name="adj1" fmla="val -61882"/>
              <a:gd name="adj2" fmla="val -1815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/>
              <a:t>Информация в кавычках выводится на экран </a:t>
            </a:r>
            <a:br>
              <a:rPr lang="ru-RU" sz="2000" b="1" dirty="0"/>
            </a:br>
            <a:r>
              <a:rPr lang="ru-RU" sz="2000" b="1" dirty="0"/>
              <a:t>без изменений</a:t>
            </a:r>
          </a:p>
        </p:txBody>
      </p:sp>
      <p:pic>
        <p:nvPicPr>
          <p:cNvPr id="6154" name="Picture 13" descr="http://worddreams.files.wordpress.com/2010/05/tips-for-article-writers2.jpg?w=500"/>
          <p:cNvPicPr>
            <a:picLocks noChangeAspect="1" noChangeArrowheads="1"/>
          </p:cNvPicPr>
          <p:nvPr/>
        </p:nvPicPr>
        <p:blipFill>
          <a:blip r:embed="rId3" cstate="print"/>
          <a:srcRect l="19556" t="2730" r="17944" b="6969"/>
          <a:stretch>
            <a:fillRect/>
          </a:stretch>
        </p:blipFill>
        <p:spPr bwMode="auto">
          <a:xfrm>
            <a:off x="7796659" y="3143250"/>
            <a:ext cx="1239837" cy="1785938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/>
          </p:cNvSpPr>
          <p:nvPr/>
        </p:nvSpPr>
        <p:spPr bwMode="auto">
          <a:xfrm>
            <a:off x="539750" y="477044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>
                <a:latin typeface="Arial Black" pitchFamily="34" charset="0"/>
              </a:rPr>
              <a:t>Варианты организации вывода</a:t>
            </a:r>
          </a:p>
        </p:txBody>
      </p:sp>
      <p:graphicFrame>
        <p:nvGraphicFramePr>
          <p:cNvPr id="11" name="Group 80"/>
          <p:cNvGraphicFramePr>
            <a:graphicFrameLocks noGrp="1"/>
          </p:cNvGraphicFramePr>
          <p:nvPr/>
        </p:nvGraphicFramePr>
        <p:xfrm>
          <a:off x="571500" y="1714500"/>
          <a:ext cx="8353425" cy="3006725"/>
        </p:xfrm>
        <a:graphic>
          <a:graphicData uri="http://schemas.openxmlformats.org/drawingml/2006/table">
            <a:tbl>
              <a:tblPr/>
              <a:tblGrid>
                <a:gridCol w="2928958"/>
                <a:gridCol w="3624242"/>
                <a:gridCol w="18002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 организации вывода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Оператор вывода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 разделителей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ea typeface="+mn-ea"/>
                          <a:cs typeface="+mn-cs"/>
                        </a:rPr>
                        <a:t>write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(1,  20,  300);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120300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Добавить разделители – запятые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write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(1,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’,’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,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20,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’,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’,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300);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1, 20, 300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Добавить разделители – пробелы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write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(1,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‘  ‘, 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‘  ‘, 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1 20 300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14438" y="2132856"/>
            <a:ext cx="7358062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8195" name="Заголовок 2"/>
          <p:cNvSpPr>
            <a:spLocks/>
          </p:cNvSpPr>
          <p:nvPr/>
        </p:nvSpPr>
        <p:spPr bwMode="auto">
          <a:xfrm>
            <a:off x="539750" y="188913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>
                <a:latin typeface="Arial Black" pitchFamily="34" charset="0"/>
              </a:rPr>
              <a:t>Формат вывода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71500" y="1124744"/>
            <a:ext cx="835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>
              <a:spcBef>
                <a:spcPct val="50000"/>
              </a:spcBef>
            </a:pPr>
            <a:r>
              <a:rPr lang="ru-RU" sz="2200" b="1" dirty="0"/>
              <a:t>Формат вывода</a:t>
            </a:r>
            <a:r>
              <a:rPr lang="ru-RU" sz="2200" dirty="0"/>
              <a:t> позволяет установить количество позиций на экране, занимаемых выводимой величиной.</a:t>
            </a:r>
          </a:p>
        </p:txBody>
      </p:sp>
      <p:graphicFrame>
        <p:nvGraphicFramePr>
          <p:cNvPr id="11" name="Group 54"/>
          <p:cNvGraphicFramePr>
            <a:graphicFrameLocks noGrp="1"/>
          </p:cNvGraphicFramePr>
          <p:nvPr/>
        </p:nvGraphicFramePr>
        <p:xfrm>
          <a:off x="428625" y="3645024"/>
          <a:ext cx="8280400" cy="2050416"/>
        </p:xfrm>
        <a:graphic>
          <a:graphicData uri="http://schemas.openxmlformats.org/drawingml/2006/table">
            <a:tbl>
              <a:tblPr/>
              <a:tblGrid>
                <a:gridCol w="4140200"/>
                <a:gridCol w="4140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Оператор вывода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выполнения оператора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write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‘s=‘, s:2:0);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s=15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write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‘s=‘, s:3:1);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s=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15.0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write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‘s=‘, s:5: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);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s=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15.0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4" name="Прямоугольник 12"/>
          <p:cNvSpPr>
            <a:spLocks noChangeArrowheads="1"/>
          </p:cNvSpPr>
          <p:nvPr/>
        </p:nvSpPr>
        <p:spPr bwMode="auto">
          <a:xfrm>
            <a:off x="500063" y="2132856"/>
            <a:ext cx="8643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err="1">
                <a:latin typeface="FangSong" pitchFamily="49" charset="-122"/>
              </a:rPr>
              <a:t>write</a:t>
            </a:r>
            <a:r>
              <a:rPr lang="ru-RU" sz="2800" dirty="0">
                <a:latin typeface="Calibri" pitchFamily="34" charset="0"/>
              </a:rPr>
              <a:t> (</a:t>
            </a:r>
            <a:r>
              <a:rPr lang="en-US" sz="2800" dirty="0">
                <a:latin typeface="FangSong" pitchFamily="49" charset="-122"/>
              </a:rPr>
              <a:t>s:x:y)</a:t>
            </a:r>
            <a:endParaRPr lang="ru-RU" sz="2400" dirty="0">
              <a:latin typeface="FangSong" pitchFamily="49" charset="-122"/>
            </a:endParaRPr>
          </a:p>
          <a:p>
            <a:r>
              <a:rPr lang="en-US" b="1" dirty="0"/>
              <a:t>x</a:t>
            </a:r>
            <a:r>
              <a:rPr lang="en-US" dirty="0"/>
              <a:t> - </a:t>
            </a:r>
            <a:r>
              <a:rPr lang="ru-RU" dirty="0"/>
              <a:t>общее количество позиций, отводимых под число;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y</a:t>
            </a:r>
            <a:r>
              <a:rPr lang="en-US" dirty="0"/>
              <a:t> - </a:t>
            </a:r>
            <a:r>
              <a:rPr lang="ru-RU" dirty="0"/>
              <a:t> количество позиций в дробной части числа.</a:t>
            </a:r>
          </a:p>
        </p:txBody>
      </p:sp>
      <p:sp>
        <p:nvSpPr>
          <p:cNvPr id="8215" name="Прямоугольник 13"/>
          <p:cNvSpPr>
            <a:spLocks noChangeArrowheads="1"/>
          </p:cNvSpPr>
          <p:nvPr/>
        </p:nvSpPr>
        <p:spPr bwMode="auto">
          <a:xfrm>
            <a:off x="2143125" y="594928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latin typeface="FangSong" pitchFamily="49" charset="-122"/>
              </a:rPr>
              <a:t>write</a:t>
            </a:r>
            <a:r>
              <a:rPr lang="en-US" sz="2000" b="1" dirty="0" err="1">
                <a:latin typeface="FangSong" pitchFamily="49" charset="-122"/>
              </a:rPr>
              <a:t>ln</a:t>
            </a:r>
            <a:r>
              <a:rPr lang="en-US" sz="2000" b="1" dirty="0">
                <a:latin typeface="FangSong" pitchFamily="49" charset="-122"/>
              </a:rPr>
              <a:t>  - </a:t>
            </a:r>
            <a:r>
              <a:rPr lang="ru-RU" sz="2000" dirty="0"/>
              <a:t> вывод </a:t>
            </a:r>
            <a:r>
              <a:rPr lang="en-US" sz="2000" dirty="0"/>
              <a:t>c </a:t>
            </a:r>
            <a:r>
              <a:rPr lang="ru-RU" sz="2000" dirty="0"/>
              <a:t> новой строки!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63" y="1571625"/>
            <a:ext cx="8286750" cy="1428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147" name="Заголовок 2"/>
          <p:cNvSpPr>
            <a:spLocks/>
          </p:cNvSpPr>
          <p:nvPr/>
        </p:nvSpPr>
        <p:spPr bwMode="auto">
          <a:xfrm>
            <a:off x="539750" y="477044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 dirty="0">
                <a:latin typeface="Arial Black" pitchFamily="34" charset="0"/>
              </a:rPr>
              <a:t>Вывод </a:t>
            </a:r>
            <a:r>
              <a:rPr lang="ru-RU" sz="4000" b="1" dirty="0" smtClean="0">
                <a:latin typeface="Arial Black" pitchFamily="34" charset="0"/>
              </a:rPr>
              <a:t>данных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endParaRPr lang="ru-RU" sz="4000" b="1" dirty="0" smtClean="0">
              <a:latin typeface="Arial Black" pitchFamily="34" charset="0"/>
            </a:endParaRPr>
          </a:p>
          <a:p>
            <a:r>
              <a:rPr lang="ru-RU" sz="4000" b="1" dirty="0" smtClean="0">
                <a:latin typeface="Arial Black" pitchFamily="34" charset="0"/>
              </a:rPr>
              <a:t>с </a:t>
            </a:r>
            <a:r>
              <a:rPr lang="ru-RU" sz="4000" b="1" dirty="0" smtClean="0">
                <a:latin typeface="Arial Black" pitchFamily="34" charset="0"/>
              </a:rPr>
              <a:t>новой строки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6756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endParaRPr lang="en-US" sz="2200" dirty="0"/>
          </a:p>
          <a:p>
            <a:pPr algn="just">
              <a:spcAft>
                <a:spcPct val="20000"/>
              </a:spcAft>
            </a:pPr>
            <a:endParaRPr lang="ru-RU" sz="2200" dirty="0"/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 rot="-5400000">
            <a:off x="5003801" y="-1322388"/>
            <a:ext cx="215900" cy="7127875"/>
          </a:xfrm>
          <a:prstGeom prst="leftBrace">
            <a:avLst>
              <a:gd name="adj1" fmla="val 275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3528" y="1700213"/>
            <a:ext cx="882047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ct val="2000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FangSong" pitchFamily="49" charset="-122"/>
              </a:rPr>
              <a:t>w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rite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ln</a:t>
            </a:r>
            <a:r>
              <a:rPr lang="ru-RU" sz="2200" b="1" dirty="0" smtClean="0"/>
              <a:t>  </a:t>
            </a:r>
            <a:r>
              <a:rPr lang="ru-RU" sz="2200" b="1" dirty="0"/>
              <a:t>(</a:t>
            </a:r>
            <a:r>
              <a:rPr lang="en-US" sz="2200" dirty="0"/>
              <a:t>&lt;</a:t>
            </a:r>
            <a:r>
              <a:rPr lang="ru-RU" sz="2200" dirty="0"/>
              <a:t>выражение 1</a:t>
            </a:r>
            <a:r>
              <a:rPr lang="en-US" sz="2200" dirty="0"/>
              <a:t>&gt;</a:t>
            </a:r>
            <a:r>
              <a:rPr lang="ru-RU" sz="2200" dirty="0"/>
              <a:t> ,</a:t>
            </a:r>
            <a:r>
              <a:rPr lang="en-US" sz="2200" dirty="0"/>
              <a:t>&lt;</a:t>
            </a:r>
            <a:r>
              <a:rPr lang="ru-RU" sz="2200" dirty="0"/>
              <a:t> выражение 2</a:t>
            </a:r>
            <a:r>
              <a:rPr lang="en-US" sz="2200" dirty="0"/>
              <a:t>&gt;</a:t>
            </a:r>
            <a:r>
              <a:rPr lang="ru-RU" sz="2200" dirty="0"/>
              <a:t> , ...,</a:t>
            </a:r>
            <a:r>
              <a:rPr lang="en-US" sz="2200" dirty="0"/>
              <a:t>&lt;</a:t>
            </a:r>
            <a:r>
              <a:rPr lang="ru-RU" sz="2200" dirty="0"/>
              <a:t> выражение</a:t>
            </a:r>
            <a:r>
              <a:rPr lang="ru-RU" sz="2200" b="1" dirty="0"/>
              <a:t> </a:t>
            </a:r>
            <a:r>
              <a:rPr lang="ru-RU" sz="2400" b="1" dirty="0">
                <a:latin typeface="FangSong" pitchFamily="49" charset="-122"/>
              </a:rPr>
              <a:t>N</a:t>
            </a:r>
            <a:r>
              <a:rPr lang="en-US" sz="2200" dirty="0"/>
              <a:t>&gt;</a:t>
            </a:r>
            <a:r>
              <a:rPr lang="ru-RU" sz="2200" dirty="0"/>
              <a:t>)</a:t>
            </a:r>
          </a:p>
          <a:p>
            <a:pPr algn="just">
              <a:spcAft>
                <a:spcPct val="20000"/>
              </a:spcAft>
              <a:defRPr/>
            </a:pPr>
            <a:endParaRPr lang="ru-RU" sz="2200" dirty="0"/>
          </a:p>
          <a:p>
            <a:pPr algn="just">
              <a:spcAft>
                <a:spcPct val="20000"/>
              </a:spcAft>
              <a:defRPr/>
            </a:pPr>
            <a:endParaRPr lang="ru-RU" sz="2200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1050" y="2492375"/>
            <a:ext cx="6194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ru-RU" sz="2200"/>
              <a:t>список вывода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0063" y="3286125"/>
            <a:ext cx="8208962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0225" indent="-1800225" algn="l">
              <a:spcBef>
                <a:spcPct val="20000"/>
              </a:spcBef>
              <a:defRPr/>
            </a:pPr>
            <a:r>
              <a:rPr lang="ru-RU" sz="2200" b="1" dirty="0"/>
              <a:t>Выражения</a:t>
            </a:r>
            <a:r>
              <a:rPr lang="ru-RU" sz="2200" dirty="0"/>
              <a:t>  - символьные, числовые, логические,</a:t>
            </a:r>
            <a:br>
              <a:rPr lang="ru-RU" sz="2200" dirty="0"/>
            </a:br>
            <a:r>
              <a:rPr lang="ru-RU" sz="2200" dirty="0"/>
              <a:t>в том числе переменные и константы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200" b="1" i="1" dirty="0"/>
              <a:t>Пример:</a:t>
            </a:r>
            <a:r>
              <a:rPr lang="ru-RU" sz="2200" dirty="0"/>
              <a:t>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400" b="1" dirty="0" err="1" smtClean="0">
                <a:latin typeface="FangSong" pitchFamily="49" charset="-122"/>
              </a:rPr>
              <a:t>write</a:t>
            </a:r>
            <a:r>
              <a:rPr lang="en-US" sz="2400" b="1" dirty="0" err="1" smtClean="0">
                <a:latin typeface="FangSong" pitchFamily="49" charset="-122"/>
              </a:rPr>
              <a:t>ln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ru-RU" sz="2400" dirty="0">
                <a:latin typeface="FangSong" pitchFamily="49" charset="-122"/>
              </a:rPr>
              <a:t>'</a:t>
            </a:r>
            <a:r>
              <a:rPr lang="ru-RU" sz="2400" dirty="0" err="1">
                <a:latin typeface="FangSong" pitchFamily="49" charset="-122"/>
              </a:rPr>
              <a:t>s=</a:t>
            </a:r>
            <a:r>
              <a:rPr lang="ru-RU" sz="2400" dirty="0">
                <a:latin typeface="FangSong" pitchFamily="49" charset="-122"/>
              </a:rPr>
              <a:t>', </a:t>
            </a:r>
            <a:r>
              <a:rPr lang="ru-RU" sz="2400" dirty="0" err="1">
                <a:latin typeface="FangSong" pitchFamily="49" charset="-122"/>
              </a:rPr>
              <a:t>s</a:t>
            </a:r>
            <a:r>
              <a:rPr lang="ru-RU" sz="2200" dirty="0" smtClean="0"/>
              <a:t>);</a:t>
            </a:r>
            <a:r>
              <a:rPr lang="en-US" sz="2200" dirty="0" smtClean="0"/>
              <a:t> </a:t>
            </a:r>
            <a:r>
              <a:rPr lang="ru-RU" sz="2200" dirty="0" smtClean="0"/>
              <a:t>       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ru-RU" sz="2200" dirty="0" smtClean="0"/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200" dirty="0" smtClean="0"/>
              <a:t>Для </a:t>
            </a:r>
            <a:r>
              <a:rPr lang="en-US" sz="2200" dirty="0"/>
              <a:t>s</a:t>
            </a:r>
            <a:r>
              <a:rPr lang="ru-RU" sz="2200" dirty="0"/>
              <a:t>=15 на экране будет: </a:t>
            </a:r>
            <a:endParaRPr lang="ru-RU" sz="2200" dirty="0" smtClean="0"/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200" dirty="0" smtClean="0"/>
              <a:t>s=</a:t>
            </a:r>
            <a:r>
              <a:rPr lang="ru-RU" sz="2200" dirty="0" smtClean="0"/>
              <a:t>15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ru-RU" sz="2200" dirty="0" smtClean="0"/>
              <a:t>и курсор переместится на новую строку</a:t>
            </a:r>
            <a:endParaRPr lang="ru-RU" sz="2200" dirty="0"/>
          </a:p>
        </p:txBody>
      </p:sp>
      <p:pic>
        <p:nvPicPr>
          <p:cNvPr id="6154" name="Picture 13" descr="http://worddreams.files.wordpress.com/2010/05/tips-for-article-writers2.jpg?w=500"/>
          <p:cNvPicPr>
            <a:picLocks noChangeAspect="1" noChangeArrowheads="1"/>
          </p:cNvPicPr>
          <p:nvPr/>
        </p:nvPicPr>
        <p:blipFill>
          <a:blip r:embed="rId3" cstate="print"/>
          <a:srcRect l="19556" t="2730" r="17944" b="6969"/>
          <a:stretch>
            <a:fillRect/>
          </a:stretch>
        </p:blipFill>
        <p:spPr bwMode="auto">
          <a:xfrm>
            <a:off x="7796659" y="3143250"/>
            <a:ext cx="1239837" cy="1785938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57250" y="4143375"/>
            <a:ext cx="5929313" cy="1643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38" y="1428750"/>
            <a:ext cx="8286750" cy="1428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Заголовок 2"/>
          <p:cNvSpPr>
            <a:spLocks/>
          </p:cNvSpPr>
          <p:nvPr/>
        </p:nvSpPr>
        <p:spPr bwMode="auto">
          <a:xfrm>
            <a:off x="539552" y="188913"/>
            <a:ext cx="82088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000" b="1" dirty="0">
                <a:latin typeface="Arial Black" pitchFamily="34" charset="0"/>
              </a:rPr>
              <a:t>Ввод данных с клавиатуры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9750" y="170021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195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ead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en-US" sz="2200" dirty="0"/>
              <a:t>(&lt;</a:t>
            </a:r>
            <a:r>
              <a:rPr lang="ru-RU" sz="2200" dirty="0"/>
              <a:t>имя переменной1</a:t>
            </a:r>
            <a:r>
              <a:rPr lang="en-US" sz="2200" dirty="0"/>
              <a:t>&gt;</a:t>
            </a:r>
            <a:r>
              <a:rPr lang="ru-RU" sz="2200" dirty="0"/>
              <a:t>, …, </a:t>
            </a:r>
            <a:r>
              <a:rPr lang="en-US" sz="2200" dirty="0"/>
              <a:t>&lt;</a:t>
            </a:r>
            <a:r>
              <a:rPr lang="ru-RU" sz="2200" dirty="0"/>
              <a:t>имя переменной N</a:t>
            </a:r>
            <a:r>
              <a:rPr lang="en-US" sz="2200" dirty="0"/>
              <a:t>&gt;</a:t>
            </a:r>
            <a:r>
              <a:rPr lang="ru-RU" sz="2200" dirty="0"/>
              <a:t> </a:t>
            </a:r>
            <a:r>
              <a:rPr lang="ru-RU" sz="2200" dirty="0" smtClean="0"/>
              <a:t>);</a:t>
            </a:r>
            <a:endParaRPr lang="ru-RU" sz="22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11188" y="836613"/>
            <a:ext cx="83534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spcBef>
                <a:spcPct val="20000"/>
              </a:spcBef>
            </a:pPr>
            <a:r>
              <a:rPr lang="ru-RU" sz="2200"/>
              <a:t>Ввод в оперативную память значений переменных :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28625" y="2928938"/>
            <a:ext cx="8353425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spcBef>
                <a:spcPct val="20000"/>
              </a:spcBef>
            </a:pPr>
            <a:r>
              <a:rPr lang="ru-RU" sz="2200" dirty="0"/>
              <a:t>Выполнение оператора </a:t>
            </a:r>
            <a:r>
              <a:rPr lang="ru-RU" sz="2400" b="1" dirty="0" err="1">
                <a:latin typeface="FangSong" pitchFamily="49" charset="-122"/>
              </a:rPr>
              <a:t>read</a:t>
            </a:r>
            <a:r>
              <a:rPr lang="ru-RU" sz="2400" b="1" dirty="0">
                <a:latin typeface="FangSong" pitchFamily="49" charset="-122"/>
              </a:rPr>
              <a:t>:</a:t>
            </a:r>
          </a:p>
          <a:p>
            <a:pPr indent="361950" algn="just">
              <a:spcBef>
                <a:spcPct val="20000"/>
              </a:spcBef>
              <a:buFontTx/>
              <a:buAutoNum type="arabicParenR"/>
            </a:pPr>
            <a:r>
              <a:rPr lang="ru-RU" sz="2200" dirty="0"/>
              <a:t>компьютер переходит в режим ожидания данных:</a:t>
            </a:r>
          </a:p>
          <a:p>
            <a:pPr indent="361950" algn="just">
              <a:spcBef>
                <a:spcPct val="20000"/>
              </a:spcBef>
              <a:buFontTx/>
              <a:buAutoNum type="arabicParenR"/>
            </a:pPr>
            <a:r>
              <a:rPr lang="ru-RU" sz="2200" dirty="0"/>
              <a:t>пользователь вводит данные с клавиатуры:</a:t>
            </a:r>
          </a:p>
          <a:p>
            <a:pPr marL="812800" lvl="1" indent="-449263" algn="l">
              <a:spcBef>
                <a:spcPct val="20000"/>
              </a:spcBef>
              <a:buFont typeface="Arial" charset="0"/>
              <a:buChar char="•"/>
            </a:pPr>
            <a:r>
              <a:rPr lang="ru-RU" sz="2000" i="1" dirty="0">
                <a:solidFill>
                  <a:srgbClr val="C00000"/>
                </a:solidFill>
              </a:rPr>
              <a:t>несколько значений переменных</a:t>
            </a:r>
            <a:br>
              <a:rPr lang="ru-RU" sz="2000" i="1" dirty="0">
                <a:solidFill>
                  <a:srgbClr val="C00000"/>
                </a:solidFill>
              </a:rPr>
            </a:br>
            <a:r>
              <a:rPr lang="ru-RU" sz="2000" i="1" dirty="0">
                <a:solidFill>
                  <a:srgbClr val="C00000"/>
                </a:solidFill>
              </a:rPr>
              <a:t>числовых типов могут вводиться </a:t>
            </a:r>
            <a:br>
              <a:rPr lang="ru-RU" sz="2000" i="1" dirty="0">
                <a:solidFill>
                  <a:srgbClr val="C00000"/>
                </a:solidFill>
              </a:rPr>
            </a:br>
            <a:r>
              <a:rPr lang="ru-RU" sz="2000" i="1" dirty="0">
                <a:solidFill>
                  <a:srgbClr val="C00000"/>
                </a:solidFill>
              </a:rPr>
              <a:t>через пробел или через запятую</a:t>
            </a:r>
            <a:r>
              <a:rPr lang="ru-RU" sz="2000" dirty="0">
                <a:solidFill>
                  <a:srgbClr val="C00000"/>
                </a:solidFill>
              </a:rPr>
              <a:t>;</a:t>
            </a:r>
          </a:p>
          <a:p>
            <a:pPr marL="812800" lvl="1" indent="-449263" algn="l">
              <a:spcBef>
                <a:spcPct val="20000"/>
              </a:spcBef>
              <a:buFont typeface="Arial" charset="0"/>
              <a:buChar char="•"/>
            </a:pPr>
            <a:r>
              <a:rPr lang="ru-RU" sz="2000" i="1" dirty="0">
                <a:solidFill>
                  <a:srgbClr val="C00000"/>
                </a:solidFill>
              </a:rPr>
              <a:t>при вводе символьных переменных </a:t>
            </a:r>
            <a:br>
              <a:rPr lang="ru-RU" sz="2000" i="1" dirty="0">
                <a:solidFill>
                  <a:srgbClr val="C00000"/>
                </a:solidFill>
              </a:rPr>
            </a:br>
            <a:r>
              <a:rPr lang="ru-RU" sz="2000" i="1" dirty="0">
                <a:solidFill>
                  <a:srgbClr val="C00000"/>
                </a:solidFill>
              </a:rPr>
              <a:t>пробел и запятую ставить </a:t>
            </a:r>
            <a:r>
              <a:rPr lang="ru-RU" sz="2000" i="1" dirty="0" smtClean="0">
                <a:solidFill>
                  <a:srgbClr val="C00000"/>
                </a:solidFill>
              </a:rPr>
              <a:t> нельзя</a:t>
            </a:r>
            <a:r>
              <a:rPr lang="ru-RU" sz="2000" dirty="0"/>
              <a:t>;</a:t>
            </a:r>
          </a:p>
          <a:p>
            <a:pPr indent="361950" algn="just">
              <a:spcBef>
                <a:spcPct val="20000"/>
              </a:spcBef>
              <a:buFontTx/>
              <a:buAutoNum type="arabicParenR"/>
            </a:pPr>
            <a:r>
              <a:rPr lang="ru-RU" sz="2200" dirty="0"/>
              <a:t>пользователь нажимает клавишу </a:t>
            </a:r>
            <a:r>
              <a:rPr lang="ru-RU" sz="2400" b="1" dirty="0" err="1">
                <a:latin typeface="FangSong" pitchFamily="49" charset="-122"/>
              </a:rPr>
              <a:t>Enter</a:t>
            </a:r>
            <a:r>
              <a:rPr lang="ru-RU" sz="2200" dirty="0"/>
              <a:t>.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5288" y="2349500"/>
            <a:ext cx="8353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>
              <a:spcBef>
                <a:spcPct val="20000"/>
              </a:spcBef>
            </a:pPr>
            <a:r>
              <a:rPr lang="ru-RU" sz="2200" dirty="0"/>
              <a:t>список ввода</a:t>
            </a:r>
          </a:p>
        </p:txBody>
      </p:sp>
      <p:sp>
        <p:nvSpPr>
          <p:cNvPr id="26638" name="AutoShape 14"/>
          <p:cNvSpPr>
            <a:spLocks/>
          </p:cNvSpPr>
          <p:nvPr/>
        </p:nvSpPr>
        <p:spPr bwMode="auto">
          <a:xfrm rot="-5400000">
            <a:off x="4679950" y="-711200"/>
            <a:ext cx="360363" cy="5903913"/>
          </a:xfrm>
          <a:prstGeom prst="leftBrace">
            <a:avLst>
              <a:gd name="adj1" fmla="val 13652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6" name="Picture 16" descr="Readi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4214813"/>
            <a:ext cx="1631950" cy="1643062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  <p:bldP spid="266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2"/>
          <p:cNvSpPr>
            <a:spLocks/>
          </p:cNvSpPr>
          <p:nvPr/>
        </p:nvSpPr>
        <p:spPr bwMode="auto">
          <a:xfrm>
            <a:off x="611560" y="188913"/>
            <a:ext cx="82088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000" b="1" dirty="0">
                <a:latin typeface="Arial Black" pitchFamily="34" charset="0"/>
              </a:rPr>
              <a:t>Ввод данных с клавиатуры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39750" y="2056581"/>
            <a:ext cx="83534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ru-RU" sz="2400" b="1" dirty="0" err="1">
                <a:latin typeface="FangSong" pitchFamily="49" charset="-122"/>
              </a:rPr>
              <a:t>var</a:t>
            </a:r>
            <a:r>
              <a:rPr lang="ru-RU" sz="2400" dirty="0">
                <a:latin typeface="FangSong" pitchFamily="49" charset="-122"/>
              </a:rPr>
              <a:t> </a:t>
            </a:r>
            <a:r>
              <a:rPr lang="ru-RU" sz="2400" dirty="0" err="1" smtClean="0">
                <a:latin typeface="FangSong" pitchFamily="49" charset="-122"/>
              </a:rPr>
              <a:t>i,j:</a:t>
            </a:r>
            <a:r>
              <a:rPr lang="ru-RU" sz="2400" b="1" dirty="0" err="1" smtClean="0">
                <a:latin typeface="FangSong" pitchFamily="49" charset="-122"/>
              </a:rPr>
              <a:t>integer</a:t>
            </a:r>
            <a:r>
              <a:rPr lang="ru-RU" sz="2400" dirty="0" smtClean="0">
                <a:latin typeface="FangSong" pitchFamily="49" charset="-122"/>
              </a:rPr>
              <a:t>; x:</a:t>
            </a:r>
            <a:r>
              <a:rPr lang="ru-RU" sz="2400" b="1" dirty="0" smtClean="0">
                <a:latin typeface="FangSong" pitchFamily="49" charset="-122"/>
              </a:rPr>
              <a:t>real</a:t>
            </a:r>
            <a:r>
              <a:rPr lang="ru-RU" sz="2400" dirty="0" smtClean="0">
                <a:latin typeface="FangSong" pitchFamily="49" charset="-122"/>
              </a:rPr>
              <a:t>; a:</a:t>
            </a:r>
            <a:r>
              <a:rPr lang="ru-RU" sz="2400" b="1" dirty="0" smtClean="0">
                <a:latin typeface="FangSong" pitchFamily="49" charset="-122"/>
              </a:rPr>
              <a:t>char</a:t>
            </a:r>
            <a:r>
              <a:rPr lang="ru-RU" sz="2400" dirty="0">
                <a:latin typeface="FangSong" pitchFamily="49" charset="-122"/>
              </a:rPr>
              <a:t>;</a:t>
            </a:r>
          </a:p>
          <a:p>
            <a:pPr algn="l">
              <a:spcBef>
                <a:spcPct val="10000"/>
              </a:spcBef>
            </a:pPr>
            <a:r>
              <a:rPr lang="ru-RU" sz="2400" dirty="0" err="1">
                <a:solidFill>
                  <a:srgbClr val="000000"/>
                </a:solidFill>
                <a:latin typeface="FangSong" pitchFamily="49" charset="-122"/>
              </a:rPr>
              <a:t>read</a:t>
            </a:r>
            <a:r>
              <a:rPr lang="ru-RU" sz="2400" dirty="0">
                <a:solidFill>
                  <a:srgbClr val="000000"/>
                </a:solidFill>
                <a:latin typeface="FangSong" pitchFamily="49" charset="-122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FangSong" pitchFamily="49" charset="-122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FangSong" pitchFamily="49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FangSong" pitchFamily="49" charset="-122"/>
              </a:rPr>
              <a:t>j</a:t>
            </a:r>
            <a:r>
              <a:rPr lang="ru-RU" sz="2400" dirty="0">
                <a:solidFill>
                  <a:srgbClr val="000000"/>
                </a:solidFill>
                <a:latin typeface="FangSong" pitchFamily="49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FangSong" pitchFamily="49" charset="-122"/>
              </a:rPr>
              <a:t>x</a:t>
            </a:r>
            <a:r>
              <a:rPr lang="ru-RU" sz="2400" dirty="0">
                <a:solidFill>
                  <a:srgbClr val="000000"/>
                </a:solidFill>
                <a:latin typeface="FangSong" pitchFamily="49" charset="-122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FangSong" pitchFamily="49" charset="-122"/>
              </a:rPr>
              <a:t>a</a:t>
            </a:r>
            <a:r>
              <a:rPr lang="ru-RU" sz="2400" dirty="0">
                <a:solidFill>
                  <a:srgbClr val="000000"/>
                </a:solidFill>
                <a:latin typeface="FangSong" pitchFamily="49" charset="-122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FangSong" pitchFamily="49" charset="-122"/>
              </a:rPr>
              <a:t>;</a:t>
            </a:r>
            <a:endParaRPr lang="ru-RU" sz="2400" dirty="0">
              <a:latin typeface="FangSong" pitchFamily="49" charset="-122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428750" y="3236317"/>
            <a:ext cx="6643688" cy="2292935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  <a:defRPr/>
            </a:pPr>
            <a:r>
              <a:rPr lang="ru-RU" sz="2200" i="1" u="sng" dirty="0"/>
              <a:t>варианты </a:t>
            </a:r>
            <a:r>
              <a:rPr lang="ru-RU" sz="2200" i="1" u="sng" dirty="0" smtClean="0"/>
              <a:t>ввода данных:</a:t>
            </a:r>
            <a:endParaRPr lang="ru-RU" sz="2200" i="1" u="sng" dirty="0"/>
          </a:p>
          <a:p>
            <a:pPr algn="l">
              <a:spcBef>
                <a:spcPct val="10000"/>
              </a:spcBef>
              <a:defRPr/>
            </a:pPr>
            <a:endParaRPr lang="en-US" sz="2200" dirty="0" smtClean="0"/>
          </a:p>
          <a:p>
            <a:pPr algn="l">
              <a:spcBef>
                <a:spcPct val="10000"/>
              </a:spcBef>
              <a:defRPr/>
            </a:pPr>
            <a:r>
              <a:rPr lang="ru-RU" sz="2200" dirty="0" smtClean="0"/>
              <a:t>1   </a:t>
            </a:r>
            <a:r>
              <a:rPr lang="ru-RU" sz="2200" dirty="0" smtClean="0"/>
              <a:t>0   2.5   </a:t>
            </a:r>
            <a:r>
              <a:rPr lang="ru-RU" sz="2200" dirty="0"/>
              <a:t>А&lt;</a:t>
            </a:r>
            <a:r>
              <a:rPr lang="ru-RU" sz="2200" b="1" dirty="0" err="1"/>
              <a:t>Enter</a:t>
            </a:r>
            <a:r>
              <a:rPr lang="ru-RU" sz="2200" dirty="0"/>
              <a:t>&gt;   </a:t>
            </a:r>
            <a:r>
              <a:rPr lang="ru-RU" sz="2200" dirty="0" smtClean="0"/>
              <a:t>    </a:t>
            </a:r>
            <a:r>
              <a:rPr lang="en-US" sz="2200" dirty="0" smtClean="0"/>
              <a:t>          </a:t>
            </a:r>
            <a:r>
              <a:rPr lang="ru-RU" sz="2200" dirty="0" smtClean="0"/>
              <a:t> </a:t>
            </a:r>
            <a:r>
              <a:rPr lang="ru-RU" sz="2200" dirty="0"/>
              <a:t>1&lt;</a:t>
            </a:r>
            <a:r>
              <a:rPr lang="ru-RU" sz="2200" b="1" dirty="0" err="1"/>
              <a:t>Enter</a:t>
            </a:r>
            <a:r>
              <a:rPr lang="ru-RU" sz="2200" dirty="0"/>
              <a:t>&gt;</a:t>
            </a:r>
          </a:p>
          <a:p>
            <a:pPr algn="l">
              <a:spcBef>
                <a:spcPct val="10000"/>
              </a:spcBef>
              <a:defRPr/>
            </a:pPr>
            <a:r>
              <a:rPr lang="ru-RU" sz="2200" dirty="0"/>
              <a:t>		          </a:t>
            </a:r>
            <a:r>
              <a:rPr lang="ru-RU" sz="2200" dirty="0" smtClean="0"/>
              <a:t>   </a:t>
            </a:r>
            <a:r>
              <a:rPr lang="en-US" sz="2200" dirty="0" smtClean="0"/>
              <a:t>          </a:t>
            </a:r>
            <a:r>
              <a:rPr lang="ru-RU" sz="2200" dirty="0" smtClean="0"/>
              <a:t>     </a:t>
            </a:r>
            <a:r>
              <a:rPr lang="ru-RU" sz="2200" dirty="0" smtClean="0"/>
              <a:t>0&lt;</a:t>
            </a:r>
            <a:r>
              <a:rPr lang="ru-RU" sz="2200" b="1" dirty="0" err="1" smtClean="0"/>
              <a:t>Ente</a:t>
            </a:r>
            <a:r>
              <a:rPr lang="ru-RU" sz="2200" dirty="0" err="1" smtClean="0"/>
              <a:t>r</a:t>
            </a:r>
            <a:r>
              <a:rPr lang="ru-RU" sz="2200" dirty="0"/>
              <a:t>&gt;</a:t>
            </a:r>
          </a:p>
          <a:p>
            <a:pPr algn="l">
              <a:spcBef>
                <a:spcPct val="10000"/>
              </a:spcBef>
              <a:defRPr/>
            </a:pPr>
            <a:r>
              <a:rPr lang="ru-RU" sz="2200" dirty="0"/>
              <a:t>			</a:t>
            </a:r>
            <a:r>
              <a:rPr lang="ru-RU" sz="2200" dirty="0" smtClean="0"/>
              <a:t>  </a:t>
            </a:r>
            <a:r>
              <a:rPr lang="en-US" sz="2200" dirty="0" smtClean="0"/>
              <a:t>          </a:t>
            </a:r>
            <a:r>
              <a:rPr lang="ru-RU" sz="2200" dirty="0" smtClean="0"/>
              <a:t>    </a:t>
            </a:r>
            <a:r>
              <a:rPr lang="ru-RU" sz="2200" dirty="0"/>
              <a:t>2.5&lt;</a:t>
            </a:r>
            <a:r>
              <a:rPr lang="ru-RU" sz="2200" b="1" dirty="0" err="1"/>
              <a:t>Enter</a:t>
            </a:r>
            <a:r>
              <a:rPr lang="ru-RU" sz="2200" dirty="0"/>
              <a:t>&gt;</a:t>
            </a:r>
          </a:p>
          <a:p>
            <a:pPr algn="l">
              <a:spcBef>
                <a:spcPct val="10000"/>
              </a:spcBef>
              <a:defRPr/>
            </a:pPr>
            <a:r>
              <a:rPr lang="ru-RU" sz="2200" dirty="0"/>
              <a:t>			</a:t>
            </a:r>
            <a:r>
              <a:rPr lang="ru-RU" sz="2200" dirty="0" smtClean="0"/>
              <a:t> </a:t>
            </a:r>
            <a:r>
              <a:rPr lang="en-US" sz="2200" dirty="0" smtClean="0"/>
              <a:t>          </a:t>
            </a:r>
            <a:r>
              <a:rPr lang="ru-RU" sz="2200" dirty="0" smtClean="0"/>
              <a:t>     </a:t>
            </a:r>
            <a:r>
              <a:rPr lang="ru-RU" sz="2200" dirty="0"/>
              <a:t>А&lt;</a:t>
            </a:r>
            <a:r>
              <a:rPr lang="ru-RU" sz="2200" b="1" dirty="0" err="1"/>
              <a:t>Enter</a:t>
            </a:r>
            <a:r>
              <a:rPr lang="ru-RU" sz="2200" dirty="0"/>
              <a:t>&gt;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1560" y="880765"/>
            <a:ext cx="8353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200" b="1" i="1" dirty="0"/>
              <a:t>Типы</a:t>
            </a:r>
            <a:r>
              <a:rPr lang="ru-RU" sz="2200" dirty="0"/>
              <a:t> </a:t>
            </a:r>
            <a:r>
              <a:rPr lang="ru-RU" sz="2200" b="1" i="1" dirty="0"/>
              <a:t>вводимых значений </a:t>
            </a:r>
            <a:r>
              <a:rPr lang="ru-RU" sz="2200" dirty="0"/>
              <a:t>должны </a:t>
            </a:r>
            <a:r>
              <a:rPr lang="ru-RU" sz="2200" b="1" i="1" dirty="0"/>
              <a:t>соответствовать</a:t>
            </a:r>
            <a:r>
              <a:rPr lang="ru-RU" sz="2200" dirty="0"/>
              <a:t> </a:t>
            </a:r>
            <a:br>
              <a:rPr lang="ru-RU" sz="2200" dirty="0"/>
            </a:br>
            <a:r>
              <a:rPr lang="ru-RU" sz="2200" b="1" i="1" dirty="0"/>
              <a:t>типам переменных</a:t>
            </a:r>
            <a:r>
              <a:rPr lang="ru-RU" sz="2200" dirty="0"/>
              <a:t>, указанных в разделе описания переменных.</a:t>
            </a:r>
          </a:p>
        </p:txBody>
      </p:sp>
      <p:sp>
        <p:nvSpPr>
          <p:cNvPr id="2058" name="TextBox 9"/>
          <p:cNvSpPr txBox="1">
            <a:spLocks noChangeArrowheads="1"/>
          </p:cNvSpPr>
          <p:nvPr/>
        </p:nvSpPr>
        <p:spPr bwMode="auto">
          <a:xfrm>
            <a:off x="251520" y="880844"/>
            <a:ext cx="4320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675687" cy="53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b="1" dirty="0" smtClean="0">
                <a:latin typeface="FangSong" pitchFamily="49" charset="-122"/>
              </a:rPr>
              <a:t>Uses </a:t>
            </a:r>
            <a:r>
              <a:rPr lang="en-US" sz="2400" b="1" dirty="0" err="1" smtClean="0">
                <a:latin typeface="FangSong" pitchFamily="49" charset="-122"/>
              </a:rPr>
              <a:t>Crt</a:t>
            </a:r>
            <a:r>
              <a:rPr lang="ru-RU" sz="2400" dirty="0" smtClean="0">
                <a:latin typeface="FangSong" pitchFamily="49" charset="-122"/>
              </a:rPr>
              <a:t>;</a:t>
            </a:r>
            <a:endParaRPr lang="ru-RU" sz="2400" dirty="0">
              <a:latin typeface="FangSong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ru-RU" sz="2400" b="1" dirty="0">
                <a:latin typeface="FangSong" pitchFamily="49" charset="-122"/>
              </a:rPr>
              <a:t>  </a:t>
            </a:r>
            <a:r>
              <a:rPr lang="ru-RU" sz="2400" b="1" dirty="0" err="1">
                <a:latin typeface="FangSong" pitchFamily="49" charset="-122"/>
              </a:rPr>
              <a:t>const</a:t>
            </a:r>
            <a:r>
              <a:rPr lang="ru-RU" sz="2400" dirty="0">
                <a:latin typeface="FangSong" pitchFamily="49" charset="-122"/>
              </a:rPr>
              <a:t> pi=3.14;</a:t>
            </a:r>
          </a:p>
          <a:p>
            <a:pPr algn="l">
              <a:spcBef>
                <a:spcPct val="10000"/>
              </a:spcBef>
            </a:pPr>
            <a:r>
              <a:rPr lang="ru-RU" sz="2400" b="1" dirty="0">
                <a:latin typeface="FangSong" pitchFamily="49" charset="-122"/>
              </a:rPr>
              <a:t>  </a:t>
            </a:r>
            <a:r>
              <a:rPr lang="ru-RU" sz="2400" b="1" dirty="0" err="1">
                <a:latin typeface="FangSong" pitchFamily="49" charset="-122"/>
              </a:rPr>
              <a:t>var</a:t>
            </a:r>
            <a:r>
              <a:rPr lang="ru-RU" sz="2400" dirty="0">
                <a:latin typeface="FangSong" pitchFamily="49" charset="-122"/>
              </a:rPr>
              <a:t> </a:t>
            </a:r>
            <a:r>
              <a:rPr lang="ru-RU" sz="2400" dirty="0" err="1">
                <a:latin typeface="FangSong" pitchFamily="49" charset="-122"/>
              </a:rPr>
              <a:t>r</a:t>
            </a:r>
            <a:r>
              <a:rPr lang="ru-RU" sz="2400" dirty="0">
                <a:latin typeface="FangSong" pitchFamily="49" charset="-122"/>
              </a:rPr>
              <a:t>, </a:t>
            </a:r>
            <a:r>
              <a:rPr lang="ru-RU" sz="2400" dirty="0" err="1">
                <a:latin typeface="FangSong" pitchFamily="49" charset="-122"/>
              </a:rPr>
              <a:t>c</a:t>
            </a:r>
            <a:r>
              <a:rPr lang="ru-RU" sz="2400" dirty="0">
                <a:latin typeface="FangSong" pitchFamily="49" charset="-122"/>
              </a:rPr>
              <a:t>, s: </a:t>
            </a:r>
            <a:r>
              <a:rPr lang="ru-RU" sz="2400" dirty="0" err="1">
                <a:latin typeface="FangSong" pitchFamily="49" charset="-122"/>
              </a:rPr>
              <a:t>real</a:t>
            </a:r>
            <a:r>
              <a:rPr lang="ru-RU" sz="2400" dirty="0">
                <a:latin typeface="FangSong" pitchFamily="49" charset="-122"/>
              </a:rPr>
              <a:t>;</a:t>
            </a:r>
          </a:p>
          <a:p>
            <a:pPr algn="l">
              <a:spcBef>
                <a:spcPct val="10000"/>
              </a:spcBef>
            </a:pPr>
            <a:r>
              <a:rPr lang="ru-RU" sz="2400" b="1" dirty="0" err="1">
                <a:latin typeface="FangSong" pitchFamily="49" charset="-122"/>
              </a:rPr>
              <a:t>begin</a:t>
            </a:r>
            <a:endParaRPr lang="ru-RU" sz="2400" b="1" dirty="0">
              <a:latin typeface="FangSong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</a:t>
            </a:r>
            <a:r>
              <a:rPr lang="ru-RU" sz="2400" dirty="0" err="1">
                <a:latin typeface="FangSong" pitchFamily="49" charset="-122"/>
              </a:rPr>
              <a:t>writeln</a:t>
            </a:r>
            <a:r>
              <a:rPr lang="ru-RU" sz="2400" dirty="0">
                <a:latin typeface="FangSong" pitchFamily="49" charset="-122"/>
              </a:rPr>
              <a:t>(</a:t>
            </a:r>
            <a:r>
              <a:rPr lang="ru-RU" sz="2200" dirty="0"/>
              <a:t>'Вычисление длины окружности и площади круга</a:t>
            </a:r>
            <a:r>
              <a:rPr lang="ru-RU" sz="2400" dirty="0">
                <a:latin typeface="FangSong" pitchFamily="49" charset="-122"/>
              </a:rPr>
              <a:t>');</a:t>
            </a: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</a:t>
            </a:r>
            <a:r>
              <a:rPr lang="ru-RU" sz="2400" dirty="0" err="1">
                <a:latin typeface="FangSong" pitchFamily="49" charset="-122"/>
              </a:rPr>
              <a:t>write</a:t>
            </a:r>
            <a:r>
              <a:rPr lang="ru-RU" sz="2400" dirty="0" smtClean="0">
                <a:latin typeface="FangSong" pitchFamily="49" charset="-122"/>
              </a:rPr>
              <a:t>(</a:t>
            </a:r>
            <a:r>
              <a:rPr lang="ru-RU" sz="2000" dirty="0" smtClean="0">
                <a:latin typeface="FangSong" pitchFamily="49" charset="-122"/>
              </a:rPr>
              <a:t>'Введите </a:t>
            </a:r>
            <a:r>
              <a:rPr lang="en-US" sz="2000" dirty="0" smtClean="0">
                <a:latin typeface="FangSong" pitchFamily="49" charset="-122"/>
              </a:rPr>
              <a:t>  r</a:t>
            </a:r>
            <a:r>
              <a:rPr lang="en-US" sz="2000" dirty="0" smtClean="0">
                <a:latin typeface="FangSong" pitchFamily="49" charset="-122"/>
              </a:rPr>
              <a:t>&gt;&gt;</a:t>
            </a:r>
            <a:r>
              <a:rPr lang="ru-RU" sz="2400" dirty="0" smtClean="0">
                <a:latin typeface="FangSong" pitchFamily="49" charset="-122"/>
              </a:rPr>
              <a:t>');</a:t>
            </a:r>
            <a:endParaRPr lang="ru-RU" sz="2400" dirty="0">
              <a:latin typeface="FangSong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</a:t>
            </a:r>
            <a:r>
              <a:rPr lang="ru-RU" sz="2400" dirty="0" err="1">
                <a:latin typeface="FangSong" pitchFamily="49" charset="-122"/>
              </a:rPr>
              <a:t>readln</a:t>
            </a:r>
            <a:r>
              <a:rPr lang="ru-RU" sz="2400" dirty="0">
                <a:latin typeface="FangSong" pitchFamily="49" charset="-122"/>
              </a:rPr>
              <a:t>(</a:t>
            </a:r>
            <a:r>
              <a:rPr lang="ru-RU" sz="2400" dirty="0" err="1">
                <a:latin typeface="FangSong" pitchFamily="49" charset="-122"/>
              </a:rPr>
              <a:t>r</a:t>
            </a:r>
            <a:r>
              <a:rPr lang="ru-RU" sz="2400" dirty="0">
                <a:latin typeface="FangSong" pitchFamily="49" charset="-122"/>
              </a:rPr>
              <a:t>);</a:t>
            </a: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c:=2*pi*r;</a:t>
            </a: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s:=pi*r*r;</a:t>
            </a: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</a:t>
            </a:r>
            <a:r>
              <a:rPr lang="ru-RU" sz="2400" dirty="0" err="1" smtClean="0">
                <a:latin typeface="FangSong" pitchFamily="49" charset="-122"/>
              </a:rPr>
              <a:t>writeln</a:t>
            </a:r>
            <a:r>
              <a:rPr lang="ru-RU" sz="2400" dirty="0" smtClean="0">
                <a:latin typeface="FangSong" pitchFamily="49" charset="-122"/>
              </a:rPr>
              <a:t>(</a:t>
            </a:r>
            <a:r>
              <a:rPr lang="ru-RU" sz="2400" dirty="0">
                <a:latin typeface="FangSong" pitchFamily="49" charset="-122"/>
              </a:rPr>
              <a:t>'</a:t>
            </a:r>
            <a:r>
              <a:rPr lang="ru-RU" sz="2400" dirty="0" err="1">
                <a:latin typeface="FangSong" pitchFamily="49" charset="-122"/>
              </a:rPr>
              <a:t>c</a:t>
            </a:r>
            <a:r>
              <a:rPr lang="ru-RU" dirty="0"/>
              <a:t> </a:t>
            </a:r>
            <a:r>
              <a:rPr lang="ru-RU" sz="2400" dirty="0">
                <a:latin typeface="FangSong" pitchFamily="49" charset="-122"/>
              </a:rPr>
              <a:t>=', с:6:4);</a:t>
            </a:r>
          </a:p>
          <a:p>
            <a:pPr algn="l">
              <a:spcBef>
                <a:spcPct val="10000"/>
              </a:spcBef>
            </a:pPr>
            <a:r>
              <a:rPr lang="ru-RU" sz="2400" dirty="0">
                <a:latin typeface="FangSong" pitchFamily="49" charset="-122"/>
              </a:rPr>
              <a:t>  </a:t>
            </a:r>
            <a:r>
              <a:rPr lang="ru-RU" sz="2400" dirty="0" err="1" smtClean="0">
                <a:latin typeface="FangSong" pitchFamily="49" charset="-122"/>
              </a:rPr>
              <a:t>writeln</a:t>
            </a:r>
            <a:r>
              <a:rPr lang="ru-RU" sz="2400" dirty="0" smtClean="0">
                <a:latin typeface="FangSong" pitchFamily="49" charset="-122"/>
              </a:rPr>
              <a:t>(</a:t>
            </a:r>
            <a:r>
              <a:rPr lang="ru-RU" sz="2400" dirty="0">
                <a:latin typeface="FangSong" pitchFamily="49" charset="-122"/>
              </a:rPr>
              <a:t>'</a:t>
            </a:r>
            <a:r>
              <a:rPr lang="ru-RU" sz="2400" dirty="0" err="1">
                <a:latin typeface="FangSong" pitchFamily="49" charset="-122"/>
              </a:rPr>
              <a:t>s=</a:t>
            </a:r>
            <a:r>
              <a:rPr lang="ru-RU" sz="2400" dirty="0">
                <a:latin typeface="FangSong" pitchFamily="49" charset="-122"/>
              </a:rPr>
              <a:t>', s:6:4</a:t>
            </a:r>
            <a:r>
              <a:rPr lang="ru-RU" sz="2400" dirty="0" smtClean="0">
                <a:latin typeface="FangSong" pitchFamily="49" charset="-122"/>
              </a:rPr>
              <a:t>)</a:t>
            </a:r>
            <a:r>
              <a:rPr lang="en-US" sz="2400" dirty="0" smtClean="0">
                <a:latin typeface="FangSong" pitchFamily="49" charset="-122"/>
              </a:rPr>
              <a:t>;</a:t>
            </a:r>
            <a:endParaRPr lang="ru-RU" sz="2400" dirty="0" smtClean="0">
              <a:latin typeface="FangSong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ru-RU" sz="2400" dirty="0" smtClean="0">
                <a:latin typeface="FangSong" pitchFamily="49" charset="-122"/>
              </a:rPr>
              <a:t>  </a:t>
            </a:r>
            <a:r>
              <a:rPr lang="en-US" sz="2400" dirty="0" err="1" smtClean="0">
                <a:latin typeface="FangSong" pitchFamily="49" charset="-122"/>
              </a:rPr>
              <a:t>readln</a:t>
            </a:r>
            <a:endParaRPr lang="ru-RU" sz="2400" dirty="0">
              <a:latin typeface="FangSong" pitchFamily="49" charset="-122"/>
            </a:endParaRPr>
          </a:p>
          <a:p>
            <a:pPr algn="l">
              <a:spcBef>
                <a:spcPct val="10000"/>
              </a:spcBef>
            </a:pPr>
            <a:r>
              <a:rPr lang="ru-RU" sz="2400" b="1" dirty="0" err="1">
                <a:latin typeface="FangSong" pitchFamily="49" charset="-122"/>
              </a:rPr>
              <a:t>end</a:t>
            </a:r>
            <a:r>
              <a:rPr lang="ru-RU" sz="2400" dirty="0">
                <a:latin typeface="FangSong" pitchFamily="49" charset="-122"/>
              </a:rPr>
              <a:t>.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357688" y="3789363"/>
            <a:ext cx="4535487" cy="436562"/>
          </a:xfrm>
          <a:prstGeom prst="rect">
            <a:avLst/>
          </a:prstGeom>
          <a:noFill/>
          <a:ln w="9525">
            <a:solidFill>
              <a:srgbClr val="005AB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/>
              <a:t>Результат работы программы:</a:t>
            </a:r>
          </a:p>
        </p:txBody>
      </p:sp>
      <p:grpSp>
        <p:nvGrpSpPr>
          <p:cNvPr id="10245" name="Group 11"/>
          <p:cNvGrpSpPr>
            <a:grpSpLocks/>
          </p:cNvGrpSpPr>
          <p:nvPr/>
        </p:nvGrpSpPr>
        <p:grpSpPr bwMode="auto">
          <a:xfrm>
            <a:off x="4356100" y="4383088"/>
            <a:ext cx="4573588" cy="2332037"/>
            <a:chOff x="4604" y="3249"/>
            <a:chExt cx="2881" cy="1469"/>
          </a:xfrm>
        </p:grpSpPr>
        <p:pic>
          <p:nvPicPr>
            <p:cNvPr id="1024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4" y="3249"/>
              <a:ext cx="2881" cy="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7" name="Text Box 10"/>
            <p:cNvSpPr txBox="1">
              <a:spLocks noChangeArrowheads="1"/>
            </p:cNvSpPr>
            <p:nvPr/>
          </p:nvSpPr>
          <p:spPr bwMode="auto">
            <a:xfrm>
              <a:off x="4649" y="3592"/>
              <a:ext cx="2797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1400" b="1" dirty="0" smtClean="0">
                  <a:solidFill>
                    <a:srgbClr val="FFFF66"/>
                  </a:solidFill>
                  <a:latin typeface="Times New Roman" pitchFamily="18" charset="0"/>
                  <a:cs typeface="Times New Roman" pitchFamily="18" charset="0"/>
                </a:rPr>
                <a:t>Вычисление </a:t>
              </a:r>
              <a:r>
                <a:rPr lang="ru-RU" sz="1400" b="1" dirty="0">
                  <a:solidFill>
                    <a:srgbClr val="FFFF66"/>
                  </a:solidFill>
                  <a:latin typeface="Times New Roman" pitchFamily="18" charset="0"/>
                  <a:cs typeface="Times New Roman" pitchFamily="18" charset="0"/>
                </a:rPr>
                <a:t>длины окружности и площади круга</a:t>
              </a:r>
            </a:p>
            <a:p>
              <a:pPr algn="l"/>
              <a:r>
                <a:rPr lang="ru-RU" sz="1400" b="1" dirty="0">
                  <a:solidFill>
                    <a:srgbClr val="FFFF66"/>
                  </a:solidFill>
                  <a:latin typeface="Times New Roman" pitchFamily="18" charset="0"/>
                  <a:cs typeface="Times New Roman" pitchFamily="18" charset="0"/>
                </a:rPr>
                <a:t>Введите</a:t>
              </a:r>
              <a:r>
                <a:rPr lang="ru-RU" sz="1400" b="1" dirty="0">
                  <a:solidFill>
                    <a:srgbClr val="FFFF66"/>
                  </a:solidFill>
                  <a:latin typeface="FangSong" pitchFamily="49" charset="-122"/>
                </a:rPr>
                <a:t> </a:t>
              </a:r>
              <a:r>
                <a:rPr lang="en-US" sz="1400" b="1" dirty="0">
                  <a:solidFill>
                    <a:srgbClr val="FFFF66"/>
                  </a:solidFill>
                  <a:latin typeface="FangSong" pitchFamily="49" charset="-122"/>
                </a:rPr>
                <a:t>r&gt;&gt; 8.5</a:t>
              </a:r>
            </a:p>
            <a:p>
              <a:pPr algn="l"/>
              <a:r>
                <a:rPr lang="en-US" sz="1400" b="1" dirty="0">
                  <a:solidFill>
                    <a:srgbClr val="FFFF66"/>
                  </a:solidFill>
                  <a:latin typeface="FangSong" pitchFamily="49" charset="-122"/>
                </a:rPr>
                <a:t>c =53.3800</a:t>
              </a:r>
            </a:p>
            <a:p>
              <a:pPr algn="l"/>
              <a:r>
                <a:rPr lang="en-US" sz="1400" b="1" dirty="0">
                  <a:solidFill>
                    <a:srgbClr val="FFFF66"/>
                  </a:solidFill>
                  <a:latin typeface="FangSong" pitchFamily="49" charset="-122"/>
                </a:rPr>
                <a:t>s =226.8650</a:t>
              </a:r>
              <a:endParaRPr lang="ru-RU" sz="1400" b="1" dirty="0">
                <a:solidFill>
                  <a:srgbClr val="FFFF66"/>
                </a:solidFill>
                <a:latin typeface="FangSong" pitchFamily="49" charset="-122"/>
              </a:endParaRPr>
            </a:p>
          </p:txBody>
        </p:sp>
      </p:grpSp>
      <p:pic>
        <p:nvPicPr>
          <p:cNvPr id="8" name="Picture 15" descr="http://le-savchen.ucoz.ru/Caalla/P62108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7872" y="332657"/>
            <a:ext cx="2837810" cy="2016224"/>
          </a:xfrm>
          <a:prstGeom prst="rect">
            <a:avLst/>
          </a:prstGeom>
          <a:noFill/>
          <a:ln w="28575">
            <a:solidFill>
              <a:srgbClr val="005AB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/>
          </p:cNvSpPr>
          <p:nvPr/>
        </p:nvSpPr>
        <p:spPr bwMode="auto">
          <a:xfrm>
            <a:off x="1042988" y="188913"/>
            <a:ext cx="76438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4400" b="1" dirty="0">
                <a:latin typeface="Arial Black" pitchFamily="34" charset="0"/>
              </a:rPr>
              <a:t>Вопросы и задания</a:t>
            </a:r>
          </a:p>
        </p:txBody>
      </p:sp>
      <p:sp>
        <p:nvSpPr>
          <p:cNvPr id="38349" name="Text Box 461"/>
          <p:cNvSpPr txBox="1">
            <a:spLocks noChangeArrowheads="1"/>
          </p:cNvSpPr>
          <p:nvPr/>
        </p:nvSpPr>
        <p:spPr bwMode="auto">
          <a:xfrm>
            <a:off x="539750" y="1833563"/>
            <a:ext cx="83534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Запишите оператор, обеспечивающий во время работы</a:t>
            </a:r>
          </a:p>
          <a:p>
            <a:r>
              <a:rPr lang="ru-RU" sz="2400"/>
              <a:t>программы ввод значения переменной </a:t>
            </a:r>
            <a:r>
              <a:rPr lang="ru-RU" sz="2800" i="1"/>
              <a:t>summa</a:t>
            </a:r>
            <a:r>
              <a:rPr lang="ru-RU" sz="2400"/>
              <a:t>.</a:t>
            </a:r>
          </a:p>
        </p:txBody>
      </p:sp>
      <p:sp>
        <p:nvSpPr>
          <p:cNvPr id="38352" name="Text Box 464"/>
          <p:cNvSpPr txBox="1">
            <a:spLocks noChangeArrowheads="1"/>
          </p:cNvSpPr>
          <p:nvPr/>
        </p:nvSpPr>
        <p:spPr bwMode="auto">
          <a:xfrm>
            <a:off x="467544" y="2060848"/>
            <a:ext cx="8353425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Целочисленным переменным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/>
              <a:t> нужно присвоить</a:t>
            </a:r>
          </a:p>
          <a:p>
            <a:r>
              <a:rPr lang="ru-RU" sz="2400" dirty="0"/>
              <a:t> соответственно значения 10, 20 и 30. </a:t>
            </a:r>
          </a:p>
          <a:p>
            <a:r>
              <a:rPr lang="ru-RU" sz="2400" dirty="0"/>
              <a:t>Запишите оператор ввода, соответствующий входному</a:t>
            </a:r>
          </a:p>
          <a:p>
            <a:r>
              <a:rPr lang="ru-RU" sz="2400" dirty="0"/>
              <a:t>потоку:</a:t>
            </a:r>
          </a:p>
          <a:p>
            <a:r>
              <a:rPr lang="ru-RU" sz="2400" dirty="0"/>
              <a:t>а) 20 10 30</a:t>
            </a:r>
          </a:p>
          <a:p>
            <a:r>
              <a:rPr lang="ru-RU" sz="2400" dirty="0"/>
              <a:t>б) 30 20 10</a:t>
            </a:r>
          </a:p>
          <a:p>
            <a:r>
              <a:rPr lang="ru-RU" sz="2400" dirty="0"/>
              <a:t>в) </a:t>
            </a:r>
            <a:r>
              <a:rPr lang="ru-RU" sz="2400" dirty="0" smtClean="0"/>
              <a:t>10 30 20</a:t>
            </a:r>
            <a:endParaRPr lang="ru-RU" sz="2400" dirty="0"/>
          </a:p>
        </p:txBody>
      </p:sp>
      <p:sp>
        <p:nvSpPr>
          <p:cNvPr id="38353" name="Text Box 465"/>
          <p:cNvSpPr txBox="1">
            <a:spLocks noChangeArrowheads="1"/>
          </p:cNvSpPr>
          <p:nvPr/>
        </p:nvSpPr>
        <p:spPr bwMode="auto">
          <a:xfrm>
            <a:off x="539552" y="1916832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Опишите переменные, необходимые для вычисления</a:t>
            </a:r>
          </a:p>
          <a:p>
            <a:r>
              <a:rPr lang="ru-RU" sz="2400" dirty="0"/>
              <a:t> площади  треугольника по его трём сторонам, и</a:t>
            </a:r>
          </a:p>
          <a:p>
            <a:r>
              <a:rPr lang="ru-RU" sz="2400" dirty="0"/>
              <a:t> запишите оператор, обеспечивающий ввод</a:t>
            </a:r>
          </a:p>
          <a:p>
            <a:r>
              <a:rPr lang="ru-RU" sz="2400" dirty="0"/>
              <a:t> необходимых исходных данных.</a:t>
            </a:r>
          </a:p>
        </p:txBody>
      </p:sp>
      <p:sp>
        <p:nvSpPr>
          <p:cNvPr id="38354" name="Text Box 466"/>
          <p:cNvSpPr txBox="1">
            <a:spLocks noChangeArrowheads="1"/>
          </p:cNvSpPr>
          <p:nvPr/>
        </p:nvSpPr>
        <p:spPr bwMode="auto">
          <a:xfrm>
            <a:off x="395536" y="1916832"/>
            <a:ext cx="8353425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Что является результатом выполнения </a:t>
            </a:r>
            <a:r>
              <a:rPr lang="ru-RU" sz="2400" dirty="0" smtClean="0"/>
              <a:t>оператора, если а=5?</a:t>
            </a:r>
            <a:endParaRPr lang="ru-RU" sz="2400" dirty="0"/>
          </a:p>
          <a:p>
            <a:pPr>
              <a:spcBef>
                <a:spcPct val="50000"/>
              </a:spcBef>
            </a:pPr>
            <a:r>
              <a:rPr lang="ru-RU" sz="2400" dirty="0"/>
              <a:t>а) </a:t>
            </a:r>
            <a:r>
              <a:rPr lang="ru-RU" sz="2800" dirty="0" err="1"/>
              <a:t>write</a:t>
            </a:r>
            <a:r>
              <a:rPr lang="ru-RU" sz="2800" dirty="0"/>
              <a:t> (</a:t>
            </a:r>
            <a:r>
              <a:rPr lang="ru-RU" sz="2800" dirty="0" err="1"/>
              <a:t>a</a:t>
            </a:r>
            <a:r>
              <a:rPr lang="ru-RU" sz="2800" dirty="0"/>
              <a:t>)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б) </a:t>
            </a:r>
            <a:r>
              <a:rPr lang="ru-RU" sz="2800" dirty="0" err="1"/>
              <a:t>write</a:t>
            </a:r>
            <a:r>
              <a:rPr lang="ru-RU" sz="2800" dirty="0"/>
              <a:t> ('</a:t>
            </a:r>
            <a:r>
              <a:rPr lang="ru-RU" sz="2800" dirty="0" err="1"/>
              <a:t>a</a:t>
            </a:r>
            <a:r>
              <a:rPr lang="ru-RU" sz="2800" dirty="0"/>
              <a:t>')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в) </a:t>
            </a:r>
            <a:r>
              <a:rPr lang="ru-RU" sz="2800" dirty="0" err="1"/>
              <a:t>write</a:t>
            </a:r>
            <a:r>
              <a:rPr lang="ru-RU" sz="2800" dirty="0"/>
              <a:t> ('</a:t>
            </a:r>
            <a:r>
              <a:rPr lang="ru-RU" sz="2800" dirty="0" err="1"/>
              <a:t>a=</a:t>
            </a:r>
            <a:r>
              <a:rPr lang="ru-RU" sz="2800" dirty="0"/>
              <a:t>', </a:t>
            </a:r>
            <a:r>
              <a:rPr lang="ru-RU" sz="2800" dirty="0" err="1"/>
              <a:t>a</a:t>
            </a:r>
            <a:r>
              <a:rPr lang="ru-RU" sz="2800" dirty="0"/>
              <a:t>)</a:t>
            </a:r>
          </a:p>
        </p:txBody>
      </p:sp>
      <p:sp>
        <p:nvSpPr>
          <p:cNvPr id="38355" name="Text Box 467"/>
          <p:cNvSpPr txBox="1">
            <a:spLocks noChangeArrowheads="1"/>
          </p:cNvSpPr>
          <p:nvPr/>
        </p:nvSpPr>
        <p:spPr bwMode="auto">
          <a:xfrm>
            <a:off x="467544" y="1772816"/>
            <a:ext cx="835342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 Какой тип имеет переменная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/>
              <a:t>, если после выполнения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оператора </a:t>
            </a:r>
            <a:r>
              <a:rPr lang="ru-RU" sz="2800" dirty="0" err="1"/>
              <a:t>write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/>
              <a:t> на экран было выведено следующее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число?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а) 125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б) 1.25Е+2</a:t>
            </a:r>
          </a:p>
        </p:txBody>
      </p:sp>
      <p:sp>
        <p:nvSpPr>
          <p:cNvPr id="38357" name="Text Box 469"/>
          <p:cNvSpPr txBox="1">
            <a:spLocks noChangeArrowheads="1"/>
          </p:cNvSpPr>
          <p:nvPr/>
        </p:nvSpPr>
        <p:spPr bwMode="auto">
          <a:xfrm>
            <a:off x="467544" y="2060848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Запишите операторы ввода двух чисел и вывода их в</a:t>
            </a:r>
          </a:p>
          <a:p>
            <a:r>
              <a:rPr lang="ru-RU" sz="2400" dirty="0"/>
              <a:t> обратном порядке.</a:t>
            </a:r>
          </a:p>
        </p:txBody>
      </p:sp>
      <p:sp>
        <p:nvSpPr>
          <p:cNvPr id="38358" name="Text Box 470"/>
          <p:cNvSpPr txBox="1">
            <a:spLocks noChangeArrowheads="1"/>
          </p:cNvSpPr>
          <p:nvPr/>
        </p:nvSpPr>
        <p:spPr bwMode="auto">
          <a:xfrm>
            <a:off x="467544" y="1988840"/>
            <a:ext cx="8353425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dirty="0"/>
              <a:t>Дан фрагмент программы:</a:t>
            </a:r>
          </a:p>
          <a:p>
            <a:pPr>
              <a:spcBef>
                <a:spcPct val="30000"/>
              </a:spcBef>
            </a:pPr>
            <a:r>
              <a:rPr lang="ru-RU" sz="2800" dirty="0" err="1"/>
              <a:t>read</a:t>
            </a:r>
            <a:r>
              <a:rPr lang="ru-RU" sz="2800" dirty="0"/>
              <a:t> (</a:t>
            </a:r>
            <a:r>
              <a:rPr lang="ru-RU" sz="2800" dirty="0" err="1"/>
              <a:t>a</a:t>
            </a:r>
            <a:r>
              <a:rPr lang="ru-RU" sz="2800" dirty="0"/>
              <a:t>); </a:t>
            </a:r>
            <a:r>
              <a:rPr lang="ru-RU" sz="2800" dirty="0" err="1"/>
              <a:t>read</a:t>
            </a:r>
            <a:r>
              <a:rPr lang="ru-RU" sz="2800" dirty="0"/>
              <a:t> (</a:t>
            </a:r>
            <a:r>
              <a:rPr lang="ru-RU" sz="2800" dirty="0" err="1"/>
              <a:t>b</a:t>
            </a:r>
            <a:r>
              <a:rPr lang="ru-RU" sz="2800" dirty="0"/>
              <a:t>); c:=a+b; </a:t>
            </a:r>
            <a:r>
              <a:rPr lang="ru-RU" sz="2800" dirty="0" err="1"/>
              <a:t>write</a:t>
            </a:r>
            <a:r>
              <a:rPr lang="ru-RU" sz="2800" dirty="0"/>
              <a:t> (</a:t>
            </a:r>
            <a:r>
              <a:rPr lang="ru-RU" sz="2800" dirty="0" err="1"/>
              <a:t>a</a:t>
            </a:r>
            <a:r>
              <a:rPr lang="ru-RU" sz="2800" dirty="0"/>
              <a:t>, </a:t>
            </a:r>
            <a:r>
              <a:rPr lang="ru-RU" sz="2800" dirty="0" err="1"/>
              <a:t>b</a:t>
            </a:r>
            <a:r>
              <a:rPr lang="ru-RU" sz="2800" dirty="0"/>
              <a:t>); </a:t>
            </a:r>
            <a:r>
              <a:rPr lang="ru-RU" sz="2800" dirty="0" err="1"/>
              <a:t>write</a:t>
            </a:r>
            <a:r>
              <a:rPr lang="ru-RU" sz="2800" dirty="0"/>
              <a:t> (</a:t>
            </a:r>
            <a:r>
              <a:rPr lang="ru-RU" sz="2800" dirty="0" err="1"/>
              <a:t>c</a:t>
            </a:r>
            <a:r>
              <a:rPr lang="ru-RU" sz="2800" dirty="0" smtClean="0"/>
              <a:t>);</a:t>
            </a:r>
            <a:endParaRPr lang="ru-RU" sz="2800" dirty="0"/>
          </a:p>
          <a:p>
            <a:pPr>
              <a:spcBef>
                <a:spcPct val="30000"/>
              </a:spcBef>
            </a:pPr>
            <a:r>
              <a:rPr lang="ru-RU" sz="2400" dirty="0"/>
              <a:t>Упростите его, сократив число операторов ввода и</a:t>
            </a:r>
          </a:p>
          <a:p>
            <a:pPr>
              <a:spcBef>
                <a:spcPct val="30000"/>
              </a:spcBef>
            </a:pPr>
            <a:r>
              <a:rPr lang="ru-RU" sz="2400" dirty="0"/>
              <a:t>вывода.</a:t>
            </a:r>
          </a:p>
        </p:txBody>
      </p:sp>
      <p:sp>
        <p:nvSpPr>
          <p:cNvPr id="38359" name="Text Box 471"/>
          <p:cNvSpPr txBox="1">
            <a:spLocks noChangeArrowheads="1"/>
          </p:cNvSpPr>
          <p:nvPr/>
        </p:nvSpPr>
        <p:spPr bwMode="auto">
          <a:xfrm>
            <a:off x="539552" y="1988840"/>
            <a:ext cx="8353425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ru-RU" sz="2400" dirty="0"/>
              <a:t>Дан фрагмент программы:</a:t>
            </a:r>
          </a:p>
          <a:p>
            <a:pPr>
              <a:spcBef>
                <a:spcPct val="40000"/>
              </a:spcBef>
            </a:pPr>
            <a:r>
              <a:rPr lang="ru-RU" sz="2800" dirty="0"/>
              <a:t>a:=10; b:=a+1: a:=b–a; </a:t>
            </a:r>
            <a:r>
              <a:rPr lang="ru-RU" sz="2800" dirty="0" err="1"/>
              <a:t>write</a:t>
            </a:r>
            <a:r>
              <a:rPr lang="ru-RU" sz="2800" dirty="0"/>
              <a:t> (</a:t>
            </a:r>
            <a:r>
              <a:rPr lang="ru-RU" sz="2800" dirty="0" err="1"/>
              <a:t>a</a:t>
            </a:r>
            <a:r>
              <a:rPr lang="ru-RU" sz="2800" dirty="0"/>
              <a:t>, </a:t>
            </a:r>
            <a:r>
              <a:rPr lang="ru-RU" sz="2800" dirty="0" err="1"/>
              <a:t>b</a:t>
            </a:r>
            <a:r>
              <a:rPr lang="ru-RU" sz="2800" dirty="0" smtClean="0"/>
              <a:t>);</a:t>
            </a:r>
            <a:endParaRPr lang="ru-RU" sz="2800" dirty="0"/>
          </a:p>
          <a:p>
            <a:pPr>
              <a:spcBef>
                <a:spcPct val="40000"/>
              </a:spcBef>
            </a:pPr>
            <a:r>
              <a:rPr lang="ru-RU" sz="2400" dirty="0"/>
              <a:t>Какие числа будут выведены на экран компьютера?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8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8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8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8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8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8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8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8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3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3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3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3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3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3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38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38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38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38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3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55" grpId="0" build="allAtOnce"/>
    </p:bldLst>
  </p:timing>
</p:sld>
</file>

<file path=ppt/theme/theme1.xml><?xml version="1.0" encoding="utf-8"?>
<a:theme xmlns:a="http://schemas.openxmlformats.org/drawingml/2006/main" name="Тема12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Клавиатура" id="{F26DBFD6-43B9-478F-8F8D-170F213E122F}" vid="{DD39142D-9279-4B33-A4E5-E39706405DE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2227</TotalTime>
  <Words>640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Тема12</vt:lpstr>
      <vt:lpstr>Организация ввода и вывода данных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ФИРО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Босова Людмила Леонидовна</dc:creator>
  <cp:lastModifiedBy>Лузгина</cp:lastModifiedBy>
  <cp:revision>124</cp:revision>
  <dcterms:created xsi:type="dcterms:W3CDTF">2011-09-19T18:11:49Z</dcterms:created>
  <dcterms:modified xsi:type="dcterms:W3CDTF">2015-02-12T16:12:14Z</dcterms:modified>
</cp:coreProperties>
</file>