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73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6" r:id="rId14"/>
    <p:sldId id="257" r:id="rId15"/>
    <p:sldId id="258" r:id="rId16"/>
    <p:sldId id="277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70D1D-05D1-4724-995E-182C296FC330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38FDD-C7A4-46A5-937B-56BD99E58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r>
              <a:rPr lang="en-US" smtClean="0"/>
              <a:t> </a:t>
            </a: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4A63EE-E28E-4C58-A5E5-995FA721B5DB}" type="slidenum">
              <a:rPr lang="ru-RU" smtClean="0">
                <a:latin typeface="Calibri" panose="020F0502020204030204" pitchFamily="34" charset="0"/>
              </a:rPr>
              <a:pPr/>
              <a:t>3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9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E53418-C9F0-42E7-BA18-6A9D1AD22855}" type="slidenum">
              <a:rPr lang="ru-RU" smtClean="0">
                <a:latin typeface="Calibri" panose="020F0502020204030204" pitchFamily="34" charset="0"/>
              </a:rPr>
              <a:pPr/>
              <a:t>5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5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http://www.ixbt.com/video3/guide/guide-03.shtml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B366-24E7-457F-94C3-FF6E4CE11D4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7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5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0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80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1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5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9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4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36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0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2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1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1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1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A29C-3A8E-4C42-AE3E-540ECB836C8F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C226A-0D88-4D1B-868F-245AE9B0B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54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c7e12acb-61f6-4714-8385-0c892973055b/%5bINF_015%5d_%5bPD_01%5d.sw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2" y="1371285"/>
            <a:ext cx="8791575" cy="2387600"/>
          </a:xfrm>
        </p:spPr>
        <p:txBody>
          <a:bodyPr>
            <a:normAutofit/>
          </a:bodyPr>
          <a:lstStyle/>
          <a:p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ФОРМИРОВАНИЕ ИЗОБРАЖЕНИЯ НА ЭКРАНЕ МОНИТОРА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3" y="3869457"/>
            <a:ext cx="8791575" cy="1655762"/>
          </a:xfrm>
        </p:spPr>
        <p:txBody>
          <a:bodyPr>
            <a:normAutofit/>
          </a:bodyPr>
          <a:lstStyle/>
          <a:p>
            <a:r>
              <a:rPr lang="ru-RU" sz="2800" dirty="0">
                <a:cs typeface="Arial" panose="020B0604020202020204" pitchFamily="34" charset="0"/>
              </a:rPr>
              <a:t>ОБРАБОТКА ГРАФИЧЕСКОЙ ИНФОРМАЦИИ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94432" y="60385"/>
            <a:ext cx="5397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Предмет:</a:t>
            </a:r>
            <a:r>
              <a:rPr lang="ru-RU" sz="2400" dirty="0" smtClean="0"/>
              <a:t> Информатика и ИКТ (8 класс)</a:t>
            </a:r>
          </a:p>
          <a:p>
            <a:r>
              <a:rPr lang="ru-RU" sz="2400" b="1" u="sng" dirty="0" smtClean="0"/>
              <a:t>Автор:</a:t>
            </a:r>
            <a:r>
              <a:rPr lang="ru-RU" sz="2400" dirty="0" smtClean="0"/>
              <a:t> учитель информатики</a:t>
            </a:r>
          </a:p>
          <a:p>
            <a:r>
              <a:rPr lang="ru-RU" sz="2400" dirty="0" smtClean="0"/>
              <a:t>Кузьмин Евгений Александрович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72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Заголовок 2"/>
          <p:cNvSpPr>
            <a:spLocks/>
          </p:cNvSpPr>
          <p:nvPr/>
        </p:nvSpPr>
        <p:spPr bwMode="auto">
          <a:xfrm>
            <a:off x="1371599" y="94891"/>
            <a:ext cx="10230929" cy="149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Видеосистема персонального компьютера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58191" y="4897197"/>
            <a:ext cx="95577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+mn-lt"/>
              </a:rPr>
              <a:t>Качество изображения на экране компьютера зависит как от пространственного разрешения монитора, так и от характеристик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видеокарты</a:t>
            </a:r>
            <a:r>
              <a:rPr lang="ru-RU" sz="2400" dirty="0">
                <a:latin typeface="+mn-lt"/>
              </a:rPr>
              <a:t>, состоящей из </a:t>
            </a:r>
            <a:r>
              <a:rPr lang="ru-RU" sz="2400" i="1" dirty="0">
                <a:latin typeface="+mn-lt"/>
              </a:rPr>
              <a:t>видеопамяти</a:t>
            </a:r>
            <a:r>
              <a:rPr lang="ru-RU" sz="2400" dirty="0">
                <a:latin typeface="+mn-lt"/>
              </a:rPr>
              <a:t> и </a:t>
            </a:r>
            <a:r>
              <a:rPr lang="ru-RU" sz="2400" i="1" dirty="0">
                <a:latin typeface="+mn-lt"/>
              </a:rPr>
              <a:t>видеопроцессора</a:t>
            </a:r>
            <a:r>
              <a:rPr lang="ru-RU" sz="2400" dirty="0">
                <a:latin typeface="+mn-lt"/>
              </a:rPr>
              <a:t>.</a:t>
            </a:r>
          </a:p>
        </p:txBody>
      </p:sp>
      <p:pic>
        <p:nvPicPr>
          <p:cNvPr id="5020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96" y="3299728"/>
            <a:ext cx="5477444" cy="1190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0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89" y="3295056"/>
            <a:ext cx="4954438" cy="1194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71596" y="1842635"/>
            <a:ext cx="10730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Пространственное разрешение монитора</a:t>
            </a:r>
            <a:r>
              <a:rPr lang="ru-RU" sz="2400" dirty="0">
                <a:latin typeface="+mn-lt"/>
              </a:rPr>
              <a:t>,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глубина цвета</a:t>
            </a:r>
            <a:r>
              <a:rPr lang="ru-RU" sz="2400" dirty="0">
                <a:latin typeface="+mn-lt"/>
              </a:rPr>
              <a:t> и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частота обновления экрана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 это основные </a:t>
            </a:r>
            <a:r>
              <a:rPr lang="ru-RU" sz="2400" dirty="0">
                <a:latin typeface="+mn-lt"/>
              </a:rPr>
              <a:t>параметры, определяющие качество компьютерного изображения.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1792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5236826" y="4543279"/>
            <a:ext cx="0" cy="287337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2400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H="1" flipV="1">
            <a:off x="7973676" y="4543279"/>
            <a:ext cx="0" cy="287337"/>
          </a:xfrm>
          <a:prstGeom prst="line">
            <a:avLst/>
          </a:prstGeom>
          <a:ln>
            <a:headEnd type="triangle" w="med" len="med"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300201" y="4111478"/>
            <a:ext cx="2052638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>
                <a:solidFill>
                  <a:srgbClr val="FFFFFF"/>
                </a:solidFill>
                <a:cs typeface="Arial" charset="0"/>
              </a:rPr>
              <a:t>Видеопамять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748127" y="4111478"/>
            <a:ext cx="2270125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>
                <a:solidFill>
                  <a:srgbClr val="FFFFFF"/>
                </a:solidFill>
                <a:cs typeface="Arial" charset="0"/>
              </a:rPr>
              <a:t>Видеопроцессор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5236828" y="3606653"/>
            <a:ext cx="1116012" cy="504826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240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 flipV="1">
            <a:off x="7108489" y="3606653"/>
            <a:ext cx="865186" cy="503236"/>
          </a:xfrm>
          <a:prstGeom prst="line">
            <a:avLst/>
          </a:prstGeom>
          <a:ln>
            <a:headEnd type="triangle" w="med" len="med"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 sz="2400"/>
          </a:p>
        </p:txBody>
      </p:sp>
      <p:sp>
        <p:nvSpPr>
          <p:cNvPr id="11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2428540" y="3030391"/>
            <a:ext cx="1692275" cy="576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>
                <a:solidFill>
                  <a:srgbClr val="FFFFFF"/>
                </a:solidFill>
                <a:cs typeface="Arial" charset="0"/>
              </a:rPr>
              <a:t>Монитор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524164" y="3030391"/>
            <a:ext cx="2305050" cy="576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>
                <a:solidFill>
                  <a:srgbClr val="FFFFFF"/>
                </a:solidFill>
                <a:cs typeface="Arial" charset="0"/>
              </a:rPr>
              <a:t>Видеоадаптер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5452728" y="2525564"/>
            <a:ext cx="1152524" cy="504825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24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3292140" y="2525563"/>
            <a:ext cx="1008062" cy="504826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240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292139" y="2095353"/>
            <a:ext cx="3168650" cy="431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Видеосистема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146455" y="4830616"/>
            <a:ext cx="3206384" cy="7937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FFFF"/>
                </a:solidFill>
                <a:cs typeface="Arial" charset="0"/>
              </a:rPr>
              <a:t>Размер 256, 512 Мб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FFFFFF"/>
                </a:solidFill>
                <a:cs typeface="Arial" charset="0"/>
              </a:rPr>
              <a:t>и более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605252" y="4830616"/>
            <a:ext cx="3582544" cy="7937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FFFF"/>
                </a:solidFill>
                <a:cs typeface="Arial" charset="0"/>
              </a:rPr>
              <a:t>Частота обновления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FFFFFF"/>
                </a:solidFill>
                <a:cs typeface="Arial" charset="0"/>
              </a:rPr>
              <a:t>экрана не менее 75 Гц</a:t>
            </a:r>
          </a:p>
        </p:txBody>
      </p:sp>
      <p:sp>
        <p:nvSpPr>
          <p:cNvPr id="19" name="Заголовок 2"/>
          <p:cNvSpPr>
            <a:spLocks/>
          </p:cNvSpPr>
          <p:nvPr/>
        </p:nvSpPr>
        <p:spPr bwMode="auto">
          <a:xfrm>
            <a:off x="1371599" y="94891"/>
            <a:ext cx="10230929" cy="149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Видеосистема персонального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38414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83743" y="223570"/>
            <a:ext cx="96552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0"/>
              </a:spcBef>
              <a:buFontTx/>
              <a:buNone/>
            </a:pP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Задача.</a:t>
            </a:r>
            <a:r>
              <a:rPr lang="ru-RU" sz="2800" dirty="0">
                <a:latin typeface="+mn-lt"/>
              </a:rPr>
              <a:t> </a:t>
            </a:r>
          </a:p>
          <a:p>
            <a:pPr indent="0" algn="just" eaLnBrk="1" hangingPunct="1">
              <a:spcBef>
                <a:spcPct val="0"/>
              </a:spcBef>
              <a:buFontTx/>
              <a:buNone/>
            </a:pPr>
            <a:r>
              <a:rPr lang="ru-RU" sz="2800" dirty="0">
                <a:latin typeface="+mn-lt"/>
              </a:rPr>
              <a:t>Рассчитайте объём видеопамяти, необходимой для хранения графического изображения, занимающего весь экран монитора с разрешением 640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</a:rPr>
              <a:t> 480 и палитрой из 65 536 цветов.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83743" y="2550885"/>
            <a:ext cx="7848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lnSpc>
                <a:spcPct val="110000"/>
              </a:lnSpc>
              <a:buFontTx/>
              <a:buNone/>
            </a:pPr>
            <a:r>
              <a:rPr lang="ru-RU" sz="2800" i="1" u="sng" dirty="0">
                <a:latin typeface="+mn-lt"/>
              </a:rPr>
              <a:t>Решение.</a:t>
            </a:r>
            <a:r>
              <a:rPr lang="en-US" sz="2800" dirty="0">
                <a:latin typeface="+mn-lt"/>
              </a:rPr>
              <a:t> </a:t>
            </a:r>
          </a:p>
          <a:p>
            <a:pPr indent="0">
              <a:lnSpc>
                <a:spcPct val="110000"/>
              </a:lnSpc>
              <a:buNone/>
            </a:pPr>
            <a:r>
              <a:rPr lang="ru-RU" sz="2800" b="1" i="1" dirty="0">
                <a:latin typeface="+mn-lt"/>
                <a:cs typeface="Times New Roman" panose="02020603050405020304" pitchFamily="18" charset="0"/>
              </a:rPr>
              <a:t>N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= 65 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536       </a:t>
            </a:r>
            <a:r>
              <a:rPr lang="ru-RU" sz="2800" b="1" i="1" dirty="0">
                <a:cs typeface="Times New Roman" panose="02020603050405020304" pitchFamily="18" charset="0"/>
              </a:rPr>
              <a:t>N = 2</a:t>
            </a:r>
            <a:r>
              <a:rPr lang="ru-RU" sz="2800" b="1" i="1" baseline="30000" dirty="0">
                <a:cs typeface="Times New Roman" panose="02020603050405020304" pitchFamily="18" charset="0"/>
              </a:rPr>
              <a:t>i</a:t>
            </a:r>
            <a:r>
              <a:rPr lang="ru-RU" sz="2800" b="1" i="1" dirty="0"/>
              <a:t>,  </a:t>
            </a:r>
            <a:r>
              <a:rPr lang="ru-RU" sz="2800" b="1" i="1" dirty="0">
                <a:cs typeface="Times New Roman" panose="02020603050405020304" pitchFamily="18" charset="0"/>
              </a:rPr>
              <a:t>I = K</a:t>
            </a:r>
            <a:r>
              <a:rPr lang="ru-RU" sz="2800" b="1" i="1" dirty="0"/>
              <a:t> </a:t>
            </a:r>
            <a:r>
              <a:rPr lang="en-US" sz="2800" dirty="0">
                <a:sym typeface="Symbol" panose="05050102010706020507" pitchFamily="18" charset="2"/>
              </a:rPr>
              <a:t></a:t>
            </a:r>
            <a:r>
              <a:rPr lang="ru-RU" sz="2800" b="1" i="1" dirty="0"/>
              <a:t> </a:t>
            </a:r>
            <a:r>
              <a:rPr lang="ru-RU" sz="2800" b="1" i="1" dirty="0">
                <a:cs typeface="Times New Roman" panose="02020603050405020304" pitchFamily="18" charset="0"/>
              </a:rPr>
              <a:t>i</a:t>
            </a:r>
          </a:p>
          <a:p>
            <a:pPr indent="0" eaLnBrk="1" hangingPunct="1">
              <a:lnSpc>
                <a:spcPct val="110000"/>
              </a:lnSpc>
              <a:buFontTx/>
              <a:buNone/>
            </a:pPr>
            <a:r>
              <a:rPr lang="ru-RU" sz="2800" b="1" i="1" dirty="0" smtClean="0">
                <a:latin typeface="+mn-lt"/>
                <a:cs typeface="Times New Roman" panose="02020603050405020304" pitchFamily="18" charset="0"/>
              </a:rPr>
              <a:t>K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= 640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480  </a:t>
            </a:r>
            <a:endParaRPr lang="ru-RU" sz="2800" dirty="0" smtClean="0">
              <a:latin typeface="+mn-lt"/>
              <a:cs typeface="Times New Roman" panose="02020603050405020304" pitchFamily="18" charset="0"/>
            </a:endParaRPr>
          </a:p>
          <a:p>
            <a:pPr indent="0" eaLnBrk="1" hangingPunct="1">
              <a:lnSpc>
                <a:spcPct val="110000"/>
              </a:lnSpc>
              <a:buFontTx/>
              <a:buNone/>
            </a:pPr>
            <a:r>
              <a:rPr lang="ru-RU" sz="2800" b="1" i="1" dirty="0" smtClean="0">
                <a:latin typeface="+mn-lt"/>
                <a:cs typeface="Times New Roman" panose="02020603050405020304" pitchFamily="18" charset="0"/>
              </a:rPr>
              <a:t>I</a:t>
            </a:r>
            <a:r>
              <a:rPr lang="ru-RU" sz="28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— 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83743" y="6048367"/>
            <a:ext cx="5089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i="1" u="sng" dirty="0">
                <a:latin typeface="+mn-lt"/>
              </a:rPr>
              <a:t>Ответ</a:t>
            </a:r>
            <a:r>
              <a:rPr lang="ru-RU" sz="2800" dirty="0">
                <a:latin typeface="+mn-lt"/>
              </a:rPr>
              <a:t>: 600 Кбайт.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80726" y="3721052"/>
            <a:ext cx="7848600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spcBef>
                <a:spcPct val="10000"/>
              </a:spcBef>
              <a:buFontTx/>
              <a:buNone/>
            </a:pPr>
            <a:r>
              <a:rPr lang="ru-RU" sz="2800" dirty="0">
                <a:latin typeface="+mn-lt"/>
                <a:cs typeface="Times New Roman" panose="02020603050405020304" pitchFamily="18" charset="0"/>
              </a:rPr>
              <a:t>65 536 = 2</a:t>
            </a:r>
            <a:r>
              <a:rPr lang="ru-RU" sz="2800" b="1" i="1" baseline="30000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,  </a:t>
            </a:r>
            <a:r>
              <a:rPr lang="ru-RU" sz="2800" b="1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= 16,  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pPr indent="0" eaLnBrk="1" hangingPunct="1">
              <a:spcBef>
                <a:spcPct val="10000"/>
              </a:spcBef>
              <a:buFontTx/>
              <a:buNone/>
            </a:pPr>
            <a:r>
              <a:rPr lang="ru-RU" sz="2800" b="1" i="1" dirty="0">
                <a:latin typeface="+mn-lt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= 640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480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16  = 2</a:t>
            </a:r>
            <a:r>
              <a:rPr lang="ru-RU" sz="2800" baseline="30000" dirty="0">
                <a:latin typeface="+mn-lt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10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2</a:t>
            </a:r>
            <a:r>
              <a:rPr lang="ru-RU" sz="2800" baseline="30000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30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2</a:t>
            </a:r>
            <a:r>
              <a:rPr lang="ru-RU" sz="2800" baseline="30000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=</a:t>
            </a:r>
          </a:p>
          <a:p>
            <a:pPr indent="0" eaLnBrk="1" hangingPunct="1">
              <a:spcBef>
                <a:spcPct val="10000"/>
              </a:spcBef>
              <a:buFontTx/>
              <a:buNone/>
            </a:pPr>
            <a:r>
              <a:rPr lang="ru-RU" sz="2800" dirty="0">
                <a:latin typeface="+mn-lt"/>
                <a:cs typeface="Times New Roman" panose="02020603050405020304" pitchFamily="18" charset="0"/>
              </a:rPr>
              <a:t>=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300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2</a:t>
            </a:r>
            <a:r>
              <a:rPr lang="ru-RU" sz="2800" baseline="30000" dirty="0">
                <a:latin typeface="+mn-lt"/>
                <a:cs typeface="Times New Roman" panose="02020603050405020304" pitchFamily="18" charset="0"/>
              </a:rPr>
              <a:t>14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(битов) = 300 </a:t>
            </a:r>
            <a:r>
              <a:rPr lang="en-US" sz="2800" dirty="0">
                <a:latin typeface="+mn-lt"/>
                <a:sym typeface="Symbol" panose="05050102010706020507" pitchFamily="18" charset="2"/>
              </a:rPr>
              <a:t>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2800" baseline="30000" dirty="0">
                <a:latin typeface="+mn-lt"/>
                <a:cs typeface="Times New Roman" panose="02020603050405020304" pitchFamily="18" charset="0"/>
              </a:rPr>
              <a:t>11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 (байтов) = 600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(Кбайт).</a:t>
            </a:r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3871201" y="3029515"/>
            <a:ext cx="9525" cy="27220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>
            <a:off x="1483743" y="4157932"/>
            <a:ext cx="2396983" cy="256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0255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3" y="1940942"/>
            <a:ext cx="8791575" cy="1430997"/>
          </a:xfrm>
        </p:spPr>
        <p:txBody>
          <a:bodyPr>
            <a:normAutofit fontScale="90000"/>
          </a:bodyPr>
          <a:lstStyle/>
          <a:p>
            <a:r>
              <a:rPr lang="ru-RU" sz="72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РАСЧЁТ ЗНАЧЕНИЯ </a:t>
            </a:r>
            <a:r>
              <a:rPr lang="en-US" sz="72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PPI</a:t>
            </a:r>
            <a:endParaRPr lang="ru-RU" sz="72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i="1" dirty="0" err="1"/>
              <a:t>pixels</a:t>
            </a:r>
            <a:r>
              <a:rPr lang="ru-RU" sz="2800" i="1" dirty="0"/>
              <a:t> </a:t>
            </a:r>
            <a:r>
              <a:rPr lang="ru-RU" sz="2800" i="1" dirty="0" err="1"/>
              <a:t>per</a:t>
            </a:r>
            <a:r>
              <a:rPr lang="ru-RU" sz="2800" i="1" dirty="0"/>
              <a:t> </a:t>
            </a:r>
            <a:r>
              <a:rPr lang="ru-RU" sz="2800" i="1" dirty="0" err="1"/>
              <a:t>inch</a:t>
            </a:r>
            <a:r>
              <a:rPr lang="ru-RU" sz="2800" dirty="0"/>
              <a:t> — пикселей на дюйм</a:t>
            </a:r>
          </a:p>
        </p:txBody>
      </p:sp>
    </p:spTree>
    <p:extLst>
      <p:ext uri="{BB962C8B-B14F-4D97-AF65-F5344CB8AC3E}">
        <p14:creationId xmlns:p14="http://schemas.microsoft.com/office/powerpoint/2010/main" val="25135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382952" y="380257"/>
                <a:ext cx="9905998" cy="147857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4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         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𝑃𝑃𝐼</m:t>
                    </m:r>
                    <m:r>
                      <a:rPr lang="en-US" sz="4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ru-RU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82952" y="380257"/>
                <a:ext cx="9905998" cy="1478570"/>
              </a:xfrm>
              <a:blipFill rotWithShape="0">
                <a:blip r:embed="rId2"/>
                <a:stretch>
                  <a:fillRect b="-45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918" y="2556525"/>
            <a:ext cx="6139281" cy="2676197"/>
          </a:xfrm>
        </p:spPr>
        <p:txBody>
          <a:bodyPr>
            <a:normAutofit/>
          </a:bodyPr>
          <a:lstStyle/>
          <a:p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dirty="0" smtClean="0"/>
              <a:t> – </a:t>
            </a:r>
            <a:r>
              <a:rPr lang="ru-RU" sz="2800" dirty="0" smtClean="0"/>
              <a:t>диагональное разрешение,</a:t>
            </a:r>
          </a:p>
          <a:p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dirty="0" smtClean="0"/>
              <a:t> – </a:t>
            </a:r>
            <a:r>
              <a:rPr lang="ru-RU" sz="2800" dirty="0" smtClean="0"/>
              <a:t>ширина разрешения в пикселях,</a:t>
            </a:r>
          </a:p>
          <a:p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8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dirty="0" smtClean="0"/>
              <a:t> – </a:t>
            </a:r>
            <a:r>
              <a:rPr lang="ru-RU" sz="2800" dirty="0" smtClean="0"/>
              <a:t>высота разрешения в пикселях,</a:t>
            </a: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 smtClean="0"/>
              <a:t> – </a:t>
            </a:r>
            <a:r>
              <a:rPr lang="ru-RU" sz="2800" dirty="0" smtClean="0"/>
              <a:t>размер диагонали в дюймах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1683" y="2467155"/>
            <a:ext cx="4183811" cy="31141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1192" y="2855343"/>
            <a:ext cx="3464792" cy="2311880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582619" y="2855343"/>
            <a:ext cx="3464792" cy="23205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71471" y="2467155"/>
            <a:ext cx="70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83666" y="4189563"/>
            <a:ext cx="56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768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904" y="3709958"/>
            <a:ext cx="70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7507" y="2976112"/>
            <a:ext cx="106105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d</a:t>
            </a:r>
            <a:r>
              <a:rPr lang="en-US" i="1" baseline="-25000" dirty="0" err="1" smtClean="0"/>
              <a:t>p</a:t>
            </a:r>
            <a:r>
              <a:rPr lang="en-US" dirty="0" smtClean="0"/>
              <a:t>=1280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677507" y="3466213"/>
            <a:ext cx="10783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PPI </a:t>
            </a:r>
            <a:r>
              <a:rPr lang="en-US" dirty="0" smtClean="0"/>
              <a:t>=128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36907"/>
              </p:ext>
            </p:extLst>
          </p:nvPr>
        </p:nvGraphicFramePr>
        <p:xfrm>
          <a:off x="7167112" y="1992376"/>
          <a:ext cx="4939543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394"/>
                <a:gridCol w="2710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формата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Разрешение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VGA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640x480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SVGA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800x600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WVGA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800x480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XGA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1024x768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XGA+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1152x864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HD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1280x720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SXGA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1280x1024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WXGA+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1440x900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Full HD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1920x1080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2K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2048x1080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Ultra HD (4K)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4096x2160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8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29346"/>
              </p:ext>
            </p:extLst>
          </p:nvPr>
        </p:nvGraphicFramePr>
        <p:xfrm>
          <a:off x="1250830" y="724618"/>
          <a:ext cx="8721307" cy="5330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336"/>
                <a:gridCol w="3588619"/>
                <a:gridCol w="1719114"/>
                <a:gridCol w="1283687"/>
                <a:gridCol w="1725551"/>
              </a:tblGrid>
              <a:tr h="43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№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Модель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Разрешение, px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Диагональ, дюйм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ppi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px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inch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Apple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iPhone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6 (52)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1920 x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1080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5.5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n-lt"/>
                        </a:rPr>
                        <a:t>Apple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iPhone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5s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(32)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1136 x 640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Apple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iPad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Air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2 (50)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2048 x 1536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9,7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Apple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iPad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mini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3 (41)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2048 x 1536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7,9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1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Смартфон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Lenovo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A369i (2,9)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800</a:t>
                      </a:r>
                      <a:r>
                        <a:rPr lang="ru-RU" sz="18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x 480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n-lt"/>
                        </a:rPr>
                        <a:t>Samsung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Galaxy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Mega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6.3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(12)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1280 x 720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6,3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Sony 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Xperia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Z Ultra (18)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1920 x 1080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6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,44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8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Asus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Transformer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T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100 (18)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1280 x 800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10,1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1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Планшет 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Lenovo Yoga 2 Pro (45)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2560 x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1440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13,3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10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Apple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</a:rPr>
                        <a:t>iMac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27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Retina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5K (219)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5120 x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2880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27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A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sus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N550JK-CN338H (56)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1920 x 1080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431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12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Ноутбук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Lenovo </a:t>
                      </a:r>
                      <a:r>
                        <a:rPr lang="en-US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IdeaPad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G5030 80G00024RK (17)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1366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x 768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15,6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n-lt"/>
                        </a:rPr>
                        <a:t>Apple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MacBook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Pro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 15 Retina (156)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2880 x 1800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5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14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Sony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KD-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79X9005B (579)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3840 x 2160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79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15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</a:rPr>
                        <a:t>Telefunken</a:t>
                      </a:r>
                      <a:r>
                        <a:rPr lang="ru-RU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TF-LED15S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10 (3,5)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1366 x 768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15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  <a:tr h="210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LG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42L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B679V (39)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1920 x 1080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42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54" marR="29554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077430"/>
              </p:ext>
            </p:extLst>
          </p:nvPr>
        </p:nvGraphicFramePr>
        <p:xfrm>
          <a:off x="10175457" y="720364"/>
          <a:ext cx="1173163" cy="5320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163"/>
              </a:tblGrid>
              <a:tr h="56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Верный ответ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400,52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329,65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263,91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324,05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233.23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233,11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342,06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149,5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220,84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217,57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141,21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544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en-US" sz="1800" dirty="0" smtClean="0">
                          <a:effectLst/>
                        </a:rPr>
                        <a:t>00,45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220,53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55,77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67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</a:t>
                      </a:r>
                      <a:r>
                        <a:rPr lang="en-US" sz="1800" dirty="0" smtClean="0">
                          <a:effectLst/>
                        </a:rPr>
                        <a:t>4,47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  <a:tr h="273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34" marR="295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5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2"/>
          <p:cNvSpPr>
            <a:spLocks/>
          </p:cNvSpPr>
          <p:nvPr/>
        </p:nvSpPr>
        <p:spPr bwMode="auto">
          <a:xfrm>
            <a:off x="1630722" y="411959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Вопросы и задания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392273" y="2060576"/>
            <a:ext cx="7777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Что общего между пуантилизмом (техника живописи), созданием мозаичных изображений и формированием изображения на экране монитора?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392273" y="2060575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Опишите цветовую модель RGB.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392273" y="2060576"/>
            <a:ext cx="7777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Какие особенности нашего зрения положены в основу формирования изображений на экране компьютера?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392273" y="2060575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Для чего нужна видеопамять?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392273" y="2060575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Какие функции выполняет видеопроцессор?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392273" y="2060576"/>
            <a:ext cx="7777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Опишите в общих чертах работу видеосистемы персонального компьютера.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392273" y="2060575"/>
            <a:ext cx="7777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Как вы понимаете смысл фразы «В операционных системах предусмотрена возможность выбора необходимого пользователю и технически возможного графического режима»?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392273" y="2060576"/>
            <a:ext cx="77771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Arial" panose="020B0604020202020204" pitchFamily="34" charset="0"/>
              </a:rPr>
              <a:t>Рассчитайте объём видеопамяти, необходимой для хранения графического изображения, занимающего весь экран монитора с разрешением 1024</a:t>
            </a:r>
            <a:r>
              <a:rPr lang="en-US" altLang="ru-RU" sz="2000">
                <a:latin typeface="Arial" panose="020B0604020202020204" pitchFamily="34" charset="0"/>
                <a:sym typeface="Symbol" panose="05050102010706020507" pitchFamily="18" charset="2"/>
              </a:rPr>
              <a:t>  </a:t>
            </a:r>
            <a:r>
              <a:rPr lang="ru-RU" altLang="ru-RU" sz="2200">
                <a:latin typeface="Arial" panose="020B0604020202020204" pitchFamily="34" charset="0"/>
              </a:rPr>
              <a:t>768 и количеством отображаемых цветов, равным 16 777 216.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2392273" y="2060575"/>
            <a:ext cx="7777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latin typeface="Arial" panose="020B0604020202020204" pitchFamily="34" charset="0"/>
              </a:rPr>
              <a:t>Вы хотите работать с разрешением монитора 1600</a:t>
            </a:r>
            <a:r>
              <a:rPr lang="en-US" altLang="ru-RU" sz="2000">
                <a:latin typeface="Arial" panose="020B0604020202020204" pitchFamily="34" charset="0"/>
                <a:sym typeface="Symbol" panose="05050102010706020507" pitchFamily="18" charset="2"/>
              </a:rPr>
              <a:t>  </a:t>
            </a:r>
            <a:r>
              <a:rPr lang="ru-RU" altLang="ru-RU" sz="2200">
                <a:latin typeface="Arial" panose="020B0604020202020204" pitchFamily="34" charset="0"/>
              </a:rPr>
              <a:t>1200 пикселей, используя 16  777  216  цветов. В магазине продаются видеокарты с памятью 512 Кбайт, 2 Мбайт, 4 Мбайт и 64 Мбайт. Какую из них можно купить для вашей работы?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392273" y="2060575"/>
            <a:ext cx="77771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Подсчитайте объём данных, передаваемых в секунду от видеопамяти к монитору в режиме </a:t>
            </a:r>
            <a:br>
              <a:rPr lang="ru-RU" altLang="ru-RU" sz="2400">
                <a:latin typeface="Arial" panose="020B0604020202020204" pitchFamily="34" charset="0"/>
              </a:rPr>
            </a:br>
            <a:r>
              <a:rPr lang="ru-RU" altLang="ru-RU" sz="2400">
                <a:latin typeface="Arial" panose="020B0604020202020204" pitchFamily="34" charset="0"/>
              </a:rPr>
              <a:t>1024</a:t>
            </a:r>
            <a:r>
              <a:rPr lang="en-US" altLang="ru-RU" sz="2400">
                <a:latin typeface="Arial" panose="020B0604020202020204" pitchFamily="34" charset="0"/>
                <a:sym typeface="Symbol" panose="05050102010706020507" pitchFamily="18" charset="2"/>
              </a:rPr>
              <a:t>  </a:t>
            </a:r>
            <a:r>
              <a:rPr lang="ru-RU" altLang="ru-RU" sz="2400">
                <a:latin typeface="Arial" panose="020B0604020202020204" pitchFamily="34" charset="0"/>
              </a:rPr>
              <a:t>768 пикселей с глубиной цвета 16  битов и частотой обновления экрана 75 Гц.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392273" y="2384426"/>
            <a:ext cx="2663825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Пиксель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392273" y="3033714"/>
            <a:ext cx="2663825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Глубина цвета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392273" y="3679826"/>
            <a:ext cx="2663825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Монитор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392273" y="4329114"/>
            <a:ext cx="2663825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Палитра</a:t>
            </a:r>
            <a:r>
              <a:rPr lang="ru-RU" sz="2000" b="1">
                <a:solidFill>
                  <a:srgbClr val="FFFFFF"/>
                </a:solidFill>
                <a:cs typeface="Arial" charset="0"/>
              </a:rPr>
              <a:t> </a:t>
            </a:r>
            <a:endParaRPr lang="ru-RU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392273" y="4903789"/>
            <a:ext cx="2663825" cy="7572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Пространственное</a:t>
            </a:r>
          </a:p>
          <a:p>
            <a:pPr algn="ctr" eaLnBrk="1" hangingPunct="1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разрешение монитора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392273" y="5876925"/>
            <a:ext cx="2663825" cy="719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Частота обновления</a:t>
            </a:r>
          </a:p>
          <a:p>
            <a:pPr algn="ctr" eaLnBrk="1" hangingPunct="1">
              <a:defRPr/>
            </a:pPr>
            <a:r>
              <a:rPr lang="ru-RU" b="1">
                <a:solidFill>
                  <a:srgbClr val="FFFFFF"/>
                </a:solidFill>
                <a:cs typeface="Arial" charset="0"/>
              </a:rPr>
              <a:t>экрана</a:t>
            </a:r>
            <a:r>
              <a:rPr lang="ru-RU" sz="22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9955" name="Rectangle 10"/>
          <p:cNvSpPr>
            <a:spLocks noChangeArrowheads="1"/>
          </p:cNvSpPr>
          <p:nvPr/>
        </p:nvSpPr>
        <p:spPr bwMode="auto">
          <a:xfrm>
            <a:off x="5848261" y="2097088"/>
            <a:ext cx="4319587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Основное устройство вывода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видеоинформации </a:t>
            </a:r>
          </a:p>
        </p:txBody>
      </p:sp>
      <p:sp>
        <p:nvSpPr>
          <p:cNvPr id="39956" name="Rectangle 11"/>
          <p:cNvSpPr>
            <a:spLocks noChangeArrowheads="1"/>
          </p:cNvSpPr>
          <p:nvPr/>
        </p:nvSpPr>
        <p:spPr bwMode="auto">
          <a:xfrm>
            <a:off x="5883186" y="2781300"/>
            <a:ext cx="4319587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Количество пикселей, из которых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складывается изображение </a:t>
            </a:r>
          </a:p>
        </p:txBody>
      </p:sp>
      <p:sp>
        <p:nvSpPr>
          <p:cNvPr id="39957" name="Rectangle 12"/>
          <p:cNvSpPr>
            <a:spLocks noChangeArrowheads="1"/>
          </p:cNvSpPr>
          <p:nvPr/>
        </p:nvSpPr>
        <p:spPr bwMode="auto">
          <a:xfrm>
            <a:off x="5883186" y="3465513"/>
            <a:ext cx="4319587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Точечный элемент экрана монитора </a:t>
            </a:r>
          </a:p>
        </p:txBody>
      </p:sp>
      <p:sp>
        <p:nvSpPr>
          <p:cNvPr id="39958" name="Rectangle 13"/>
          <p:cNvSpPr>
            <a:spLocks noChangeArrowheads="1"/>
          </p:cNvSpPr>
          <p:nvPr/>
        </p:nvSpPr>
        <p:spPr bwMode="auto">
          <a:xfrm>
            <a:off x="5883186" y="4184651"/>
            <a:ext cx="4319587" cy="828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Длина двоичного кода, который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используется для кодирования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цвета пикселя</a:t>
            </a:r>
          </a:p>
        </p:txBody>
      </p:sp>
      <p:sp>
        <p:nvSpPr>
          <p:cNvPr id="39959" name="Rectangle 14"/>
          <p:cNvSpPr>
            <a:spLocks noChangeArrowheads="1"/>
          </p:cNvSpPr>
          <p:nvPr/>
        </p:nvSpPr>
        <p:spPr bwMode="auto">
          <a:xfrm>
            <a:off x="5919697" y="5192714"/>
            <a:ext cx="4319588" cy="7572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Набор цветов, которые могут быть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воспроизведены при выводе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изображения на монитор  </a:t>
            </a:r>
          </a:p>
        </p:txBody>
      </p:sp>
      <p:sp>
        <p:nvSpPr>
          <p:cNvPr id="39960" name="Rectangle 15"/>
          <p:cNvSpPr>
            <a:spLocks noChangeArrowheads="1"/>
          </p:cNvSpPr>
          <p:nvPr/>
        </p:nvSpPr>
        <p:spPr bwMode="auto">
          <a:xfrm>
            <a:off x="5848261" y="6092825"/>
            <a:ext cx="4319587" cy="539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Количество обновлений изображения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на экране монитора в секунду </a:t>
            </a:r>
          </a:p>
        </p:txBody>
      </p:sp>
      <p:sp>
        <p:nvSpPr>
          <p:cNvPr id="39961" name="Text Box 16"/>
          <p:cNvSpPr txBox="1">
            <a:spLocks noChangeArrowheads="1"/>
          </p:cNvSpPr>
          <p:nvPr/>
        </p:nvSpPr>
        <p:spPr bwMode="auto">
          <a:xfrm>
            <a:off x="2247811" y="1268414"/>
            <a:ext cx="785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Установите соответствие между понятиями и их описаниями</a:t>
            </a:r>
          </a:p>
        </p:txBody>
      </p:sp>
      <p:sp>
        <p:nvSpPr>
          <p:cNvPr id="39962" name="Text Box 23"/>
          <p:cNvSpPr txBox="1">
            <a:spLocks noChangeArrowheads="1"/>
          </p:cNvSpPr>
          <p:nvPr/>
        </p:nvSpPr>
        <p:spPr bwMode="auto">
          <a:xfrm>
            <a:off x="4336960" y="908051"/>
            <a:ext cx="309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РТ № 122 (стр. 55)</a:t>
            </a:r>
          </a:p>
        </p:txBody>
      </p:sp>
      <p:sp>
        <p:nvSpPr>
          <p:cNvPr id="39995" name="Text Box 23"/>
          <p:cNvSpPr txBox="1">
            <a:spLocks noChangeArrowheads="1"/>
          </p:cNvSpPr>
          <p:nvPr/>
        </p:nvSpPr>
        <p:spPr bwMode="auto">
          <a:xfrm>
            <a:off x="4336960" y="908051"/>
            <a:ext cx="309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РТ № 126 (стр. 57)</a:t>
            </a:r>
          </a:p>
        </p:txBody>
      </p:sp>
      <p:sp>
        <p:nvSpPr>
          <p:cNvPr id="39996" name="Text Box 60"/>
          <p:cNvSpPr txBox="1">
            <a:spLocks noChangeArrowheads="1"/>
          </p:cNvSpPr>
          <p:nvPr/>
        </p:nvSpPr>
        <p:spPr bwMode="auto">
          <a:xfrm>
            <a:off x="2320835" y="1412875"/>
            <a:ext cx="7848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Выберите (отметьте галочкой) основные параметры монитора, определяющие качество компьютерного изображения:</a:t>
            </a:r>
          </a:p>
        </p:txBody>
      </p:sp>
      <p:graphicFrame>
        <p:nvGraphicFramePr>
          <p:cNvPr id="3999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20566"/>
              </p:ext>
            </p:extLst>
          </p:nvPr>
        </p:nvGraphicFramePr>
        <p:xfrm>
          <a:off x="2752635" y="2349500"/>
          <a:ext cx="6985000" cy="4114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03462"/>
                <a:gridCol w="468153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размер по диагонали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пространственное разрешение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глубина цвета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тактовая частота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потребляемая мощность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разрядность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вес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быстродействие 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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частота обновления экрана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0029" name="Text Box 23"/>
          <p:cNvSpPr txBox="1">
            <a:spLocks noChangeArrowheads="1"/>
          </p:cNvSpPr>
          <p:nvPr/>
        </p:nvSpPr>
        <p:spPr bwMode="auto">
          <a:xfrm>
            <a:off x="4336960" y="908051"/>
            <a:ext cx="3097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РТ № 134 (стр. 57)</a:t>
            </a:r>
          </a:p>
        </p:txBody>
      </p:sp>
      <p:sp>
        <p:nvSpPr>
          <p:cNvPr id="40030" name="Text Box 94"/>
          <p:cNvSpPr txBox="1">
            <a:spLocks noChangeArrowheads="1"/>
          </p:cNvSpPr>
          <p:nvPr/>
        </p:nvSpPr>
        <p:spPr bwMode="auto">
          <a:xfrm>
            <a:off x="2320835" y="1412875"/>
            <a:ext cx="7848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Заполните таблицу, вычислив количество цветов в палитре</a:t>
            </a:r>
            <a:r>
              <a:rPr lang="en-US" altLang="ru-RU" sz="2000">
                <a:latin typeface="Arial" panose="020B0604020202020204" pitchFamily="34" charset="0"/>
              </a:rPr>
              <a:t>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ru-RU" sz="2000">
                <a:latin typeface="Arial" panose="020B0604020202020204" pitchFamily="34" charset="0"/>
              </a:rPr>
              <a:t> при известной глубине цвета </a:t>
            </a:r>
            <a:r>
              <a:rPr lang="en-US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000"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40031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232"/>
              </p:ext>
            </p:extLst>
          </p:nvPr>
        </p:nvGraphicFramePr>
        <p:xfrm>
          <a:off x="2392273" y="2420938"/>
          <a:ext cx="7705725" cy="3657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19425"/>
                <a:gridCol w="46863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Глубина цвета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Количество цветов в палитре (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84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3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4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40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1000"/>
                                        <p:tgtEl>
                                          <p:spTgt spid="4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39" grpId="1"/>
      <p:bldP spid="39941" grpId="0"/>
      <p:bldP spid="39941" grpId="1"/>
      <p:bldP spid="39943" grpId="0"/>
      <p:bldP spid="39943" grpId="1"/>
      <p:bldP spid="39944" grpId="0"/>
      <p:bldP spid="39944" grpId="1"/>
      <p:bldP spid="39945" grpId="0"/>
      <p:bldP spid="39945" grpId="1"/>
      <p:bldP spid="39946" grpId="0"/>
      <p:bldP spid="39946" grpId="1"/>
      <p:bldP spid="39947" grpId="0"/>
      <p:bldP spid="39947" grpId="1"/>
      <p:bldP spid="39948" grpId="0"/>
      <p:bldP spid="39948" grpId="1"/>
      <p:bldP spid="34820" grpId="0" animBg="1"/>
      <p:bldP spid="34820" grpId="1" animBg="1"/>
      <p:bldP spid="34821" grpId="0" animBg="1"/>
      <p:bldP spid="34821" grpId="1" animBg="1"/>
      <p:bldP spid="34822" grpId="0" animBg="1"/>
      <p:bldP spid="34822" grpId="1" animBg="1"/>
      <p:bldP spid="34823" grpId="0" animBg="1"/>
      <p:bldP spid="34823" grpId="1" animBg="1"/>
      <p:bldP spid="34824" grpId="0" animBg="1"/>
      <p:bldP spid="34824" grpId="1" animBg="1"/>
      <p:bldP spid="34825" grpId="0" animBg="1"/>
      <p:bldP spid="34825" grpId="1" animBg="1"/>
      <p:bldP spid="39955" grpId="0" animBg="1"/>
      <p:bldP spid="39955" grpId="1" animBg="1"/>
      <p:bldP spid="39956" grpId="0" animBg="1"/>
      <p:bldP spid="39956" grpId="1" animBg="1"/>
      <p:bldP spid="39957" grpId="0" animBg="1"/>
      <p:bldP spid="39957" grpId="1" animBg="1"/>
      <p:bldP spid="39958" grpId="0" animBg="1"/>
      <p:bldP spid="39958" grpId="1" animBg="1"/>
      <p:bldP spid="39959" grpId="0" animBg="1"/>
      <p:bldP spid="39959" grpId="1" animBg="1"/>
      <p:bldP spid="39960" grpId="0" animBg="1"/>
      <p:bldP spid="39960" grpId="1" animBg="1"/>
      <p:bldP spid="39961" grpId="0"/>
      <p:bldP spid="39961" grpId="1"/>
      <p:bldP spid="39962" grpId="0"/>
      <p:bldP spid="39962" grpId="1"/>
      <p:bldP spid="39995" grpId="0"/>
      <p:bldP spid="39995" grpId="1"/>
      <p:bldP spid="400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60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6429" y="4183811"/>
            <a:ext cx="5511473" cy="181588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5349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Домашнее задание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877888" indent="-342900">
              <a:spcBef>
                <a:spcPts val="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НУ-7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§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3.1 (стр. 104-109)</a:t>
            </a:r>
          </a:p>
          <a:p>
            <a:pPr marL="877888" indent="-342900">
              <a:spcBef>
                <a:spcPts val="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СУ-8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§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19 (стр. 104-110)</a:t>
            </a:r>
          </a:p>
          <a:p>
            <a:pPr marL="877888" indent="-342900">
              <a:spcBef>
                <a:spcPts val="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РТ № 122 – 137 (стр. 55)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41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Ключевые слова</a:t>
            </a:r>
            <a:endParaRPr lang="ru-RU" sz="54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457200" indent="-457200"/>
            <a:r>
              <a:rPr lang="ru-RU" sz="2800" b="1" dirty="0"/>
              <a:t>пиксель</a:t>
            </a:r>
          </a:p>
          <a:p>
            <a:pPr marL="457200" indent="-457200"/>
            <a:r>
              <a:rPr lang="ru-RU" sz="2800" b="1" dirty="0"/>
              <a:t>пространственное </a:t>
            </a:r>
            <a:r>
              <a:rPr lang="ru-RU" sz="2800" b="1" dirty="0" smtClean="0"/>
              <a:t>разрешение монитора</a:t>
            </a:r>
            <a:endParaRPr lang="ru-RU" sz="2800" b="1" dirty="0"/>
          </a:p>
          <a:p>
            <a:pPr marL="457200" indent="-457200"/>
            <a:r>
              <a:rPr lang="ru-RU" sz="2800" b="1" dirty="0"/>
              <a:t>цветовая модель RGB</a:t>
            </a:r>
          </a:p>
          <a:p>
            <a:pPr marL="457200" indent="-457200"/>
            <a:r>
              <a:rPr lang="ru-RU" sz="2800" b="1" dirty="0"/>
              <a:t>глубина </a:t>
            </a:r>
            <a:r>
              <a:rPr lang="ru-RU" sz="2800" b="1" dirty="0" smtClean="0"/>
              <a:t>цвета</a:t>
            </a:r>
          </a:p>
          <a:p>
            <a:pPr marL="457200" indent="-457200"/>
            <a:r>
              <a:rPr lang="ru-RU" sz="2800" b="1" dirty="0" smtClean="0"/>
              <a:t>видеокарта</a:t>
            </a:r>
          </a:p>
          <a:p>
            <a:pPr marL="457200" indent="-457200"/>
            <a:r>
              <a:rPr lang="ru-RU" sz="2800" b="1" dirty="0" smtClean="0"/>
              <a:t>видеопамять</a:t>
            </a:r>
          </a:p>
          <a:p>
            <a:pPr marL="457200" indent="-457200"/>
            <a:r>
              <a:rPr lang="ru-RU" sz="2800" b="1" dirty="0" smtClean="0"/>
              <a:t>видеопроцессор</a:t>
            </a:r>
          </a:p>
          <a:p>
            <a:pPr marL="457200" indent="-457200"/>
            <a:r>
              <a:rPr lang="ru-RU" sz="2800" b="1" dirty="0" smtClean="0"/>
              <a:t>частота обновления экрана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/>
          </p:cNvSpPr>
          <p:nvPr/>
        </p:nvSpPr>
        <p:spPr bwMode="auto">
          <a:xfrm>
            <a:off x="1664719" y="282553"/>
            <a:ext cx="875086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Разрешение монитора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043794" y="1359873"/>
            <a:ext cx="7625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+mn-lt"/>
              </a:rPr>
              <a:t>Изображение на экране монитора формируется из отдельных точек – </a:t>
            </a:r>
            <a:r>
              <a:rPr lang="ru-RU" sz="2400" b="1" dirty="0">
                <a:latin typeface="+mn-lt"/>
              </a:rPr>
              <a:t>пикселей</a:t>
            </a:r>
            <a:r>
              <a:rPr lang="ru-RU" sz="2400" dirty="0">
                <a:latin typeface="+mn-lt"/>
              </a:rPr>
              <a:t>.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043794" y="3543272"/>
            <a:ext cx="9641771" cy="156966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spcBef>
                <a:spcPts val="0"/>
              </a:spcBef>
              <a:buFontTx/>
              <a:buNone/>
            </a:pPr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Пространственное </a:t>
            </a: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разрешение монитора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latin typeface="+mn-lt"/>
              </a:rPr>
              <a:t>- это количество пикселей, из которых складывается изображение на его </a:t>
            </a:r>
            <a:r>
              <a:rPr lang="ru-RU" sz="2400" dirty="0" smtClean="0">
                <a:latin typeface="+mn-lt"/>
              </a:rPr>
              <a:t>экране, определяющееся как </a:t>
            </a:r>
            <a:r>
              <a:rPr lang="ru-RU" sz="2400" dirty="0">
                <a:latin typeface="+mn-lt"/>
              </a:rPr>
              <a:t>произведение количества строк изображения на количество точек в строке.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794" y="2423210"/>
            <a:ext cx="7565367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Пиксель</a:t>
            </a:r>
            <a:r>
              <a:rPr lang="ru-RU" sz="2400" dirty="0"/>
              <a:t> – это наименьший логический элемент двумерного цифрового изображения.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4545" y="5177540"/>
            <a:ext cx="9641771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30000"/>
              </a:spcBef>
            </a:pPr>
            <a:r>
              <a:rPr lang="ru-RU" sz="2400" dirty="0"/>
              <a:t>Разрешение монитора </a:t>
            </a:r>
            <a:r>
              <a:rPr lang="ru-RU" sz="2400" b="1" i="1" dirty="0" smtClean="0"/>
              <a:t>1920</a:t>
            </a:r>
            <a:r>
              <a:rPr lang="ru-RU" sz="2400" b="1" i="1" dirty="0" smtClean="0">
                <a:sym typeface="Symbol" panose="05050102010706020507" pitchFamily="18" charset="2"/>
              </a:rPr>
              <a:t></a:t>
            </a:r>
            <a:r>
              <a:rPr lang="ru-RU" sz="2400" b="1" i="1" dirty="0" smtClean="0"/>
              <a:t>1080</a:t>
            </a:r>
            <a:r>
              <a:rPr lang="ru-RU" sz="2400" dirty="0" smtClean="0"/>
              <a:t> </a:t>
            </a:r>
            <a:r>
              <a:rPr lang="ru-RU" sz="2400" dirty="0"/>
              <a:t>означает, что изображение на его экране будет состоять из </a:t>
            </a:r>
            <a:r>
              <a:rPr lang="ru-RU" sz="2400" b="1" i="1" dirty="0" smtClean="0"/>
              <a:t>1920 </a:t>
            </a:r>
            <a:r>
              <a:rPr lang="ru-RU" sz="2400" b="1" i="1" dirty="0"/>
              <a:t>строк</a:t>
            </a:r>
            <a:r>
              <a:rPr lang="ru-RU" sz="2400" dirty="0"/>
              <a:t>, каждая из которых содержит </a:t>
            </a:r>
            <a:r>
              <a:rPr lang="ru-RU" sz="2400" b="1" i="1" dirty="0" smtClean="0"/>
              <a:t>1080 </a:t>
            </a:r>
            <a:r>
              <a:rPr lang="ru-RU" sz="2400" b="1" i="1" dirty="0"/>
              <a:t>пикселей</a:t>
            </a:r>
            <a:r>
              <a:rPr lang="ru-RU" sz="2400" dirty="0"/>
              <a:t>.</a:t>
            </a:r>
          </a:p>
        </p:txBody>
      </p:sp>
      <p:pic>
        <p:nvPicPr>
          <p:cNvPr id="8" name="Picture 8" descr="http://upload.wikimedia.org/wikipedia/commons/2/20/Lcd_display_dead_pix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90" y="1139352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http://cs304509.vk.me/v304509799/6231/oI80hQKUV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90" y="1139352"/>
            <a:ext cx="2609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388" grpId="0" animBg="1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05409" y="6288823"/>
            <a:ext cx="7083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+mn-lt"/>
              </a:rPr>
              <a:t>Изображения</a:t>
            </a:r>
            <a:r>
              <a:rPr lang="ru-RU" sz="2400" dirty="0">
                <a:latin typeface="Arial" panose="020B0604020202020204" pitchFamily="34" charset="0"/>
              </a:rPr>
              <a:t> высокого и низкого разрешения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17917" y="1347707"/>
            <a:ext cx="99807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+mn-lt"/>
              </a:rPr>
              <a:t>Изображение высокого разрешения состоит из большого количества мелких точек и имеет хорошую чёткость. Изображение низкого разрешения состоит из меньшего количества более крупных точек и может быть недостаточно чётким.</a:t>
            </a:r>
          </a:p>
        </p:txBody>
      </p:sp>
      <p:sp>
        <p:nvSpPr>
          <p:cNvPr id="9" name="Заголовок 2"/>
          <p:cNvSpPr>
            <a:spLocks/>
          </p:cNvSpPr>
          <p:nvPr/>
        </p:nvSpPr>
        <p:spPr bwMode="auto">
          <a:xfrm>
            <a:off x="1664719" y="282553"/>
            <a:ext cx="875086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Разрешение монитора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86" y="3203231"/>
            <a:ext cx="2502782" cy="2911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33" y="3203231"/>
            <a:ext cx="2502782" cy="2911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3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57" y="937956"/>
            <a:ext cx="8980097" cy="50511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94558"/>
              </p:ext>
            </p:extLst>
          </p:nvPr>
        </p:nvGraphicFramePr>
        <p:xfrm>
          <a:off x="1328468" y="717597"/>
          <a:ext cx="9747848" cy="548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436"/>
                <a:gridCol w="1319257"/>
                <a:gridCol w="1685719"/>
                <a:gridCol w="1612425"/>
                <a:gridCol w="1759011"/>
              </a:tblGrid>
              <a:tr h="8168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троки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Разрешение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Соотношение сторон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пикселей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18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Мп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Video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Graphics Array 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480</a:t>
                      </a:r>
                      <a:r>
                        <a:rPr lang="en-US" sz="1800" dirty="0" smtClean="0"/>
                        <a:t>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640x480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4:3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0,307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Super Video Graphics Array 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600p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800x600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4:3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0,480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eXtended</a:t>
                      </a:r>
                      <a:r>
                        <a:rPr lang="en-US" sz="1800" dirty="0" smtClean="0"/>
                        <a:t> Graphics Array 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768p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1024x768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4:3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0,786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Definition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720p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1280x720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16:9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0,921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Wide </a:t>
                      </a:r>
                      <a:r>
                        <a:rPr lang="en-US" sz="1800" dirty="0" err="1" smtClean="0"/>
                        <a:t>eXtended</a:t>
                      </a:r>
                      <a:r>
                        <a:rPr lang="en-US" sz="1800" dirty="0" smtClean="0"/>
                        <a:t> Graphics Array+ 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900p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1440x900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16:10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1,296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Super </a:t>
                      </a:r>
                      <a:r>
                        <a:rPr lang="en-US" sz="1800" dirty="0" err="1" smtClean="0"/>
                        <a:t>eXtended</a:t>
                      </a:r>
                      <a:r>
                        <a:rPr lang="en-US" sz="1800" dirty="0" smtClean="0"/>
                        <a:t> Graphics Array</a:t>
                      </a:r>
                      <a:endParaRPr lang="ru-RU" sz="1800" dirty="0" smtClean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1024p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1280x1024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5:4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1,31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Full High Definition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1080p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1920x1080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16:9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2,1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2K Ultra High Definition TV 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1080p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2048x1080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17:9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2,2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4K Ultra High Definition TV 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2160p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4096x2160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19:10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8,8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  <a:tr h="4667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8K Ultra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High Definition TV 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4320p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7680x4320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16:9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33,1</a:t>
                      </a:r>
                      <a:endParaRPr lang="ru-RU" sz="1800" dirty="0"/>
                    </a:p>
                  </a:txBody>
                  <a:tcPr marL="91450" marR="91450" marT="45714" marB="45714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589" y="638354"/>
            <a:ext cx="9831751" cy="57969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6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1931188" y="241540"/>
            <a:ext cx="76438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Представление цвета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365630" y="2901508"/>
            <a:ext cx="534837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800" dirty="0">
                <a:latin typeface="+mn-lt"/>
              </a:rPr>
              <a:t>Человеческий глаз воспринимает каждый из многочисленных цветов и оттенков окружающего мира как сумму взятых в различных пропорциях трёх базовых цветов -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красного</a:t>
            </a:r>
            <a:r>
              <a:rPr lang="ru-RU" sz="2800" dirty="0">
                <a:latin typeface="+mn-lt"/>
              </a:rPr>
              <a:t>, </a:t>
            </a:r>
            <a:r>
              <a:rPr lang="ru-RU" sz="2800" b="1" dirty="0">
                <a:solidFill>
                  <a:srgbClr val="00B050"/>
                </a:solidFill>
                <a:latin typeface="+mn-lt"/>
              </a:rPr>
              <a:t>зелёного</a:t>
            </a:r>
            <a:r>
              <a:rPr lang="ru-RU" sz="2800" dirty="0">
                <a:latin typeface="+mn-lt"/>
              </a:rPr>
              <a:t> и 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синего</a:t>
            </a:r>
            <a:r>
              <a:rPr lang="ru-RU" sz="2800" dirty="0">
                <a:latin typeface="+mn-lt"/>
              </a:rPr>
              <a:t>.</a:t>
            </a:r>
          </a:p>
        </p:txBody>
      </p:sp>
      <p:pic>
        <p:nvPicPr>
          <p:cNvPr id="12361" name="Picture 73" descr="http://popel-studio.com/images/blog/hsb/spektr-radu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4" y="919163"/>
            <a:ext cx="10429336" cy="19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3" name="Picture 75" descr="http://upload.wikimedia.org/wikipedia/commons/thumb/f/f3/CIExy1931_fixed.svg/300px-CIExy1931_fix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29" y="2721692"/>
            <a:ext cx="3472278" cy="393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979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9946" y="108373"/>
            <a:ext cx="9905998" cy="1478570"/>
          </a:xfrm>
        </p:spPr>
        <p:txBody>
          <a:bodyPr>
            <a:normAutofit/>
          </a:bodyPr>
          <a:lstStyle/>
          <a:p>
            <a:r>
              <a:rPr lang="ru-RU" sz="5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Цветовая модель </a:t>
            </a:r>
            <a:r>
              <a:rPr lang="en-US" sz="5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</a:t>
            </a:r>
            <a:r>
              <a:rPr lang="en-US" sz="5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</a:t>
            </a:r>
            <a:r>
              <a:rPr lang="en-US" sz="5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B</a:t>
            </a:r>
            <a:endParaRPr lang="ru-RU" sz="54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229191"/>
              </p:ext>
            </p:extLst>
          </p:nvPr>
        </p:nvGraphicFramePr>
        <p:xfrm>
          <a:off x="10624758" y="0"/>
          <a:ext cx="1627473" cy="49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Объект упаковщика для оболочки" showAsIcon="1" r:id="rId3" imgW="0" imgH="0" progId="Package">
                  <p:embed/>
                </p:oleObj>
              </mc:Choice>
              <mc:Fallback>
                <p:oleObj name="Объект упаковщика для оболочки" showAsIcon="1" r:id="rId3" imgW="0" imgH="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4758" y="0"/>
                        <a:ext cx="1627473" cy="497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0" name="Picture 2" descr="http://www.saxoprint.co.uk/blog/wp-content/uploads/2013/04/RGB-570x5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71" y="354817"/>
            <a:ext cx="2610705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6618" y="4539002"/>
            <a:ext cx="98591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sz="2400" dirty="0">
                <a:latin typeface="+mn-lt"/>
              </a:rPr>
              <a:t>У первых цветных мониторов базовые цвета имели всего две градации яркости, т. е. каждый из трёх базовых цветов либо участвовал в образовании цвета пикселя (1), либо нет ( 0).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0214" y="1437724"/>
            <a:ext cx="725169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2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ru-RU" sz="2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ru-RU" sz="2400" dirty="0"/>
              <a:t> — цветовая модель, описывающая способ синтеза цвета, использующая  различные сочетания 3 цветов (синего, зелёного, красного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6618" y="3314237"/>
            <a:ext cx="985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Выбор основных цветов обусловлен особенностями физиологии восприятия цвета сетчаткой человеческого глаза. </a:t>
            </a:r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30164"/>
              </p:ext>
            </p:extLst>
          </p:nvPr>
        </p:nvGraphicFramePr>
        <p:xfrm>
          <a:off x="2224938" y="3166165"/>
          <a:ext cx="7702549" cy="34139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9558"/>
                <a:gridCol w="1541144"/>
                <a:gridCol w="1541145"/>
                <a:gridCol w="1541144"/>
                <a:gridCol w="1539558"/>
              </a:tblGrid>
              <a:tr h="22419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Яркость базовых цветов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Код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4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Красный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Зелёный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чёрный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</a:tr>
              <a:tr h="224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синий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</a:tr>
              <a:tr h="224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зелёный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</a:tr>
              <a:tr h="224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голубой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</a:tr>
              <a:tr h="224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красный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</a:tr>
              <a:tr h="2250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пурпурный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</a:tr>
              <a:tr h="224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жёлтый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</a:tr>
              <a:tr h="224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белый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1" marR="91421" marT="45729" marB="4572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1548211" y="408523"/>
            <a:ext cx="7643812" cy="633412"/>
          </a:xfrm>
        </p:spPr>
        <p:txBody>
          <a:bodyPr>
            <a:noAutofit/>
          </a:bodyPr>
          <a:lstStyle/>
          <a:p>
            <a:r>
              <a:rPr lang="ru-RU" sz="54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Глубина цвета</a:t>
            </a:r>
          </a:p>
        </p:txBody>
      </p:sp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1164566" y="1369683"/>
            <a:ext cx="6340415" cy="1200329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indent="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 eaLnBrk="1" hangingPunct="1">
              <a:buFontTx/>
              <a:buNone/>
            </a:pPr>
            <a:r>
              <a:rPr 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Глубина цвета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latin typeface="+mn-lt"/>
              </a:rPr>
              <a:t>- длина двоичного кода, который используется для кодирования цвета пикселя</a:t>
            </a:r>
            <a:r>
              <a:rPr lang="ru-RU" sz="2400" dirty="0" smtClean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6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95713"/>
              </p:ext>
            </p:extLst>
          </p:nvPr>
        </p:nvGraphicFramePr>
        <p:xfrm>
          <a:off x="2377447" y="4648587"/>
          <a:ext cx="7705600" cy="1943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36314"/>
                <a:gridCol w="4769286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Глубина цвета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цветов в палитре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8 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= 256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16 </a:t>
                      </a: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= 65 536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24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= 16 777 216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446" y="957821"/>
            <a:ext cx="3059969" cy="3381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64566" y="3171068"/>
            <a:ext cx="2037057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 = 2</a:t>
            </a:r>
            <a:r>
              <a:rPr lang="ru-RU" sz="4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9027" y="313584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2400" dirty="0">
                <a:cs typeface="Times New Roman" panose="02020603050405020304" pitchFamily="18" charset="0"/>
              </a:rPr>
              <a:t> - </a:t>
            </a:r>
            <a:r>
              <a:rPr lang="ru-RU" sz="2400" dirty="0">
                <a:cs typeface="Times New Roman" panose="02020603050405020304" pitchFamily="18" charset="0"/>
              </a:rPr>
              <a:t>к</a:t>
            </a:r>
            <a:r>
              <a:rPr lang="ru-RU" sz="2400" dirty="0"/>
              <a:t>оличество цветов в палитре,</a:t>
            </a:r>
          </a:p>
          <a:p>
            <a:pPr algn="just"/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/>
              <a:t> - </a:t>
            </a:r>
            <a:r>
              <a:rPr lang="ru-RU" sz="2400" dirty="0"/>
              <a:t>глубина цвета.</a:t>
            </a:r>
          </a:p>
        </p:txBody>
      </p:sp>
    </p:spTree>
    <p:extLst>
      <p:ext uri="{BB962C8B-B14F-4D97-AF65-F5344CB8AC3E}">
        <p14:creationId xmlns:p14="http://schemas.microsoft.com/office/powerpoint/2010/main" val="18824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4236" y="1203179"/>
            <a:ext cx="16049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 бита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9174" y="3994009"/>
            <a:ext cx="16049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 бита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3569" y="3994009"/>
            <a:ext cx="187743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 бита</a:t>
            </a:r>
          </a:p>
        </p:txBody>
      </p:sp>
      <p:sp>
        <p:nvSpPr>
          <p:cNvPr id="14341" name="Заголовок 2"/>
          <p:cNvSpPr>
            <a:spLocks/>
          </p:cNvSpPr>
          <p:nvPr/>
        </p:nvSpPr>
        <p:spPr bwMode="auto">
          <a:xfrm>
            <a:off x="1512888" y="424769"/>
            <a:ext cx="76438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Глубина цвета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2649" y="1203179"/>
            <a:ext cx="13516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 бит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799867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288774" y="1187342"/>
            <a:ext cx="16049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бита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488" y="1799867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950" y="1799867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4581526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3538" y="4581526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www.truecolorsworkshops.com/wp-content/uploads/2014/03/true-colors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50" y="4211636"/>
            <a:ext cx="1823576" cy="1586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139</TotalTime>
  <Words>1294</Words>
  <Application>Microsoft Office PowerPoint</Application>
  <PresentationFormat>Широкоэкранный</PresentationFormat>
  <Paragraphs>386</Paragraphs>
  <Slides>17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Times New Roman</vt:lpstr>
      <vt:lpstr>Trebuchet MS</vt:lpstr>
      <vt:lpstr>Tw Cen MT</vt:lpstr>
      <vt:lpstr>Контур</vt:lpstr>
      <vt:lpstr>Объект упаковщика для оболочки</vt:lpstr>
      <vt:lpstr>ФОРМИРОВАНИЕ ИЗОБРАЖЕНИЯ НА ЭКРАНЕ МОНИТОРА</vt:lpstr>
      <vt:lpstr>Ключевые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Цветовая модель RGB</vt:lpstr>
      <vt:lpstr>Глубина цвета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РАСЧЁТ ЗНАЧЕНИЯ PPI</vt:lpstr>
      <vt:lpstr>d_p=√(w_p^2+h_p^2 );             PPI=d_p/d_i </vt:lpstr>
      <vt:lpstr>Презентация PowerPoint</vt:lpstr>
      <vt:lpstr>Презентация PowerPoint</vt:lpstr>
      <vt:lpstr>Спасибо за внимание</vt:lpstr>
    </vt:vector>
  </TitlesOfParts>
  <Company>МБОУ СОШ №10 г. Североморск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изображения на экране монитора</dc:title>
  <dc:subject>Обработка графической информации</dc:subject>
  <dc:creator>Евгений Кузьмин</dc:creator>
  <dc:description>для открытого урока</dc:description>
  <cp:lastModifiedBy>учитель</cp:lastModifiedBy>
  <cp:revision>19</cp:revision>
  <dcterms:created xsi:type="dcterms:W3CDTF">2014-02-18T17:46:53Z</dcterms:created>
  <dcterms:modified xsi:type="dcterms:W3CDTF">2015-01-17T11:31:47Z</dcterms:modified>
  <cp:category>Информатика. 8 класс</cp:category>
  <cp:contentStatus>финальная версия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