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4FD0B3-84B6-4051-8D9F-7715C4C3F66E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89EEBA-4A38-44A4-8488-5DFC51341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509065792&amp;p=2&amp;ag=ih&amp;rpt2=simage&amp;qs=text=%D3%D9%D2&amp;isize=&amp;ogo=5&amp;rpt=image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images.yandex.ru/yandpage?q=2009409472&amp;p=1&amp;ag=ih&amp;rpt2=simage&amp;qs=text=%D1%CA%C3%C1&amp;stype=image" TargetMode="Externa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9/XrayRicketsLegssmall.jpg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page?q=1707977552&amp;p=0&amp;ag=ih&amp;rpt2=simage&amp;qs=text=%D0%CF%CD%C9%C4%CF%D2%D9&amp;isize=&amp;ogo=5&amp;rpt=image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upload.wikimedia.org/wikipedia/commons/8/88/Scorbutic_gum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hyperlink" Target="http://upload.wikimedia.org/wikipedia/commons/1/1a/Scorbutic_tongue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72400" cy="15087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Урок на тему:</a:t>
            </a:r>
            <a:endParaRPr lang="ru-RU" sz="4800" dirty="0"/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3214678" y="3357562"/>
            <a:ext cx="46799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ВИТАМИНЫ</a:t>
            </a:r>
          </a:p>
        </p:txBody>
      </p:sp>
      <p:pic>
        <p:nvPicPr>
          <p:cNvPr id="8" name="Picture 6" descr="vitamine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71376"/>
            <a:ext cx="2071702" cy="2086624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1026" name="Picture 2" descr="C:\Documents and Settings\den\Рабочий стол\vi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67126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6000" b="1" baseline="-250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6000" b="1" baseline="-25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08512"/>
          </a:xfrm>
          <a:prstGeom prst="upArrow">
            <a:avLst>
              <a:gd name="adj1" fmla="val 50000"/>
              <a:gd name="adj2" fmla="val 7115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 rot="5400000">
            <a:off x="6380163" y="4286250"/>
            <a:ext cx="3886200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рибофлавин</a:t>
            </a:r>
          </a:p>
        </p:txBody>
      </p:sp>
      <p:pic>
        <p:nvPicPr>
          <p:cNvPr id="6" name="Picture 11" descr="vitamin 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79375"/>
            <a:ext cx="10858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258888" y="1557338"/>
            <a:ext cx="3956050" cy="1228725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Регулирует обмен веществ,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участвует в кроветворении,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снижает усталость глаз, облегчает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поглощение кислорода клетками.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14" y="3000372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 недостатке - слабость,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снижение аппетита, воспаление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слизистых оболочек, нарушение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функций зрения</a:t>
            </a:r>
          </a:p>
        </p:txBody>
      </p:sp>
      <p:pic>
        <p:nvPicPr>
          <p:cNvPr id="9" name="Picture 13" descr="b2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00240"/>
            <a:ext cx="1871662" cy="15224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2910" y="4143380"/>
            <a:ext cx="2808288" cy="2374900"/>
          </a:xfrm>
          <a:prstGeom prst="octagon">
            <a:avLst>
              <a:gd name="adj" fmla="val 26870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мясе,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молочных продуктах,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зеленых овощах,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зерновых и бобовых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культурах. </a:t>
            </a:r>
          </a:p>
        </p:txBody>
      </p:sp>
      <p:pic>
        <p:nvPicPr>
          <p:cNvPr id="11" name="Picture 12" descr="b2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4143375"/>
            <a:ext cx="2489200" cy="23034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6000" b="1" baseline="-25000">
                <a:solidFill>
                  <a:srgbClr val="FF0000"/>
                </a:solidFill>
                <a:latin typeface="Arial Black" pitchFamily="34" charset="0"/>
              </a:rPr>
              <a:t>6</a:t>
            </a:r>
            <a:endParaRPr lang="ru-RU" sz="6000" b="1" baseline="-250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08512"/>
          </a:xfrm>
          <a:prstGeom prst="upArrow">
            <a:avLst>
              <a:gd name="adj1" fmla="val 50000"/>
              <a:gd name="adj2" fmla="val 7115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 rot="5400000">
            <a:off x="6451600" y="4214813"/>
            <a:ext cx="3743325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пиридоксин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331913" y="1557338"/>
            <a:ext cx="4311650" cy="1157287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Участие в обмене аминокислот,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жиров, работе нервной системы,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снижает уровень холестерина.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643438" y="4214813"/>
            <a:ext cx="2808287" cy="237490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сое, бананах,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морепродуктах,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картофеле,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моркови,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бобовых</a:t>
            </a:r>
          </a:p>
        </p:txBody>
      </p:sp>
      <p:pic>
        <p:nvPicPr>
          <p:cNvPr id="13320" name="Picture 11" descr="vitamin 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79375"/>
            <a:ext cx="116205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3" descr="b6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357688"/>
            <a:ext cx="1584325" cy="2160587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17423" name="Picture 15" descr="ovoh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4357688"/>
            <a:ext cx="1584325" cy="2160587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14" name="Picture 13" descr="b6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928813"/>
            <a:ext cx="1565275" cy="2143125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85813" y="2857500"/>
            <a:ext cx="4714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 недостатке - анемия,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дерматит, судороги,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расстройство пищеварения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3" grpId="0" animBg="1"/>
      <p:bldP spid="17416" grpId="0" animBg="1"/>
      <p:bldP spid="17417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ru-RU" sz="6000" b="1" baseline="-25000">
                <a:solidFill>
                  <a:srgbClr val="FF0000"/>
                </a:solidFill>
                <a:latin typeface="Arial Black" pitchFamily="34" charset="0"/>
              </a:rPr>
              <a:t>12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79950"/>
          </a:xfrm>
          <a:prstGeom prst="upArrow">
            <a:avLst>
              <a:gd name="adj1" fmla="val 50000"/>
              <a:gd name="adj2" fmla="val 72255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 rot="5400000">
            <a:off x="6234907" y="4214019"/>
            <a:ext cx="4176712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цианкобаламин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331913" y="1557338"/>
            <a:ext cx="3883025" cy="1300162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Усиливает иммунитет,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участвует в кроветворении,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нормализует кровяное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давление. </a:t>
            </a: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714875" y="4214813"/>
            <a:ext cx="2808288" cy="237490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сое, субпродуктах,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сыре, устрицах,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дрожжах,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яйцах</a:t>
            </a:r>
          </a:p>
        </p:txBody>
      </p:sp>
      <p:pic>
        <p:nvPicPr>
          <p:cNvPr id="14344" name="Picture 8" descr="vitamin 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79375"/>
            <a:ext cx="116205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3" descr="i?id=2095785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1916113"/>
            <a:ext cx="1873250" cy="1470025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25617" name="Picture 17" descr="i?id=4988608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4214813"/>
            <a:ext cx="3536950" cy="231933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57250" y="3000375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 недостатке-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злокачественная анемия и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дегенеративные изменения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нервной ткани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5" grpId="0" animBg="1"/>
      <p:bldP spid="25606" grpId="0" animBg="1"/>
      <p:bldP spid="25607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D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451725" y="1916113"/>
            <a:ext cx="1619250" cy="4681537"/>
          </a:xfrm>
          <a:prstGeom prst="upArrow">
            <a:avLst>
              <a:gd name="adj1" fmla="val 50000"/>
              <a:gd name="adj2" fmla="val 7227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 rot="5400000">
            <a:off x="6337301" y="4186237"/>
            <a:ext cx="3816350" cy="5746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2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КАЛЬЦИФЕРОЛ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428750" y="1785938"/>
            <a:ext cx="4168775" cy="1301750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Отвечает за обмен фосфора и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кальция, правильный рост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костей. 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143000" y="3857625"/>
            <a:ext cx="3309938" cy="2735263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Вырабатывается 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в коже 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под действием УФО,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им </a:t>
            </a:r>
            <a:r>
              <a:rPr lang="ru-RU" b="1" u="sng" dirty="0">
                <a:solidFill>
                  <a:srgbClr val="FFFF00"/>
                </a:solidFill>
              </a:rPr>
              <a:t>богаты</a:t>
            </a:r>
            <a:r>
              <a:rPr lang="ru-RU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яичный желток,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сливочное масло,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рыбий жир, икра</a:t>
            </a:r>
          </a:p>
        </p:txBody>
      </p:sp>
      <p:pic>
        <p:nvPicPr>
          <p:cNvPr id="10252" name="Picture 12" descr="vitamin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149725"/>
            <a:ext cx="1773238" cy="230505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0254" name="Picture 14" descr="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205038"/>
            <a:ext cx="1514475" cy="148907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7418" name="Picture 15" descr="vitamin 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  <p:bldP spid="10248" grpId="0" animBg="1"/>
      <p:bldP spid="102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Детский рахит - признаки, симптомы, профилактика, леч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142875"/>
            <a:ext cx="414337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42938" y="285750"/>
            <a:ext cx="3000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FF0000"/>
                </a:solidFill>
                <a:latin typeface="Arial Black" pitchFamily="34" charset="0"/>
              </a:rPr>
              <a:t>Рахит</a:t>
            </a:r>
          </a:p>
        </p:txBody>
      </p:sp>
      <p:pic>
        <p:nvPicPr>
          <p:cNvPr id="18436" name="Рисунок 3" descr="Изображение:XrayRicketsLegssmall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571625"/>
            <a:ext cx="378618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4214813" y="535781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При недостатке - рахит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(деформация костей, нарушения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нервной системы, слабость,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раздражительность)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E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08512"/>
          </a:xfrm>
          <a:prstGeom prst="upArrow">
            <a:avLst>
              <a:gd name="adj1" fmla="val 50000"/>
              <a:gd name="adj2" fmla="val 7115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 rot="5400000">
            <a:off x="6451600" y="4141788"/>
            <a:ext cx="3743325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ТОКОФЕРОЛ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900113" y="1844675"/>
            <a:ext cx="4464050" cy="1655763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Помогает организму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стимулирует обновление клеток,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поддерживает нервную систему,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отвечает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за репродуктивное здоровье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928688" y="3929063"/>
            <a:ext cx="2808287" cy="237490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6600CC"/>
              </a:solidFill>
            </a:endParaRPr>
          </a:p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молоке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зародышах пшеницы,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растительном масле,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листьях салата,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мясе, печени,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масле</a:t>
            </a:r>
          </a:p>
          <a:p>
            <a:pPr algn="ctr"/>
            <a:r>
              <a:rPr lang="ru-RU" sz="2000" b="1" dirty="0">
                <a:solidFill>
                  <a:srgbClr val="6600CC"/>
                </a:solidFill>
              </a:rPr>
              <a:t> </a:t>
            </a:r>
          </a:p>
        </p:txBody>
      </p:sp>
      <p:pic>
        <p:nvPicPr>
          <p:cNvPr id="12301" name="Picture 13" descr="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844675"/>
            <a:ext cx="1838325" cy="2089150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9465" name="Picture 15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1047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 descr="vit 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4429125"/>
            <a:ext cx="1633538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 animBg="1"/>
      <p:bldP spid="12296" grpId="0" animBg="1"/>
      <p:bldP spid="122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PP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79950"/>
          </a:xfrm>
          <a:prstGeom prst="upArrow">
            <a:avLst>
              <a:gd name="adj1" fmla="val 50000"/>
              <a:gd name="adj2" fmla="val 72255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 rot="5400000">
            <a:off x="6383338" y="4283075"/>
            <a:ext cx="3959225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никотиновая к-та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571625" y="1500188"/>
            <a:ext cx="4314825" cy="1443037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Участвует в синтезе нуклеиновых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кислот, аминокислот, регулирует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работу органов кроветворения.</a:t>
            </a: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endParaRPr lang="ru-RU" sz="2000" b="1" dirty="0">
              <a:solidFill>
                <a:srgbClr val="CC3399"/>
              </a:solidFill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627313" y="4149725"/>
            <a:ext cx="2808287" cy="237490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6600CC"/>
              </a:solidFill>
            </a:endParaRPr>
          </a:p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свинине, рыбе,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арахисе, помидорах,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петрушке,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шиповнике,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мяте</a:t>
            </a:r>
          </a:p>
          <a:p>
            <a:pPr algn="ctr"/>
            <a:endParaRPr lang="ru-RU" sz="2000" b="1" dirty="0">
              <a:solidFill>
                <a:srgbClr val="6600CC"/>
              </a:solidFill>
            </a:endParaRPr>
          </a:p>
        </p:txBody>
      </p:sp>
      <p:pic>
        <p:nvPicPr>
          <p:cNvPr id="20488" name="Picture 8" descr="vitamin 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79375"/>
            <a:ext cx="112395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14" descr="i?id=5934547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357688"/>
            <a:ext cx="2105025" cy="185737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28688" name="Picture 16" descr="arachis_hypogae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3716338"/>
            <a:ext cx="1892300" cy="2808287"/>
          </a:xfrm>
          <a:prstGeom prst="rect">
            <a:avLst/>
          </a:prstGeom>
          <a:noFill/>
          <a:ln w="12700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28688" y="307181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 недостатке - пеллагра 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(поражение кожи, дерматит, диарея,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бессонница, депрессия)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7" grpId="0" animBg="1"/>
      <p:bldP spid="28678" grpId="0" animBg="1"/>
      <p:bldP spid="28679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C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524750" y="1916113"/>
            <a:ext cx="1619250" cy="4752975"/>
          </a:xfrm>
          <a:prstGeom prst="upArrow">
            <a:avLst>
              <a:gd name="adj1" fmla="val 50000"/>
              <a:gd name="adj2" fmla="val 7338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6193632" y="4112419"/>
            <a:ext cx="4319587" cy="504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АСКОРБИНОВАЯ К-ТА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258888" y="1557338"/>
            <a:ext cx="4241800" cy="1443037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Помогает организму бороться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 инфекциями, лучше видеть,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стимулирует обновление клеток.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57188" y="3429000"/>
            <a:ext cx="3643312" cy="2786063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цитрусовых,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сладком перце,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ягодах,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моркови </a:t>
            </a:r>
          </a:p>
        </p:txBody>
      </p:sp>
      <p:pic>
        <p:nvPicPr>
          <p:cNvPr id="13326" name="Picture 14" descr="LIM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060575"/>
            <a:ext cx="1655762" cy="145415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3327" name="Picture 15" descr="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072045"/>
            <a:ext cx="2470208" cy="178595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5370" name="Picture 16" descr="vitamin 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44450"/>
            <a:ext cx="1066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den\Рабочий стол\top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429000"/>
            <a:ext cx="3071616" cy="1371602"/>
          </a:xfrm>
          <a:prstGeom prst="rect">
            <a:avLst/>
          </a:prstGeom>
          <a:noFill/>
        </p:spPr>
      </p:pic>
      <p:pic>
        <p:nvPicPr>
          <p:cNvPr id="5123" name="Picture 3" descr="C:\Documents and Settings\den\Рабочий стол\яч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714884"/>
            <a:ext cx="1976438" cy="197643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20" grpId="0" animBg="1"/>
      <p:bldP spid="133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Изображение:Scorbutic gum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464343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2" descr="Изображение:Scorbutic tongu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8" y="3214688"/>
            <a:ext cx="48815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715000" y="1214438"/>
            <a:ext cx="2714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solidFill>
                  <a:srgbClr val="FFFF00"/>
                </a:solidFill>
              </a:rPr>
              <a:t>Цинга</a:t>
            </a:r>
          </a:p>
        </p:txBody>
      </p:sp>
      <p:sp>
        <p:nvSpPr>
          <p:cNvPr id="16389" name="Прямоугольник 6"/>
          <p:cNvSpPr>
            <a:spLocks noChangeArrowheads="1"/>
          </p:cNvSpPr>
          <p:nvPr/>
        </p:nvSpPr>
        <p:spPr bwMode="auto">
          <a:xfrm>
            <a:off x="214313" y="4286250"/>
            <a:ext cx="3857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При недостатке - цинга (набухают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и кровоточат десны, выпадают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зубы. Слабость, вялость,</a:t>
            </a: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утомляемость, головокружение).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0"/>
            <a:ext cx="1496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Тест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071546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Какое заболевание возникает при недостатке в пище витамина Д?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Какое заболевание возникает при недостатке в пище витамина А?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Какой авитаминоз чаще возникал  у мореплавателей и путешественников?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Что возникает при отсутствии витамина В?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Что возникает при недостатке витамина С?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Какие продукты содержат много витамина А?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Какие продукты содержат много витамина В?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Какие продукты содержат много витамина С?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Какие продукты содержат много витамина Д?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При каком авитаминозе нарушается развитие скелета?</a:t>
            </a:r>
          </a:p>
          <a:p>
            <a:pPr marL="342900" indent="-342900"/>
            <a:endParaRPr lang="ru-RU" dirty="0" smtClean="0">
              <a:solidFill>
                <a:srgbClr val="FFFF00"/>
              </a:solidFill>
            </a:endParaRPr>
          </a:p>
          <a:p>
            <a:pPr marL="342900" indent="-342900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642918"/>
            <a:ext cx="8156448" cy="777240"/>
          </a:xfrm>
        </p:spPr>
        <p:txBody>
          <a:bodyPr/>
          <a:lstStyle/>
          <a:p>
            <a:pPr algn="ctr"/>
            <a:r>
              <a:rPr lang="ru-RU" dirty="0" smtClean="0"/>
              <a:t> Витамины - </a:t>
            </a:r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000232" y="1643050"/>
            <a:ext cx="5857916" cy="2786082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низкомолекулярные органические соединения, являющиеся незаменимыми пищевыми компонентами, которые в ничтожно малых количествах  обеспечивают нормальное функционирование организма. </a:t>
            </a:r>
            <a:endParaRPr lang="ru-RU" dirty="0"/>
          </a:p>
        </p:txBody>
      </p:sp>
      <p:pic>
        <p:nvPicPr>
          <p:cNvPr id="5" name="Picture 5" descr="logo1"/>
          <p:cNvPicPr>
            <a:picLocks noChangeAspect="1" noChangeArrowheads="1"/>
          </p:cNvPicPr>
          <p:nvPr/>
        </p:nvPicPr>
        <p:blipFill>
          <a:blip r:embed="rId2">
            <a:lum bright="6000" contrast="42000"/>
          </a:blip>
          <a:srcRect/>
          <a:stretch>
            <a:fillRect/>
          </a:stretch>
        </p:blipFill>
        <p:spPr bwMode="auto">
          <a:xfrm>
            <a:off x="357158" y="0"/>
            <a:ext cx="1069975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CLIPART\6\FD0041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9163" y="4714884"/>
            <a:ext cx="1874837" cy="19351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806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Варианты ответов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488" y="1285860"/>
            <a:ext cx="5500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Куриная слепота.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Паралич нервной системы.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Рахит.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Цинга.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Тиф.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Отставание в росте.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Бери-бери.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Глухота.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Овощи, фрукты.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Лук, чеснок.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Черная смородина, лимон.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Рыбий жир.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Яичный желток.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Плоды шиповника.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Горох, фасоль.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Хлеб из муки с отрубями.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8151378" cy="28631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- Начало изучения витаминов было положено русским врачом Н.И. Луниным;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- первым выделил витамин в кристаллическом виде польский ученый Казимир </a:t>
            </a:r>
            <a:r>
              <a:rPr lang="ru-RU" b="1" dirty="0" err="1" smtClean="0">
                <a:solidFill>
                  <a:schemeClr val="tx1"/>
                </a:solidFill>
              </a:rPr>
              <a:t>Функ</a:t>
            </a:r>
            <a:r>
              <a:rPr lang="ru-RU" b="1" dirty="0" smtClean="0">
                <a:solidFill>
                  <a:schemeClr val="tx1"/>
                </a:solidFill>
              </a:rPr>
              <a:t> в 1912 году. Год спустя он же придумал и название - от латинского "</a:t>
            </a:r>
            <a:r>
              <a:rPr lang="ru-RU" b="1" dirty="0" err="1" smtClean="0">
                <a:solidFill>
                  <a:schemeClr val="tx1"/>
                </a:solidFill>
              </a:rPr>
              <a:t>vita</a:t>
            </a:r>
            <a:r>
              <a:rPr lang="ru-RU" b="1" dirty="0" smtClean="0">
                <a:solidFill>
                  <a:schemeClr val="tx1"/>
                </a:solidFill>
              </a:rPr>
              <a:t>" - "жизнь«;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- сейчас известно около 50 витаминов;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Немного истории…</a:t>
            </a:r>
            <a:endParaRPr lang="ru-RU" dirty="0"/>
          </a:p>
        </p:txBody>
      </p:sp>
      <p:pic>
        <p:nvPicPr>
          <p:cNvPr id="2050" name="Picture 2" descr="C:\Documents and Settings\den\Рабочий стол\1184844801.35705_1336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953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 Box 3" descr="40%"/>
          <p:cNvSpPr txBox="1">
            <a:spLocks noChangeArrowheads="1"/>
          </p:cNvSpPr>
          <p:nvPr/>
        </p:nvSpPr>
        <p:spPr bwMode="auto">
          <a:xfrm>
            <a:off x="2071670" y="642918"/>
            <a:ext cx="4857784" cy="400110"/>
          </a:xfrm>
          <a:prstGeom prst="rect">
            <a:avLst/>
          </a:prstGeom>
          <a:pattFill prst="pct40">
            <a:fgClr>
              <a:srgbClr val="FFFF66"/>
            </a:fgClr>
            <a:bgClr>
              <a:srgbClr val="009900"/>
            </a:bgClr>
          </a:pattFill>
          <a:ln w="19050">
            <a:solidFill>
              <a:srgbClr val="3F15E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8533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Виды витаминной недостаточности</a:t>
            </a:r>
          </a:p>
        </p:txBody>
      </p:sp>
      <p:cxnSp>
        <p:nvCxnSpPr>
          <p:cNvPr id="7" name="AutoShape 6"/>
          <p:cNvCxnSpPr>
            <a:cxnSpLocks noChangeShapeType="1"/>
          </p:cNvCxnSpPr>
          <p:nvPr/>
        </p:nvCxnSpPr>
        <p:spPr bwMode="auto">
          <a:xfrm rot="10800000" flipV="1">
            <a:off x="2428860" y="1071546"/>
            <a:ext cx="2093908" cy="92869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 Box 4" descr="30%"/>
          <p:cNvSpPr txBox="1">
            <a:spLocks noChangeArrowheads="1"/>
          </p:cNvSpPr>
          <p:nvPr/>
        </p:nvSpPr>
        <p:spPr bwMode="auto">
          <a:xfrm>
            <a:off x="500034" y="2071678"/>
            <a:ext cx="2174862" cy="784830"/>
          </a:xfrm>
          <a:prstGeom prst="rect">
            <a:avLst/>
          </a:prstGeom>
          <a:pattFill prst="pct30">
            <a:fgClr>
              <a:srgbClr val="009900"/>
            </a:fgClr>
            <a:bgClr>
              <a:srgbClr val="FFFF66"/>
            </a:bgClr>
          </a:pattFill>
          <a:ln w="19050">
            <a:solidFill>
              <a:srgbClr val="3F15E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АВИТАМИНОЗ</a:t>
            </a:r>
          </a:p>
          <a:p>
            <a:pPr algn="ctr">
              <a:spcBef>
                <a:spcPct val="50000"/>
              </a:spcBef>
              <a:defRPr/>
            </a:pPr>
            <a:endParaRPr lang="ru-RU" b="1" dirty="0">
              <a:solidFill>
                <a:srgbClr val="3F15E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1" name="AutoShape 7"/>
          <p:cNvCxnSpPr>
            <a:cxnSpLocks noChangeShapeType="1"/>
          </p:cNvCxnSpPr>
          <p:nvPr/>
        </p:nvCxnSpPr>
        <p:spPr bwMode="auto">
          <a:xfrm>
            <a:off x="4572000" y="1071546"/>
            <a:ext cx="2214578" cy="92869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 Box 5" descr="40%"/>
          <p:cNvSpPr txBox="1">
            <a:spLocks noChangeArrowheads="1"/>
          </p:cNvSpPr>
          <p:nvPr/>
        </p:nvSpPr>
        <p:spPr bwMode="auto">
          <a:xfrm>
            <a:off x="6500826" y="2071678"/>
            <a:ext cx="2201889" cy="784830"/>
          </a:xfrm>
          <a:prstGeom prst="rect">
            <a:avLst/>
          </a:prstGeom>
          <a:pattFill prst="pct40">
            <a:fgClr>
              <a:srgbClr val="009900"/>
            </a:fgClr>
            <a:bgClr>
              <a:srgbClr val="FFFF66"/>
            </a:bgClr>
          </a:pattFill>
          <a:ln w="19050">
            <a:solidFill>
              <a:srgbClr val="3F15E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ГИПОВИТАМИНОЗ</a:t>
            </a:r>
          </a:p>
          <a:p>
            <a:pPr>
              <a:spcBef>
                <a:spcPct val="50000"/>
              </a:spcBef>
              <a:defRPr/>
            </a:pPr>
            <a:endParaRPr lang="ru-RU" b="1">
              <a:solidFill>
                <a:srgbClr val="3F15E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28596" y="2928934"/>
            <a:ext cx="23764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 в организме какого-либо витамина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500826" y="2928934"/>
            <a:ext cx="2376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Частичная недостаточность витамина</a:t>
            </a:r>
          </a:p>
        </p:txBody>
      </p:sp>
      <p:pic>
        <p:nvPicPr>
          <p:cNvPr id="18" name="Picture 15" descr="FD43323F"/>
          <p:cNvPicPr>
            <a:picLocks noChangeAspect="1" noChangeArrowheads="1"/>
          </p:cNvPicPr>
          <p:nvPr/>
        </p:nvPicPr>
        <p:blipFill>
          <a:blip r:embed="rId2">
            <a:lum bright="-6000" contrast="18000"/>
          </a:blip>
          <a:srcRect/>
          <a:stretch>
            <a:fillRect/>
          </a:stretch>
        </p:blipFill>
        <p:spPr bwMode="auto">
          <a:xfrm>
            <a:off x="3143240" y="1857364"/>
            <a:ext cx="1139825" cy="1584325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pic>
        <p:nvPicPr>
          <p:cNvPr id="19" name="Picture 13" descr="DF986049"/>
          <p:cNvPicPr>
            <a:picLocks noChangeAspect="1" noChangeArrowheads="1"/>
          </p:cNvPicPr>
          <p:nvPr/>
        </p:nvPicPr>
        <p:blipFill>
          <a:blip r:embed="rId3">
            <a:lum bright="-6000" contrast="24000"/>
          </a:blip>
          <a:srcRect/>
          <a:stretch>
            <a:fillRect/>
          </a:stretch>
        </p:blipFill>
        <p:spPr bwMode="auto">
          <a:xfrm>
            <a:off x="5000628" y="2357430"/>
            <a:ext cx="993775" cy="1655763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pic>
        <p:nvPicPr>
          <p:cNvPr id="20" name="Picture 14" descr="783AF9B6"/>
          <p:cNvPicPr>
            <a:picLocks noChangeAspect="1" noChangeArrowheads="1"/>
          </p:cNvPicPr>
          <p:nvPr/>
        </p:nvPicPr>
        <p:blipFill>
          <a:blip r:embed="rId4">
            <a:lum bright="-6000" contrast="18000"/>
          </a:blip>
          <a:srcRect/>
          <a:stretch>
            <a:fillRect/>
          </a:stretch>
        </p:blipFill>
        <p:spPr bwMode="auto">
          <a:xfrm>
            <a:off x="5000628" y="4429132"/>
            <a:ext cx="1069975" cy="1079500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081682" y="4000504"/>
            <a:ext cx="30623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Быстрая утомляемость, пониженная работоспособность, повышенная раздражимость, снижение сопротивляемости к инфекциям</a:t>
            </a: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5">
            <a:lum bright="12000" contrast="18000"/>
          </a:blip>
          <a:srcRect/>
          <a:stretch>
            <a:fillRect/>
          </a:stretch>
        </p:blipFill>
        <p:spPr bwMode="auto">
          <a:xfrm>
            <a:off x="428596" y="4214818"/>
            <a:ext cx="1162050" cy="2160588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pic>
        <p:nvPicPr>
          <p:cNvPr id="23" name="Picture 17" descr="E2ADD0B1"/>
          <p:cNvPicPr>
            <a:picLocks noChangeAspect="1" noChangeArrowheads="1"/>
          </p:cNvPicPr>
          <p:nvPr/>
        </p:nvPicPr>
        <p:blipFill>
          <a:blip r:embed="rId6">
            <a:lum bright="-12000" contrast="42000"/>
          </a:blip>
          <a:srcRect/>
          <a:stretch>
            <a:fillRect/>
          </a:stretch>
        </p:blipFill>
        <p:spPr bwMode="auto">
          <a:xfrm>
            <a:off x="1643042" y="4000504"/>
            <a:ext cx="2376487" cy="1619250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643042" y="5786454"/>
            <a:ext cx="3743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Цинга, рахит, куриная слепота, пеллагра, бери-бери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357166"/>
            <a:ext cx="5292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Гипервитаминоз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63373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Гипервитаминоз</a:t>
            </a:r>
            <a:r>
              <a:rPr lang="ru-RU" dirty="0"/>
              <a:t>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возникает при избыточном потреблении витаминов. Проявляется в виде интоксикации (отравления) организма.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Более токсичным действием обладают избыточные дозы жирорастворимых витаминов, так как они накапливаются в организме.</a:t>
            </a:r>
          </a:p>
        </p:txBody>
      </p:sp>
      <p:pic>
        <p:nvPicPr>
          <p:cNvPr id="6" name="Picture 5" descr="L30p06p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4225" y="0"/>
            <a:ext cx="2009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7158" y="3786190"/>
            <a:ext cx="5905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Гипервитаминоз очень часто наблюдается у людей, которые занимаются культуризмом – бодибилдингом и нередко без меры употребляют пищевые добавки  и витамины.</a:t>
            </a:r>
          </a:p>
        </p:txBody>
      </p:sp>
      <p:pic>
        <p:nvPicPr>
          <p:cNvPr id="8" name="Picture 6" descr="Гарфилд"/>
          <p:cNvPicPr>
            <a:picLocks noChangeAspect="1" noChangeArrowheads="1" noCrop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7358050" y="507205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072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Классификация витаминов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000240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Витамины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AutoShape 22"/>
          <p:cNvCxnSpPr>
            <a:cxnSpLocks noChangeShapeType="1"/>
          </p:cNvCxnSpPr>
          <p:nvPr/>
        </p:nvCxnSpPr>
        <p:spPr bwMode="auto">
          <a:xfrm rot="10800000" flipV="1">
            <a:off x="2571736" y="2786058"/>
            <a:ext cx="1857372" cy="71438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AutoShape 18" descr="Сферы"/>
          <p:cNvSpPr>
            <a:spLocks noChangeArrowheads="1"/>
          </p:cNvSpPr>
          <p:nvPr/>
        </p:nvSpPr>
        <p:spPr bwMode="auto">
          <a:xfrm>
            <a:off x="428596" y="3643314"/>
            <a:ext cx="4176713" cy="2592387"/>
          </a:xfrm>
          <a:prstGeom prst="flowChartAlternateProcess">
            <a:avLst/>
          </a:prstGeom>
          <a:pattFill prst="sphere">
            <a:fgClr>
              <a:srgbClr val="FFBDBD"/>
            </a:fgClr>
            <a:bgClr>
              <a:srgbClr val="FFFFFF"/>
            </a:bgClr>
          </a:patt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6600CC"/>
                </a:solidFill>
                <a:latin typeface="Bookman Old Style" pitchFamily="18" charset="0"/>
              </a:rPr>
              <a:t>ВОДОРАСТВОРИМЫЕ</a:t>
            </a:r>
          </a:p>
          <a:p>
            <a:pPr algn="ctr"/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(В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1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2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6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, РР, С,</a:t>
            </a:r>
          </a:p>
          <a:p>
            <a:pPr algn="ctr"/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 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5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9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 dirty="0">
                <a:solidFill>
                  <a:srgbClr val="993366"/>
                </a:solidFill>
                <a:latin typeface="Bookman Old Style" pitchFamily="18" charset="0"/>
              </a:rPr>
              <a:t>12</a:t>
            </a:r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)</a:t>
            </a:r>
          </a:p>
        </p:txBody>
      </p:sp>
      <p:cxnSp>
        <p:nvCxnSpPr>
          <p:cNvPr id="9" name="AutoShape 23"/>
          <p:cNvCxnSpPr>
            <a:cxnSpLocks noChangeShapeType="1"/>
          </p:cNvCxnSpPr>
          <p:nvPr/>
        </p:nvCxnSpPr>
        <p:spPr bwMode="auto">
          <a:xfrm>
            <a:off x="4500562" y="2786058"/>
            <a:ext cx="2143140" cy="64294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AutoShape 20" descr="Сферы"/>
          <p:cNvSpPr>
            <a:spLocks noChangeArrowheads="1"/>
          </p:cNvSpPr>
          <p:nvPr/>
        </p:nvSpPr>
        <p:spPr bwMode="auto">
          <a:xfrm>
            <a:off x="4751388" y="3643314"/>
            <a:ext cx="4392612" cy="2663825"/>
          </a:xfrm>
          <a:prstGeom prst="flowChartAlternateProcess">
            <a:avLst/>
          </a:prstGeom>
          <a:pattFill prst="sphere">
            <a:fgClr>
              <a:srgbClr val="FFBDBD"/>
            </a:fgClr>
            <a:bgClr>
              <a:srgbClr val="FFFFFF"/>
            </a:bgClr>
          </a:patt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2800" b="1" dirty="0">
                <a:solidFill>
                  <a:srgbClr val="6600CC"/>
                </a:solidFill>
                <a:latin typeface="Bookman Old Style" pitchFamily="18" charset="0"/>
              </a:rPr>
              <a:t>ЖИРОРАСТВОРИМЫЕ</a:t>
            </a:r>
          </a:p>
          <a:p>
            <a:pPr algn="ctr"/>
            <a:endParaRPr lang="ru-RU" sz="2800" b="1" dirty="0">
              <a:latin typeface="Bookman Old Style" pitchFamily="18" charset="0"/>
            </a:endParaRPr>
          </a:p>
          <a:p>
            <a:pPr algn="ctr"/>
            <a:r>
              <a:rPr lang="ru-RU" sz="3200" b="1" dirty="0">
                <a:solidFill>
                  <a:srgbClr val="993366"/>
                </a:solidFill>
                <a:latin typeface="Bookman Old Style" pitchFamily="18" charset="0"/>
              </a:rPr>
              <a:t>( А, Д, Е, К )</a:t>
            </a:r>
            <a:r>
              <a:rPr lang="ru-RU" sz="3200" b="1" dirty="0">
                <a:latin typeface="Bookman Old Style" pitchFamily="18" charset="0"/>
              </a:rPr>
              <a:t> </a:t>
            </a:r>
          </a:p>
          <a:p>
            <a:pPr algn="ctr"/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5" y="428604"/>
          <a:ext cx="8786872" cy="535785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18677"/>
                <a:gridCol w="1717348"/>
                <a:gridCol w="1997688"/>
                <a:gridCol w="1895433"/>
                <a:gridCol w="1757726"/>
              </a:tblGrid>
              <a:tr h="1386786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Витамин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Где содержится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Что регулирует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Суточная потребность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Авитаминоз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</a:tr>
              <a:tr h="3971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67" marR="589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214546" y="357166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FF"/>
                </a:solidFill>
              </a:rPr>
              <a:t>ВИТАМИН</a:t>
            </a:r>
            <a:r>
              <a:rPr lang="ru-RU" sz="4400" b="1" dirty="0"/>
              <a:t> 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Arial Black" pitchFamily="34" charset="0"/>
              </a:rPr>
              <a:t>A</a:t>
            </a:r>
            <a:endParaRPr lang="ru-RU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451725" y="1916113"/>
            <a:ext cx="1619250" cy="4681537"/>
          </a:xfrm>
          <a:prstGeom prst="upArrow">
            <a:avLst>
              <a:gd name="adj1" fmla="val 50000"/>
              <a:gd name="adj2" fmla="val 7227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 rot="5400000">
            <a:off x="6559550" y="4178300"/>
            <a:ext cx="3384550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РЕТИНОЛ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357313" y="1571625"/>
            <a:ext cx="3929062" cy="1643063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Необходим для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нормального роста и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развития эпителиальной ткани.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Входит в зрительный пигмент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родопсин.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57813" y="1714500"/>
            <a:ext cx="2286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 недостатке –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заболевание Куриная слепота</a:t>
            </a:r>
          </a:p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(нарушение сумеречного зрения).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2357438" y="3929063"/>
            <a:ext cx="2808287" cy="259080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молоке,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рыбе, яйцах,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масле, моркови,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петрушке,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абрикосах.</a:t>
            </a:r>
          </a:p>
        </p:txBody>
      </p:sp>
      <p:pic>
        <p:nvPicPr>
          <p:cNvPr id="9" name="Picture 8" descr="vit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071938"/>
            <a:ext cx="1662112" cy="230505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0" name="Picture 18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14" descr="vitamine_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3933825"/>
            <a:ext cx="2054225" cy="2087563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6000" b="1" baseline="-2500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6000" b="1" baseline="-250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392612"/>
          </a:xfrm>
          <a:prstGeom prst="upArrow">
            <a:avLst>
              <a:gd name="adj1" fmla="val 50000"/>
              <a:gd name="adj2" fmla="val 6781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 rot="5400000">
            <a:off x="6765132" y="4331494"/>
            <a:ext cx="3097212" cy="5715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тиамин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28" y="1714488"/>
            <a:ext cx="2786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 недостатке-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заболевание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Бери-бери (поражение нервной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системы, отставание в росте,</a:t>
            </a:r>
          </a:p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слабость и паралич конечностей).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42910" y="1928802"/>
            <a:ext cx="4500562" cy="2087563"/>
          </a:xfrm>
          <a:prstGeom prst="flowChartProcess">
            <a:avLst/>
          </a:prstGeom>
          <a:solidFill>
            <a:srgbClr val="FFEFEF">
              <a:alpha val="2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CC3399"/>
              </a:solidFill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Участвует в обмене веществ,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регулирует циркуляцию крови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и кроветворение, работу гладкой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мускулатуры, активизирует работу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мозга.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714375" y="4214813"/>
            <a:ext cx="2663825" cy="2303462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>
              <a:solidFill>
                <a:srgbClr val="6600CC"/>
              </a:solidFill>
            </a:endParaRPr>
          </a:p>
          <a:p>
            <a:pPr algn="ctr"/>
            <a:endParaRPr lang="ru-RU" sz="2000" b="1" dirty="0">
              <a:solidFill>
                <a:srgbClr val="6600CC"/>
              </a:solidFill>
            </a:endParaRPr>
          </a:p>
          <a:p>
            <a:pPr algn="ctr"/>
            <a:r>
              <a:rPr lang="ru-RU" sz="2000" b="1" u="sng" dirty="0">
                <a:solidFill>
                  <a:srgbClr val="FFFF00"/>
                </a:solidFill>
              </a:rPr>
              <a:t>Содержится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орехах,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апельсинах,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хлебе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грубого помола,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мясе птицы,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зелени.</a:t>
            </a:r>
          </a:p>
          <a:p>
            <a:pPr algn="ctr"/>
            <a:endParaRPr lang="ru-RU" sz="2000" b="1" dirty="0">
              <a:solidFill>
                <a:srgbClr val="6600CC"/>
              </a:solidFill>
            </a:endParaRPr>
          </a:p>
          <a:p>
            <a:pPr algn="ctr"/>
            <a:endParaRPr lang="ru-RU" sz="2000" b="1" dirty="0">
              <a:solidFill>
                <a:srgbClr val="6600CC"/>
              </a:solidFill>
            </a:endParaRPr>
          </a:p>
        </p:txBody>
      </p:sp>
      <p:pic>
        <p:nvPicPr>
          <p:cNvPr id="9" name="Picture 14" descr="b1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429125"/>
            <a:ext cx="2376488" cy="201612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4098" name="Picture 2" descr="C:\Documents and Settings\den\Рабочий стол\vitamin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786322"/>
            <a:ext cx="1158875" cy="1158875"/>
          </a:xfrm>
          <a:prstGeom prst="rect">
            <a:avLst/>
          </a:prstGeom>
          <a:noFill/>
        </p:spPr>
      </p:pic>
      <p:pic>
        <p:nvPicPr>
          <p:cNvPr id="11" name="Picture 18" descr="vitamin 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15888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174</TotalTime>
  <Words>777</Words>
  <Application>Microsoft Office PowerPoint</Application>
  <PresentationFormat>Экран (4:3)</PresentationFormat>
  <Paragraphs>222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Слайд 1</vt:lpstr>
      <vt:lpstr> Витамины - </vt:lpstr>
      <vt:lpstr>        Немного истории…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 One</dc:creator>
  <cp:lastModifiedBy>Юлия</cp:lastModifiedBy>
  <cp:revision>29</cp:revision>
  <dcterms:created xsi:type="dcterms:W3CDTF">2009-04-19T16:24:21Z</dcterms:created>
  <dcterms:modified xsi:type="dcterms:W3CDTF">2011-10-24T15:19:13Z</dcterms:modified>
</cp:coreProperties>
</file>