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2" r:id="rId5"/>
    <p:sldId id="260" r:id="rId6"/>
    <p:sldId id="263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FF"/>
    <a:srgbClr val="A2FA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BED975E-C720-4BD0-8CC4-4F398C3F494D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1FD4750-9724-4FAD-B087-258A7BDF4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D5DEEC-0D35-49E8-BC77-65C03205DCAA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6CE24A-9556-44D9-9194-5658E34D6940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45845F-733A-4963-8584-047DA9A0CBC0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AD94B-102A-4A2D-B9A3-440B93733A3E}" type="datetime1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0E45A-A5CA-4C02-AE8C-E0B2E91DB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336E7-6053-42EC-945B-7267B353F05A}" type="datetime1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85E1B-7F8C-48AD-8620-EDEC9FE08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635CC-9D91-4D4B-8098-E5C0989EBF0E}" type="datetime1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47554-F0C0-4914-AE4F-2E96A4F65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E7736-3FC9-40C8-81DE-4AA796BEA506}" type="datetime1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A4FE2-A917-4B6E-9D65-AEAF85B33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82A09-7308-4615-8141-299A4534C41C}" type="datetime1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92AC3-6870-4F54-BE3D-895FA400F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8BCDE-0760-4521-856B-2E19C410A755}" type="datetime1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6CD6F-F7DD-4A07-A58E-B1DF85E92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ABCBF-7416-45BD-8BC0-432093103819}" type="datetime1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9864B-A824-4FAA-AED4-DC61E63EC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6ED63-384B-49C5-A2DB-2CDE6F36FCB9}" type="datetime1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CB35F-2174-4334-B80B-8FF991D9F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803BD-173F-4377-AAE8-248E0672048F}" type="datetime1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30CBB-EF4A-4C46-9964-E38726431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8F645-B1E2-4FF5-94A7-7012F5DA8159}" type="datetime1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C037F-3811-4728-B693-B3D0011B8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6A59B-5E22-4C0E-B278-0D615A299B43}" type="datetime1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A19C9-26DE-401A-9B07-9DF3C276D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B82C7253-B4DA-4A95-963B-3D10F3095941}" type="datetime1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72EF22-B88A-4049-8FA4-FA86180E2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1979613" y="2133600"/>
            <a:ext cx="6192837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A2FAFC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Выделение областей</a:t>
            </a:r>
          </a:p>
        </p:txBody>
      </p:sp>
      <p:sp>
        <p:nvSpPr>
          <p:cNvPr id="2051" name="Дата 2"/>
          <p:cNvSpPr>
            <a:spLocks noGrp="1"/>
          </p:cNvSpPr>
          <p:nvPr>
            <p:ph type="dt" sz="quarter" idx="10"/>
          </p:nvPr>
        </p:nvSpPr>
        <p:spPr>
          <a:xfrm>
            <a:off x="1476375" y="6165850"/>
            <a:ext cx="2133600" cy="476250"/>
          </a:xfrm>
          <a:noFill/>
        </p:spPr>
        <p:txBody>
          <a:bodyPr/>
          <a:lstStyle/>
          <a:p>
            <a:fld id="{7677F70D-A74C-461F-ACB6-061EC26854DE}" type="datetime1">
              <a:rPr lang="ru-RU"/>
              <a:pPr/>
              <a:t>05.03.2015</a:t>
            </a:fld>
            <a:endParaRPr lang="ru-RU"/>
          </a:p>
        </p:txBody>
      </p:sp>
      <p:sp>
        <p:nvSpPr>
          <p:cNvPr id="205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2BA4AE-B4DC-46F5-AC8A-30ADDFB23B92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5"/>
          <p:cNvGrpSpPr>
            <a:grpSpLocks/>
          </p:cNvGrpSpPr>
          <p:nvPr/>
        </p:nvGrpSpPr>
        <p:grpSpPr bwMode="auto">
          <a:xfrm>
            <a:off x="1547813" y="765175"/>
            <a:ext cx="7454900" cy="3311525"/>
            <a:chOff x="1701" y="1134"/>
            <a:chExt cx="6480" cy="2880"/>
          </a:xfrm>
        </p:grpSpPr>
        <p:pic>
          <p:nvPicPr>
            <p:cNvPr id="3077" name="Picture 6"/>
            <p:cNvPicPr>
              <a:picLocks noChangeAspect="1" noChangeArrowheads="1"/>
            </p:cNvPicPr>
            <p:nvPr/>
          </p:nvPicPr>
          <p:blipFill>
            <a:blip r:embed="rId2" cstate="print">
              <a:lum contrast="6000"/>
            </a:blip>
            <a:srcRect l="7239" t="10762" r="60957" b="48053"/>
            <a:stretch>
              <a:fillRect/>
            </a:stretch>
          </p:blipFill>
          <p:spPr bwMode="auto">
            <a:xfrm>
              <a:off x="1701" y="1134"/>
              <a:ext cx="2986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8" name="Line 7"/>
            <p:cNvSpPr>
              <a:spLocks noChangeShapeType="1"/>
            </p:cNvSpPr>
            <p:nvPr/>
          </p:nvSpPr>
          <p:spPr bwMode="auto">
            <a:xfrm>
              <a:off x="4221" y="1854"/>
              <a:ext cx="720" cy="0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Line 8"/>
            <p:cNvSpPr>
              <a:spLocks noChangeShapeType="1"/>
            </p:cNvSpPr>
            <p:nvPr/>
          </p:nvSpPr>
          <p:spPr bwMode="auto">
            <a:xfrm>
              <a:off x="4104" y="2934"/>
              <a:ext cx="900" cy="0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Text Box 9"/>
            <p:cNvSpPr txBox="1">
              <a:spLocks noChangeArrowheads="1"/>
            </p:cNvSpPr>
            <p:nvPr/>
          </p:nvSpPr>
          <p:spPr bwMode="auto">
            <a:xfrm>
              <a:off x="4941" y="1674"/>
              <a:ext cx="324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b="1">
                  <a:latin typeface="Verdana" pitchFamily="34" charset="0"/>
                </a:rPr>
                <a:t>Маскированная область</a:t>
              </a:r>
              <a:endParaRPr lang="ru-RU" sz="1400"/>
            </a:p>
          </p:txBody>
        </p:sp>
        <p:sp>
          <p:nvSpPr>
            <p:cNvPr id="3081" name="Text Box 10"/>
            <p:cNvSpPr txBox="1">
              <a:spLocks noChangeArrowheads="1"/>
            </p:cNvSpPr>
            <p:nvPr/>
          </p:nvSpPr>
          <p:spPr bwMode="auto">
            <a:xfrm>
              <a:off x="4926" y="2754"/>
              <a:ext cx="324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b="1">
                  <a:latin typeface="Verdana" pitchFamily="34" charset="0"/>
                </a:rPr>
                <a:t>Выделенная область</a:t>
              </a:r>
              <a:endParaRPr lang="ru-RU" sz="1400"/>
            </a:p>
          </p:txBody>
        </p:sp>
      </p:grpSp>
      <p:sp>
        <p:nvSpPr>
          <p:cNvPr id="3075" name="Прямоугольник 9"/>
          <p:cNvSpPr>
            <a:spLocks noChangeArrowheads="1"/>
          </p:cNvSpPr>
          <p:nvPr/>
        </p:nvSpPr>
        <p:spPr bwMode="auto">
          <a:xfrm>
            <a:off x="1619250" y="4797425"/>
            <a:ext cx="7273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Изображение, расположенное за пределами выделения, называется </a:t>
            </a:r>
            <a:r>
              <a:rPr lang="ru-RU" b="1" i="1" u="sng"/>
              <a:t>маскированной областью</a:t>
            </a:r>
            <a:r>
              <a:rPr lang="ru-RU" b="1"/>
              <a:t>.</a:t>
            </a:r>
            <a:endParaRPr lang="ru-RU"/>
          </a:p>
        </p:txBody>
      </p:sp>
      <p:sp>
        <p:nvSpPr>
          <p:cNvPr id="3076" name="Номер слайда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4005F0-2AB5-4A41-BF8B-6CDE456955E6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5"/>
          <p:cNvGrpSpPr>
            <a:grpSpLocks/>
          </p:cNvGrpSpPr>
          <p:nvPr/>
        </p:nvGrpSpPr>
        <p:grpSpPr bwMode="auto">
          <a:xfrm>
            <a:off x="1835150" y="1196975"/>
            <a:ext cx="6624638" cy="4078288"/>
            <a:chOff x="1521" y="1134"/>
            <a:chExt cx="7920" cy="4232"/>
          </a:xfrm>
        </p:grpSpPr>
        <p:sp>
          <p:nvSpPr>
            <p:cNvPr id="4100" name="Text Box 6"/>
            <p:cNvSpPr txBox="1">
              <a:spLocks noChangeArrowheads="1"/>
            </p:cNvSpPr>
            <p:nvPr/>
          </p:nvSpPr>
          <p:spPr bwMode="auto">
            <a:xfrm>
              <a:off x="3141" y="4014"/>
              <a:ext cx="425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i="1"/>
                <a:t>а</a:t>
              </a:r>
              <a:endParaRPr lang="ru-RU" sz="1400"/>
            </a:p>
          </p:txBody>
        </p:sp>
        <p:sp>
          <p:nvSpPr>
            <p:cNvPr id="4101" name="Text Box 7"/>
            <p:cNvSpPr txBox="1">
              <a:spLocks noChangeArrowheads="1"/>
            </p:cNvSpPr>
            <p:nvPr/>
          </p:nvSpPr>
          <p:spPr bwMode="auto">
            <a:xfrm>
              <a:off x="1521" y="4646"/>
              <a:ext cx="79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i="1"/>
                <a:t>Удаление (стирание) фрагмента изображения инструментом Ластик</a:t>
              </a:r>
              <a:br>
                <a:rPr lang="ru-RU" sz="1600" i="1"/>
              </a:br>
              <a:r>
                <a:rPr lang="ru-RU" sz="1600" i="1"/>
                <a:t>а – при отсутствии выделения, </a:t>
              </a:r>
            </a:p>
            <a:p>
              <a:pPr algn="ctr"/>
              <a:r>
                <a:rPr lang="ru-RU" sz="1600" i="1"/>
                <a:t>б – при наличии выделенной области.</a:t>
              </a:r>
              <a:endParaRPr lang="ru-RU" sz="1600"/>
            </a:p>
          </p:txBody>
        </p:sp>
        <p:pic>
          <p:nvPicPr>
            <p:cNvPr id="4102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 l="9494" t="19615" r="44495" b="26653"/>
            <a:stretch>
              <a:fillRect/>
            </a:stretch>
          </p:blipFill>
          <p:spPr bwMode="auto">
            <a:xfrm>
              <a:off x="1704" y="1150"/>
              <a:ext cx="3223" cy="2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3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9654" t="20935" r="44266" b="25539"/>
            <a:stretch>
              <a:fillRect/>
            </a:stretch>
          </p:blipFill>
          <p:spPr bwMode="auto">
            <a:xfrm>
              <a:off x="5121" y="1134"/>
              <a:ext cx="3276" cy="2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4" name="Text Box 10"/>
            <p:cNvSpPr txBox="1">
              <a:spLocks noChangeArrowheads="1"/>
            </p:cNvSpPr>
            <p:nvPr/>
          </p:nvSpPr>
          <p:spPr bwMode="auto">
            <a:xfrm>
              <a:off x="6561" y="4014"/>
              <a:ext cx="425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i="1"/>
                <a:t>б</a:t>
              </a:r>
              <a:endParaRPr lang="ru-RU" sz="1400"/>
            </a:p>
          </p:txBody>
        </p:sp>
      </p:grpSp>
      <p:sp>
        <p:nvSpPr>
          <p:cNvPr id="4099" name="Номер слайда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1A8CF6-5BA2-4A25-BE17-ED7FD15AC88A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выделения: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476375" y="1600200"/>
            <a:ext cx="7488238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1. </a:t>
            </a:r>
            <a:r>
              <a:rPr lang="ru-RU" u="sng" smtClean="0"/>
              <a:t>Группы инструментов</a:t>
            </a:r>
            <a:r>
              <a:rPr lang="ru-RU" smtClean="0"/>
              <a:t>:</a:t>
            </a:r>
          </a:p>
          <a:p>
            <a:r>
              <a:rPr lang="ru-RU" smtClean="0"/>
              <a:t> </a:t>
            </a:r>
            <a:r>
              <a:rPr lang="ru-RU" i="1" smtClean="0"/>
              <a:t>Область </a:t>
            </a:r>
          </a:p>
          <a:p>
            <a:r>
              <a:rPr lang="ru-RU" i="1" smtClean="0"/>
              <a:t>Лассо </a:t>
            </a:r>
          </a:p>
          <a:p>
            <a:pPr>
              <a:buFontTx/>
              <a:buNone/>
            </a:pPr>
            <a:r>
              <a:rPr lang="ru-RU" smtClean="0"/>
              <a:t>2. </a:t>
            </a:r>
            <a:r>
              <a:rPr lang="ru-RU" u="sng" smtClean="0"/>
              <a:t>Инструмент</a:t>
            </a:r>
            <a:r>
              <a:rPr lang="ru-RU" smtClean="0"/>
              <a:t> </a:t>
            </a:r>
            <a:r>
              <a:rPr lang="ru-RU" i="1" smtClean="0"/>
              <a:t>Волшебная палочка</a:t>
            </a:r>
            <a:endParaRPr lang="ru-RU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2276475"/>
            <a:ext cx="431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852738"/>
            <a:ext cx="4318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3500438"/>
            <a:ext cx="4032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9F4CD5-E141-4B65-B209-12C4C816569B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403350" y="0"/>
            <a:ext cx="73437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/>
              <a:t>   </a:t>
            </a:r>
          </a:p>
          <a:p>
            <a:r>
              <a:rPr lang="ru-RU" sz="2200"/>
              <a:t>   Для выделения фрагментов изображений </a:t>
            </a:r>
          </a:p>
          <a:p>
            <a:r>
              <a:rPr lang="ru-RU" sz="2200"/>
              <a:t>в виде прямоугольников и овалов используются инструменты:</a:t>
            </a:r>
          </a:p>
          <a:p>
            <a:r>
              <a:rPr lang="ru-RU" sz="2200"/>
              <a:t>1. </a:t>
            </a:r>
          </a:p>
          <a:p>
            <a:endParaRPr lang="ru-RU" sz="1200"/>
          </a:p>
          <a:p>
            <a:r>
              <a:rPr lang="ru-RU" sz="2200"/>
              <a:t>2.  </a:t>
            </a:r>
          </a:p>
        </p:txBody>
      </p:sp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2054225" y="2349500"/>
            <a:ext cx="6262688" cy="4319588"/>
            <a:chOff x="1704" y="1134"/>
            <a:chExt cx="6792" cy="3823"/>
          </a:xfrm>
        </p:grpSpPr>
        <p:sp>
          <p:nvSpPr>
            <p:cNvPr id="6151" name="Text Box 6"/>
            <p:cNvSpPr txBox="1">
              <a:spLocks noChangeArrowheads="1"/>
            </p:cNvSpPr>
            <p:nvPr/>
          </p:nvSpPr>
          <p:spPr bwMode="auto">
            <a:xfrm>
              <a:off x="1782" y="4237"/>
              <a:ext cx="666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i="1"/>
                <a:t>Выделение областей инструментами </a:t>
              </a:r>
              <a:br>
                <a:rPr lang="ru-RU" sz="1600" i="1"/>
              </a:br>
              <a:r>
                <a:rPr lang="ru-RU" sz="1600" i="1"/>
                <a:t>Прямоугольная область и Овальная область.</a:t>
              </a:r>
              <a:endParaRPr lang="ru-RU" sz="1600"/>
            </a:p>
          </p:txBody>
        </p:sp>
        <p:pic>
          <p:nvPicPr>
            <p:cNvPr id="6152" name="Picture 7"/>
            <p:cNvPicPr>
              <a:picLocks noChangeAspect="1" noChangeArrowheads="1"/>
            </p:cNvPicPr>
            <p:nvPr/>
          </p:nvPicPr>
          <p:blipFill>
            <a:blip r:embed="rId3" cstate="print">
              <a:lum bright="12000"/>
            </a:blip>
            <a:srcRect l="7666" t="11093" r="52284" b="44434"/>
            <a:stretch>
              <a:fillRect/>
            </a:stretch>
          </p:blipFill>
          <p:spPr bwMode="auto">
            <a:xfrm>
              <a:off x="1704" y="1137"/>
              <a:ext cx="3282" cy="2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8"/>
            <p:cNvPicPr>
              <a:picLocks noChangeAspect="1" noChangeArrowheads="1"/>
            </p:cNvPicPr>
            <p:nvPr/>
          </p:nvPicPr>
          <p:blipFill>
            <a:blip r:embed="rId4" cstate="print">
              <a:lum bright="12000"/>
            </a:blip>
            <a:srcRect l="7378" t="11433" r="51367" b="44354"/>
            <a:stretch>
              <a:fillRect/>
            </a:stretch>
          </p:blipFill>
          <p:spPr bwMode="auto">
            <a:xfrm>
              <a:off x="5121" y="1134"/>
              <a:ext cx="3375" cy="2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1916113"/>
            <a:ext cx="37147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41500" y="1412875"/>
            <a:ext cx="35671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Номер слайда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E6AE87-9DA4-4786-9434-F794B75B944A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404813"/>
            <a:ext cx="33131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773238"/>
            <a:ext cx="3600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3284538"/>
            <a:ext cx="360045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4292600"/>
            <a:ext cx="5921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Содержимое 10"/>
          <p:cNvSpPr>
            <a:spLocks noGrp="1"/>
          </p:cNvSpPr>
          <p:nvPr>
            <p:ph idx="1"/>
          </p:nvPr>
        </p:nvSpPr>
        <p:spPr>
          <a:xfrm>
            <a:off x="1619250" y="188913"/>
            <a:ext cx="7212013" cy="1871662"/>
          </a:xfrm>
        </p:spPr>
        <p:txBody>
          <a:bodyPr/>
          <a:lstStyle/>
          <a:p>
            <a:pPr>
              <a:buFontTx/>
              <a:buNone/>
            </a:pPr>
            <a:endParaRPr lang="ru-RU" sz="1800" smtClean="0"/>
          </a:p>
          <a:p>
            <a:pPr>
              <a:buFontTx/>
              <a:buNone/>
            </a:pPr>
            <a:r>
              <a:rPr lang="ru-RU" sz="1800" smtClean="0"/>
              <a:t>3. </a:t>
            </a:r>
          </a:p>
          <a:p>
            <a:pPr>
              <a:buFontTx/>
              <a:buNone/>
            </a:pPr>
            <a:r>
              <a:rPr lang="ru-RU" sz="1800" smtClean="0"/>
              <a:t>Выделение области произвольной формы (контур выделения рисуется курсором мыши);</a:t>
            </a:r>
          </a:p>
          <a:p>
            <a:pPr>
              <a:buFontTx/>
              <a:buNone/>
            </a:pPr>
            <a:endParaRPr lang="ru-RU" sz="1800" smtClean="0"/>
          </a:p>
          <a:p>
            <a:pPr>
              <a:buFontTx/>
              <a:buNone/>
            </a:pPr>
            <a:r>
              <a:rPr lang="ru-RU" sz="1800" smtClean="0"/>
              <a:t>4. </a:t>
            </a:r>
          </a:p>
          <a:p>
            <a:pPr>
              <a:buFontTx/>
              <a:buNone/>
            </a:pPr>
            <a:r>
              <a:rPr lang="ru-RU" sz="1800" smtClean="0"/>
              <a:t>Выделение многоугольников (пользователь задает точки на изображении, а программа автоматически строит между ними отрезки);</a:t>
            </a:r>
          </a:p>
          <a:p>
            <a:pPr>
              <a:buFontTx/>
              <a:buNone/>
            </a:pPr>
            <a:endParaRPr lang="ru-RU" sz="1800" smtClean="0"/>
          </a:p>
          <a:p>
            <a:pPr>
              <a:buFontTx/>
              <a:buNone/>
            </a:pPr>
            <a:r>
              <a:rPr lang="ru-RU" sz="1800" smtClean="0"/>
              <a:t>5.</a:t>
            </a:r>
          </a:p>
          <a:p>
            <a:pPr>
              <a:buFontTx/>
              <a:buNone/>
            </a:pPr>
            <a:r>
              <a:rPr lang="ru-RU" sz="1800" smtClean="0"/>
              <a:t>Выделение областей неправильной формы с четкими контурами;</a:t>
            </a:r>
          </a:p>
          <a:p>
            <a:pPr>
              <a:buFontTx/>
              <a:buNone/>
            </a:pPr>
            <a:endParaRPr lang="ru-RU" sz="1800" smtClean="0"/>
          </a:p>
          <a:p>
            <a:pPr>
              <a:buFontTx/>
              <a:buNone/>
            </a:pPr>
            <a:r>
              <a:rPr lang="ru-RU" sz="1800" smtClean="0"/>
              <a:t>6.              Инструмент </a:t>
            </a:r>
            <a:r>
              <a:rPr lang="ru-RU" sz="1800" i="1" smtClean="0"/>
              <a:t>Волшебная палочка</a:t>
            </a:r>
          </a:p>
          <a:p>
            <a:pPr>
              <a:buFontTx/>
              <a:buNone/>
            </a:pPr>
            <a:endParaRPr lang="ru-RU" sz="1800" smtClean="0"/>
          </a:p>
          <a:p>
            <a:pPr>
              <a:buFontTx/>
              <a:buNone/>
            </a:pPr>
            <a:r>
              <a:rPr lang="ru-RU" sz="1800" smtClean="0"/>
              <a:t>Выделение области, состоящей из близких по цвету пикселей.</a:t>
            </a:r>
          </a:p>
          <a:p>
            <a:pPr>
              <a:buFontTx/>
              <a:buNone/>
            </a:pPr>
            <a:endParaRPr lang="ru-RU" sz="1800" smtClean="0"/>
          </a:p>
          <a:p>
            <a:pPr>
              <a:buFontTx/>
              <a:buNone/>
            </a:pPr>
            <a:endParaRPr lang="ru-RU" sz="1800" smtClean="0"/>
          </a:p>
        </p:txBody>
      </p:sp>
      <p:sp>
        <p:nvSpPr>
          <p:cNvPr id="7175" name="Номер слайда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C9F6D0-D90C-4057-AE26-2F4F387397B2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476375" y="188913"/>
            <a:ext cx="705643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Преобразования над выделенной областью:</a:t>
            </a:r>
          </a:p>
          <a:p>
            <a:pPr>
              <a:buFont typeface="Wingdings" pitchFamily="2" charset="2"/>
              <a:buChar char="Ø"/>
            </a:pPr>
            <a:r>
              <a:rPr lang="ru-RU" sz="2000"/>
              <a:t> перемещение,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/>
              <a:t> копирование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/>
              <a:t> масштабирование,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/>
              <a:t> вращение,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/>
              <a:t> закрашивание,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/>
              <a:t> осветление,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/>
              <a:t> затемнение,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/>
              <a:t> зеркальное отражение и др.</a:t>
            </a:r>
          </a:p>
          <a:p>
            <a:pPr>
              <a:spcBef>
                <a:spcPct val="50000"/>
              </a:spcBef>
            </a:pPr>
            <a:endParaRPr lang="ru-RU" sz="2000"/>
          </a:p>
        </p:txBody>
      </p:sp>
      <p:grpSp>
        <p:nvGrpSpPr>
          <p:cNvPr id="8195" name="Group 13"/>
          <p:cNvGrpSpPr>
            <a:grpSpLocks/>
          </p:cNvGrpSpPr>
          <p:nvPr/>
        </p:nvGrpSpPr>
        <p:grpSpPr bwMode="auto">
          <a:xfrm>
            <a:off x="2268538" y="3284538"/>
            <a:ext cx="5183187" cy="2954337"/>
            <a:chOff x="1701" y="1142"/>
            <a:chExt cx="6680" cy="4022"/>
          </a:xfrm>
        </p:grpSpPr>
        <p:sp>
          <p:nvSpPr>
            <p:cNvPr id="8197" name="Text Box 14"/>
            <p:cNvSpPr txBox="1">
              <a:spLocks noChangeArrowheads="1"/>
            </p:cNvSpPr>
            <p:nvPr/>
          </p:nvSpPr>
          <p:spPr bwMode="auto">
            <a:xfrm>
              <a:off x="2201" y="4714"/>
              <a:ext cx="5619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 b="1" i="1"/>
                <a:t>Копирование  выделенной области </a:t>
              </a:r>
            </a:p>
            <a:p>
              <a:pPr algn="ctr"/>
              <a:r>
                <a:rPr lang="ru-RU" sz="1600" b="1" i="1"/>
                <a:t>и перемещение</a:t>
              </a:r>
              <a:endParaRPr lang="ru-RU" sz="1600" b="1"/>
            </a:p>
          </p:txBody>
        </p:sp>
        <p:pic>
          <p:nvPicPr>
            <p:cNvPr id="8198" name="Picture 15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6000"/>
            </a:blip>
            <a:srcRect l="7681" t="11282" r="57069" b="40047"/>
            <a:stretch>
              <a:fillRect/>
            </a:stretch>
          </p:blipFill>
          <p:spPr bwMode="auto">
            <a:xfrm>
              <a:off x="1701" y="1142"/>
              <a:ext cx="3300" cy="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16"/>
            <p:cNvPicPr>
              <a:picLocks noChangeAspect="1" noChangeArrowheads="1"/>
            </p:cNvPicPr>
            <p:nvPr/>
          </p:nvPicPr>
          <p:blipFill>
            <a:blip r:embed="rId4" cstate="print">
              <a:lum bright="6000" contrast="6000"/>
            </a:blip>
            <a:srcRect l="7895" t="11197" r="57475" b="40787"/>
            <a:stretch>
              <a:fillRect/>
            </a:stretch>
          </p:blipFill>
          <p:spPr bwMode="auto">
            <a:xfrm>
              <a:off x="5141" y="1154"/>
              <a:ext cx="3240" cy="3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9E0091-0EF2-4479-BDDA-9507D648588B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9" descr="http://festival.1september.ru/articles/514843/Image254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654175"/>
            <a:ext cx="2595563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12" descr="http://festival.1september.ru/articles/514843/Image255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662113"/>
            <a:ext cx="1296987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2124075" y="5516563"/>
            <a:ext cx="614045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i="1"/>
              <a:t>Кадрирование изображения:</a:t>
            </a:r>
            <a:br>
              <a:rPr lang="ru-RU" sz="1600" i="1"/>
            </a:br>
            <a:r>
              <a:rPr lang="ru-RU" sz="1600" i="1"/>
              <a:t>а – до кадрирования,  б – после кадрирования</a:t>
            </a:r>
            <a:endParaRPr lang="ru-RU" sz="1600"/>
          </a:p>
        </p:txBody>
      </p:sp>
      <p:sp>
        <p:nvSpPr>
          <p:cNvPr id="9221" name="Прямоугольник 10"/>
          <p:cNvSpPr>
            <a:spLocks noChangeArrowheads="1"/>
          </p:cNvSpPr>
          <p:nvPr/>
        </p:nvSpPr>
        <p:spPr bwMode="auto">
          <a:xfrm>
            <a:off x="3132138" y="5084763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/>
              <a:t>а</a:t>
            </a:r>
            <a:endParaRPr lang="ru-RU"/>
          </a:p>
        </p:txBody>
      </p:sp>
      <p:sp>
        <p:nvSpPr>
          <p:cNvPr id="9222" name="Прямоугольник 11"/>
          <p:cNvSpPr>
            <a:spLocks noChangeArrowheads="1"/>
          </p:cNvSpPr>
          <p:nvPr/>
        </p:nvSpPr>
        <p:spPr bwMode="auto">
          <a:xfrm>
            <a:off x="6575425" y="5084763"/>
            <a:ext cx="3000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/>
              <a:t>б</a:t>
            </a:r>
            <a:endParaRPr lang="ru-RU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619250" y="260350"/>
            <a:ext cx="7129463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i="1"/>
              <a:t>Кадрирование изображения</a:t>
            </a:r>
            <a:r>
              <a:rPr lang="ru-RU" sz="2000" i="1"/>
              <a:t> – </a:t>
            </a:r>
            <a:r>
              <a:rPr lang="ru-RU" sz="2000"/>
              <a:t>процесс обрезки от него  лишнего.</a:t>
            </a:r>
          </a:p>
        </p:txBody>
      </p:sp>
      <p:sp>
        <p:nvSpPr>
          <p:cNvPr id="9224" name="Номер слайда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318054-16C0-4C58-B80B-A42C0BF9F87A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619250" y="1600200"/>
            <a:ext cx="7067550" cy="4525963"/>
          </a:xfrm>
        </p:spPr>
        <p:txBody>
          <a:bodyPr/>
          <a:lstStyle/>
          <a:p>
            <a:r>
              <a:rPr lang="ru-RU" smtClean="0"/>
              <a:t>§5.1. – 5.3. стр.137-152. </a:t>
            </a:r>
          </a:p>
          <a:p>
            <a:r>
              <a:rPr lang="ru-RU" smtClean="0"/>
              <a:t>Устно ответить на вопросы </a:t>
            </a:r>
          </a:p>
          <a:p>
            <a:pPr>
              <a:buFontTx/>
              <a:buNone/>
            </a:pPr>
            <a:r>
              <a:rPr lang="ru-RU" smtClean="0"/>
              <a:t>     1 - 8 стр.147, </a:t>
            </a:r>
          </a:p>
          <a:p>
            <a:pPr>
              <a:buFontTx/>
              <a:buNone/>
            </a:pPr>
            <a:r>
              <a:rPr lang="ru-RU" smtClean="0"/>
              <a:t>     1 - 9 стр. 153 - 154.</a:t>
            </a:r>
          </a:p>
        </p:txBody>
      </p:sp>
      <p:sp>
        <p:nvSpPr>
          <p:cNvPr id="10244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0591CF-6729-4BE8-B428-39B6FF1B0E3A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214</Words>
  <Application>Microsoft Office PowerPoint</Application>
  <PresentationFormat>Экран (4:3)</PresentationFormat>
  <Paragraphs>66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Оформление по умолчанию</vt:lpstr>
      <vt:lpstr>Слайд 1</vt:lpstr>
      <vt:lpstr>Слайд 2</vt:lpstr>
      <vt:lpstr>Слайд 3</vt:lpstr>
      <vt:lpstr>Средства выделения:</vt:lpstr>
      <vt:lpstr>Слайд 5</vt:lpstr>
      <vt:lpstr>Слайд 6</vt:lpstr>
      <vt:lpstr>Слайд 7</vt:lpstr>
      <vt:lpstr>Слайд 8</vt:lpstr>
      <vt:lpstr>Домашнее задание</vt:lpstr>
    </vt:vector>
  </TitlesOfParts>
  <Company>Ди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</dc:creator>
  <cp:lastModifiedBy>Лузгина</cp:lastModifiedBy>
  <cp:revision>24</cp:revision>
  <dcterms:created xsi:type="dcterms:W3CDTF">2008-01-05T17:07:14Z</dcterms:created>
  <dcterms:modified xsi:type="dcterms:W3CDTF">2015-03-05T10:22:59Z</dcterms:modified>
</cp:coreProperties>
</file>