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30E9D30-0482-4AD6-8F48-A680CDB90F0E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1302F8F-6FA6-4CF1-AEC4-AB73320CC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9D30-0482-4AD6-8F48-A680CDB90F0E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2F8F-6FA6-4CF1-AEC4-AB73320CC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9D30-0482-4AD6-8F48-A680CDB90F0E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2F8F-6FA6-4CF1-AEC4-AB73320CC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30E9D30-0482-4AD6-8F48-A680CDB90F0E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2F8F-6FA6-4CF1-AEC4-AB73320CC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30E9D30-0482-4AD6-8F48-A680CDB90F0E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1302F8F-6FA6-4CF1-AEC4-AB73320CCB4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0E9D30-0482-4AD6-8F48-A680CDB90F0E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1302F8F-6FA6-4CF1-AEC4-AB73320CC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30E9D30-0482-4AD6-8F48-A680CDB90F0E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1302F8F-6FA6-4CF1-AEC4-AB73320CC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9D30-0482-4AD6-8F48-A680CDB90F0E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02F8F-6FA6-4CF1-AEC4-AB73320CC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0E9D30-0482-4AD6-8F48-A680CDB90F0E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1302F8F-6FA6-4CF1-AEC4-AB73320CC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30E9D30-0482-4AD6-8F48-A680CDB90F0E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1302F8F-6FA6-4CF1-AEC4-AB73320CC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30E9D30-0482-4AD6-8F48-A680CDB90F0E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1302F8F-6FA6-4CF1-AEC4-AB73320CC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30E9D30-0482-4AD6-8F48-A680CDB90F0E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1302F8F-6FA6-4CF1-AEC4-AB73320CC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43998" cy="157163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MY NEIGHBOURHOOD</a:t>
            </a:r>
            <a:endParaRPr lang="ru-RU" sz="4800" b="1" dirty="0">
              <a:solidFill>
                <a:srgbClr val="FFFF00"/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400" dirty="0" smtClean="0">
                <a:solidFill>
                  <a:srgbClr val="FFC000"/>
                </a:solidFill>
                <a:latin typeface="Cooper Std Black" pitchFamily="18" charset="0"/>
              </a:rPr>
              <a:t>Plan</a:t>
            </a:r>
          </a:p>
          <a:p>
            <a:pPr lvl="0" algn="ctr"/>
            <a:r>
              <a:rPr lang="en-US" sz="4400" b="1" dirty="0" smtClean="0">
                <a:latin typeface="+mj-lt"/>
              </a:rPr>
              <a:t>1)we </a:t>
            </a:r>
            <a:r>
              <a:rPr lang="en-US" sz="4400" b="1" dirty="0">
                <a:latin typeface="+mj-lt"/>
              </a:rPr>
              <a:t>continue working on  the topic «My </a:t>
            </a:r>
            <a:r>
              <a:rPr lang="en-US" sz="4400" b="1" dirty="0" err="1">
                <a:latin typeface="+mj-lt"/>
              </a:rPr>
              <a:t>neighbourhood</a:t>
            </a:r>
            <a:r>
              <a:rPr lang="en-US" sz="4400" b="1" dirty="0">
                <a:latin typeface="+mj-lt"/>
              </a:rPr>
              <a:t>».</a:t>
            </a:r>
            <a:endParaRPr lang="ru-RU" sz="4400" b="1" dirty="0">
              <a:latin typeface="+mj-lt"/>
            </a:endParaRPr>
          </a:p>
          <a:p>
            <a:pPr lvl="0" algn="ctr"/>
            <a:r>
              <a:rPr lang="en-US" sz="4400" b="1" dirty="0" smtClean="0">
                <a:latin typeface="+mj-lt"/>
              </a:rPr>
              <a:t>2)we </a:t>
            </a:r>
            <a:r>
              <a:rPr lang="en-US" sz="4400" b="1" dirty="0">
                <a:latin typeface="+mj-lt"/>
              </a:rPr>
              <a:t>will repeat our preposition</a:t>
            </a:r>
            <a:endParaRPr lang="ru-RU" sz="4400" b="1" dirty="0">
              <a:latin typeface="+mj-lt"/>
            </a:endParaRPr>
          </a:p>
          <a:p>
            <a:pPr lvl="0" algn="ctr"/>
            <a:r>
              <a:rPr lang="en-US" sz="4400" b="1" dirty="0">
                <a:latin typeface="+mj-lt"/>
              </a:rPr>
              <a:t> </a:t>
            </a:r>
            <a:r>
              <a:rPr lang="en-US" sz="4400" b="1" dirty="0" smtClean="0">
                <a:latin typeface="+mj-lt"/>
              </a:rPr>
              <a:t>3)you </a:t>
            </a:r>
            <a:r>
              <a:rPr lang="en-US" sz="4400" b="1" dirty="0">
                <a:latin typeface="+mj-lt"/>
              </a:rPr>
              <a:t>will do some exercises </a:t>
            </a:r>
            <a:endParaRPr lang="ru-RU" sz="4400" b="1" dirty="0">
              <a:latin typeface="+mj-lt"/>
            </a:endParaRPr>
          </a:p>
          <a:p>
            <a:pPr lvl="0" algn="ctr"/>
            <a:r>
              <a:rPr lang="en-US" sz="4400" b="1" dirty="0" smtClean="0">
                <a:latin typeface="+mj-lt"/>
              </a:rPr>
              <a:t>4) you </a:t>
            </a:r>
            <a:r>
              <a:rPr lang="en-US" sz="4400" b="1" dirty="0">
                <a:latin typeface="+mj-lt"/>
              </a:rPr>
              <a:t>will present your projects</a:t>
            </a:r>
            <a:r>
              <a:rPr lang="en-US" sz="4400" dirty="0"/>
              <a:t>. </a:t>
            </a:r>
            <a:endParaRPr lang="ru-RU" sz="4400" dirty="0"/>
          </a:p>
          <a:p>
            <a:pPr algn="ctr"/>
            <a:endParaRPr lang="en-US" sz="4400" dirty="0" smtClean="0">
              <a:solidFill>
                <a:srgbClr val="FFC000"/>
              </a:solidFill>
              <a:latin typeface="Cooper Std Black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rgbClr val="FFFF00"/>
                </a:solidFill>
                <a:latin typeface="Bradley Hand ITC" pitchFamily="66" charset="0"/>
              </a:rPr>
              <a:t>I congratulate you! </a:t>
            </a:r>
            <a:r>
              <a:rPr lang="ru-RU" sz="4400" b="1" dirty="0">
                <a:solidFill>
                  <a:srgbClr val="FFFF00"/>
                </a:solidFill>
              </a:rPr>
              <a:t/>
            </a:r>
            <a:br>
              <a:rPr lang="ru-RU" sz="4400" b="1" dirty="0">
                <a:solidFill>
                  <a:srgbClr val="FFFF00"/>
                </a:solidFill>
              </a:rPr>
            </a:br>
            <a:endParaRPr lang="ru-RU" dirty="0"/>
          </a:p>
        </p:txBody>
      </p:sp>
      <p:pic>
        <p:nvPicPr>
          <p:cNvPr id="2051" name="Picture 3" descr="C:\Users\muser\AppData\Local\Microsoft\Windows\Temporary Internet Files\Content.IE5\MIUJOZBD\MP90038747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340768"/>
            <a:ext cx="3743526" cy="5247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9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Britannic Bold" pitchFamily="34" charset="0"/>
              </a:rPr>
              <a:t>Sensation!!!!!!!!!!!!!!!!</a:t>
            </a:r>
            <a:endParaRPr lang="ru-RU" sz="5400" b="1" dirty="0"/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71612"/>
            <a:ext cx="8229600" cy="464347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Look, listen and repeat</a:t>
            </a:r>
            <a:endParaRPr lang="ru-RU" dirty="0">
              <a:solidFill>
                <a:srgbClr val="FFFF00"/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Kristen ITC" pitchFamily="66" charset="0"/>
              </a:rPr>
              <a:t>post office </a:t>
            </a:r>
            <a:endParaRPr lang="ru-RU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Kristen ITC" pitchFamily="66" charset="0"/>
              </a:rPr>
              <a:t>bank</a:t>
            </a:r>
            <a:endParaRPr lang="ru-RU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Kristen ITC" pitchFamily="66" charset="0"/>
              </a:rPr>
              <a:t> baker`s</a:t>
            </a:r>
            <a:endParaRPr lang="ru-RU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Kristen ITC" pitchFamily="66" charset="0"/>
              </a:rPr>
              <a:t> greengrocer`s</a:t>
            </a:r>
            <a:endParaRPr lang="ru-RU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Kristen ITC" pitchFamily="66" charset="0"/>
              </a:rPr>
              <a:t>supermarket</a:t>
            </a:r>
            <a:endParaRPr lang="ru-RU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Kristen ITC" pitchFamily="66" charset="0"/>
              </a:rPr>
              <a:t> newsagent`s</a:t>
            </a:r>
            <a:endParaRPr lang="ru-RU" sz="36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Kristen ITC" pitchFamily="66" charset="0"/>
              </a:rPr>
              <a:t>chemist`s</a:t>
            </a:r>
            <a:endParaRPr lang="ru-RU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Kristen ITC" pitchFamily="66" charset="0"/>
              </a:rPr>
              <a:t>library</a:t>
            </a:r>
            <a:endParaRPr lang="ru-RU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Kristen ITC" pitchFamily="66" charset="0"/>
              </a:rPr>
              <a:t>pet shop</a:t>
            </a:r>
            <a:endParaRPr lang="ru-RU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Kristen ITC" pitchFamily="66" charset="0"/>
              </a:rPr>
              <a:t>restaurant</a:t>
            </a:r>
            <a:endParaRPr lang="ru-RU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Kristen ITC" pitchFamily="66" charset="0"/>
              </a:rPr>
              <a:t>toy shop</a:t>
            </a:r>
            <a:endParaRPr lang="ru-RU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Kristen ITC" pitchFamily="66" charset="0"/>
              </a:rPr>
              <a:t>sports shop</a:t>
            </a:r>
            <a:endParaRPr lang="ru-RU" sz="36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49721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chemeClr val="tx1">
                    <a:lumMod val="95000"/>
                  </a:schemeClr>
                </a:solidFill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№ 1</a:t>
            </a:r>
            <a:endParaRPr lang="ru-RU" sz="6600" b="1" dirty="0">
              <a:solidFill>
                <a:schemeClr val="tx1">
                  <a:lumMod val="95000"/>
                </a:schemeClr>
              </a:solidFill>
              <a:latin typeface="DejaVu Sans Condensed" pitchFamily="34" charset="0"/>
              <a:ea typeface="DejaVu Sans Condensed" pitchFamily="34" charset="0"/>
              <a:cs typeface="DejaVu Sans Condensed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 lnSpcReduction="10000"/>
          </a:bodyPr>
          <a:lstStyle/>
          <a:p>
            <a:pPr marL="64008" indent="0" algn="ctr">
              <a:buNone/>
            </a:pPr>
            <a:r>
              <a:rPr lang="en-US" b="1" u="sng" dirty="0">
                <a:solidFill>
                  <a:srgbClr val="FFFF00"/>
                </a:solidFill>
                <a:latin typeface="Adobe Heiti Std R" pitchFamily="34" charset="-128"/>
                <a:ea typeface="Adobe Heiti Std R" pitchFamily="34" charset="-128"/>
              </a:rPr>
              <a:t>Complete the sentences with </a:t>
            </a:r>
            <a:endParaRPr lang="ru-RU" b="1" u="sng" dirty="0" smtClean="0">
              <a:solidFill>
                <a:srgbClr val="FFFF00"/>
              </a:solidFill>
              <a:latin typeface="Adobe Heiti Std R" pitchFamily="34" charset="-128"/>
              <a:ea typeface="Adobe Heiti Std R" pitchFamily="34" charset="-128"/>
            </a:endParaRPr>
          </a:p>
          <a:p>
            <a:pPr marL="64008" indent="0" algn="ctr">
              <a:buNone/>
            </a:pPr>
            <a:r>
              <a:rPr lang="en-US" b="1" u="sng" dirty="0" smtClean="0">
                <a:solidFill>
                  <a:srgbClr val="FFFF00"/>
                </a:solidFill>
                <a:latin typeface="Adobe Heiti Std R" pitchFamily="34" charset="-128"/>
                <a:ea typeface="Adobe Heiti Std R" pitchFamily="34" charset="-128"/>
              </a:rPr>
              <a:t>THERE </a:t>
            </a:r>
            <a:r>
              <a:rPr lang="en-US" b="1" u="sng" dirty="0">
                <a:solidFill>
                  <a:srgbClr val="FFFF00"/>
                </a:solidFill>
                <a:latin typeface="Adobe Heiti Std R" pitchFamily="34" charset="-128"/>
                <a:ea typeface="Adobe Heiti Std R" pitchFamily="34" charset="-128"/>
              </a:rPr>
              <a:t>IS/ARE </a:t>
            </a:r>
            <a:r>
              <a:rPr lang="en-US" b="1" u="sng" dirty="0" smtClean="0">
                <a:solidFill>
                  <a:srgbClr val="FFFF00"/>
                </a:solidFill>
                <a:latin typeface="Adobe Heiti Std R" pitchFamily="34" charset="-128"/>
                <a:ea typeface="Adobe Heiti Std R" pitchFamily="34" charset="-128"/>
              </a:rPr>
              <a:t>…but </a:t>
            </a:r>
            <a:r>
              <a:rPr lang="en-US" b="1" u="sng" dirty="0">
                <a:solidFill>
                  <a:srgbClr val="FFFF00"/>
                </a:solidFill>
                <a:latin typeface="Adobe Heiti Std R" pitchFamily="34" charset="-128"/>
                <a:ea typeface="Adobe Heiti Std R" pitchFamily="34" charset="-128"/>
              </a:rPr>
              <a:t>THERE ISN`T/ AREN`T.</a:t>
            </a:r>
            <a:endParaRPr lang="ru-RU" b="1" dirty="0">
              <a:solidFill>
                <a:srgbClr val="FFFF00"/>
              </a:solidFill>
              <a:latin typeface="Adobe Heiti Std R" pitchFamily="34" charset="-128"/>
              <a:ea typeface="Adobe Heiti Std R" pitchFamily="34" charset="-128"/>
            </a:endParaRPr>
          </a:p>
          <a:p>
            <a:pPr marL="64008" lvl="0" indent="0">
              <a:buNone/>
            </a:pPr>
            <a:r>
              <a:rPr lang="en-US" b="1" dirty="0" smtClean="0"/>
              <a:t>1) a </a:t>
            </a:r>
            <a:r>
              <a:rPr lang="en-US" b="1" dirty="0"/>
              <a:t>mirror  (+) in my rooms/ sofa (-)</a:t>
            </a:r>
            <a:endParaRPr lang="ru-RU" b="1" dirty="0"/>
          </a:p>
          <a:p>
            <a:pPr marL="64008" indent="0" algn="ctr">
              <a:buNone/>
            </a:pPr>
            <a:r>
              <a:rPr lang="en-US" i="1" dirty="0"/>
              <a:t>There is a mirror in my room but there </a:t>
            </a:r>
            <a:r>
              <a:rPr lang="en-US" i="1" dirty="0" err="1"/>
              <a:t>is`t</a:t>
            </a:r>
            <a:r>
              <a:rPr lang="en-US" i="1" dirty="0"/>
              <a:t> </a:t>
            </a:r>
            <a:r>
              <a:rPr lang="en-US" b="1" i="1" dirty="0"/>
              <a:t>sofa</a:t>
            </a:r>
            <a:endParaRPr lang="ru-RU" b="1" dirty="0"/>
          </a:p>
          <a:p>
            <a:pPr marL="64008" lvl="0" indent="0">
              <a:buNone/>
            </a:pPr>
            <a:r>
              <a:rPr lang="en-US" b="1" dirty="0" smtClean="0"/>
              <a:t>2)boxes</a:t>
            </a:r>
            <a:r>
              <a:rPr lang="en-US" b="1" dirty="0"/>
              <a:t>(+) under the desk/ lamp (-)</a:t>
            </a:r>
            <a:endParaRPr lang="ru-RU" b="1" dirty="0"/>
          </a:p>
          <a:p>
            <a:pPr marL="64008" lvl="0" indent="0">
              <a:buNone/>
            </a:pPr>
            <a:r>
              <a:rPr lang="en-US" b="1" dirty="0" smtClean="0"/>
              <a:t>3)pictures </a:t>
            </a:r>
            <a:r>
              <a:rPr lang="en-US" b="1" dirty="0"/>
              <a:t>(+) in the book/ text (-)</a:t>
            </a:r>
            <a:endParaRPr lang="ru-RU" b="1" dirty="0"/>
          </a:p>
          <a:p>
            <a:pPr marL="64008" lvl="0" indent="0">
              <a:buNone/>
            </a:pPr>
            <a:r>
              <a:rPr lang="en-US" b="1" dirty="0" smtClean="0"/>
              <a:t>4)clock </a:t>
            </a:r>
            <a:r>
              <a:rPr lang="en-US" b="1" dirty="0"/>
              <a:t>(+) opposite the window/ shelf</a:t>
            </a:r>
            <a:r>
              <a:rPr lang="en-US" b="1" dirty="0" smtClean="0"/>
              <a:t>(-)</a:t>
            </a:r>
            <a:endParaRPr lang="ru-RU" b="1" dirty="0"/>
          </a:p>
          <a:p>
            <a:pPr marL="64008" lvl="0" indent="0">
              <a:buNone/>
            </a:pPr>
            <a:r>
              <a:rPr lang="en-US" b="1" dirty="0" smtClean="0"/>
              <a:t>5)CD </a:t>
            </a:r>
            <a:r>
              <a:rPr lang="en-US" b="1" dirty="0"/>
              <a:t>player (+) between the books/ phone</a:t>
            </a:r>
            <a:r>
              <a:rPr lang="en-US" b="1" dirty="0" smtClean="0"/>
              <a:t>(-)</a:t>
            </a:r>
            <a:endParaRPr lang="ru-RU" b="1" dirty="0"/>
          </a:p>
          <a:p>
            <a:pPr marL="64008" lvl="0" indent="0">
              <a:buNone/>
            </a:pPr>
            <a:r>
              <a:rPr lang="en-US" b="1" dirty="0" smtClean="0"/>
              <a:t>6)chairs </a:t>
            </a:r>
            <a:r>
              <a:rPr lang="en-US" b="1" dirty="0"/>
              <a:t>(+) next to the table/ armchair (-)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48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tx1">
                    <a:lumMod val="95000"/>
                  </a:schemeClr>
                </a:solidFill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№2</a:t>
            </a:r>
            <a:endParaRPr lang="ru-RU" sz="6600" b="1" dirty="0">
              <a:solidFill>
                <a:schemeClr val="tx1">
                  <a:lumMod val="95000"/>
                </a:schemeClr>
              </a:solidFill>
              <a:latin typeface="DejaVu Sans Condensed" pitchFamily="34" charset="0"/>
              <a:ea typeface="DejaVu Sans Condensed" pitchFamily="34" charset="0"/>
              <a:cs typeface="DejaVu Sans Condensed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51520" y="1428735"/>
            <a:ext cx="4244280" cy="4819665"/>
          </a:xfrm>
        </p:spPr>
        <p:txBody>
          <a:bodyPr>
            <a:normAutofit fontScale="85000" lnSpcReduction="10000"/>
          </a:bodyPr>
          <a:lstStyle/>
          <a:p>
            <a:pPr marL="64008" indent="0" algn="ctr">
              <a:buNone/>
            </a:pPr>
            <a:r>
              <a:rPr lang="en-US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Hello, </a:t>
            </a:r>
            <a:r>
              <a:rPr lang="en-US" b="1" dirty="0" err="1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i`m</a:t>
            </a:r>
            <a:r>
              <a:rPr lang="en-US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Nick and this is my house. There is a living room. And  that`s our new TV. It`s big! There is dining room. There is a kitchen. Upstairs there are three bedrooms. This is my mum and dad`s bedroom. Their bathroom is here. This is my sister`s bedroom. It`s quite small. Her </a:t>
            </a:r>
            <a:r>
              <a:rPr lang="en-US" b="1" dirty="0" err="1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favourite</a:t>
            </a:r>
            <a:r>
              <a:rPr lang="en-US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colour</a:t>
            </a:r>
            <a:r>
              <a:rPr lang="en-US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is pink. There is a shower room. There`s a toilet. And this is my room. And here`s my hamster. His name `s Harry. His cage is quite big.</a:t>
            </a:r>
            <a:endParaRPr lang="ru-RU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marL="64008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1428737"/>
            <a:ext cx="4038600" cy="4819664"/>
          </a:xfrm>
        </p:spPr>
        <p:txBody>
          <a:bodyPr>
            <a:normAutofit fontScale="85000" lnSpcReduction="10000"/>
          </a:bodyPr>
          <a:lstStyle/>
          <a:p>
            <a:pPr marL="64008" indent="0" algn="ctr">
              <a:buNone/>
            </a:pPr>
            <a:r>
              <a:rPr lang="en-US" b="1" i="1" dirty="0">
                <a:solidFill>
                  <a:srgbClr val="FFFF00"/>
                </a:solidFill>
              </a:rPr>
              <a:t>WHO SAYS EACH SENTENCES ?</a:t>
            </a:r>
            <a:endParaRPr lang="ru-RU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latin typeface="Comic Sans MS" pitchFamily="66" charset="0"/>
              </a:rPr>
              <a:t>This is my sister`s bedroom________</a:t>
            </a:r>
            <a:endParaRPr lang="ru-RU" b="1" dirty="0">
              <a:latin typeface="Comic Sans MS" pitchFamily="66" charset="0"/>
            </a:endParaRPr>
          </a:p>
          <a:p>
            <a:pPr lvl="0"/>
            <a:r>
              <a:rPr lang="en-US" b="1" dirty="0">
                <a:latin typeface="Comic Sans MS" pitchFamily="66" charset="0"/>
              </a:rPr>
              <a:t>My </a:t>
            </a:r>
            <a:r>
              <a:rPr lang="en-US" b="1" dirty="0" err="1">
                <a:latin typeface="Comic Sans MS" pitchFamily="66" charset="0"/>
              </a:rPr>
              <a:t>favourite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b="1" dirty="0" err="1">
                <a:latin typeface="Comic Sans MS" pitchFamily="66" charset="0"/>
              </a:rPr>
              <a:t>colour</a:t>
            </a:r>
            <a:r>
              <a:rPr lang="en-US" b="1" dirty="0">
                <a:latin typeface="Comic Sans MS" pitchFamily="66" charset="0"/>
              </a:rPr>
              <a:t> is pink__________</a:t>
            </a:r>
            <a:endParaRPr lang="ru-RU" b="1" dirty="0">
              <a:latin typeface="Comic Sans MS" pitchFamily="66" charset="0"/>
            </a:endParaRPr>
          </a:p>
          <a:p>
            <a:pPr lvl="0"/>
            <a:r>
              <a:rPr lang="en-US" b="1" dirty="0">
                <a:latin typeface="Comic Sans MS" pitchFamily="66" charset="0"/>
              </a:rPr>
              <a:t>My name is Harry</a:t>
            </a:r>
            <a:r>
              <a:rPr lang="en-US" b="1" dirty="0" smtClean="0">
                <a:latin typeface="Comic Sans MS" pitchFamily="66" charset="0"/>
              </a:rPr>
              <a:t>______________</a:t>
            </a:r>
            <a:endParaRPr lang="ru-RU" b="1" dirty="0">
              <a:latin typeface="Comic Sans MS" pitchFamily="66" charset="0"/>
            </a:endParaRPr>
          </a:p>
          <a:p>
            <a:pPr lvl="0"/>
            <a:r>
              <a:rPr lang="en-US" b="1" dirty="0">
                <a:latin typeface="Comic Sans MS" pitchFamily="66" charset="0"/>
              </a:rPr>
              <a:t>We`ve got a bedroom with a bathroom</a:t>
            </a:r>
            <a:r>
              <a:rPr lang="en-US" b="1" dirty="0" smtClean="0">
                <a:latin typeface="Comic Sans MS" pitchFamily="66" charset="0"/>
              </a:rPr>
              <a:t>____________</a:t>
            </a:r>
            <a:endParaRPr lang="ru-RU" b="1" dirty="0">
              <a:latin typeface="Comic Sans MS" pitchFamily="66" charset="0"/>
            </a:endParaRPr>
          </a:p>
          <a:p>
            <a:r>
              <a:rPr lang="en-US" b="1" dirty="0">
                <a:latin typeface="Comic Sans MS" pitchFamily="66" charset="0"/>
              </a:rPr>
              <a:t>My cage is quite big</a:t>
            </a:r>
            <a:r>
              <a:rPr lang="en-US" b="1" dirty="0" smtClean="0">
                <a:latin typeface="Comic Sans MS" pitchFamily="66" charset="0"/>
              </a:rPr>
              <a:t>_________________</a:t>
            </a:r>
            <a:endParaRPr lang="ru-RU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14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1226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Warm up</a:t>
            </a:r>
            <a:endParaRPr lang="ru-RU" sz="8000" b="1" dirty="0">
              <a:solidFill>
                <a:schemeClr val="tx1"/>
              </a:solidFill>
              <a:latin typeface="DejaVu Sans Condensed" pitchFamily="34" charset="0"/>
              <a:ea typeface="DejaVu Sans Condensed" pitchFamily="34" charset="0"/>
              <a:cs typeface="DejaVu Sans Condensed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>
            <a:normAutofit fontScale="77500" lnSpcReduction="20000"/>
          </a:bodyPr>
          <a:lstStyle/>
          <a:p>
            <a:pPr lvl="0" algn="ctr"/>
            <a:r>
              <a:rPr lang="en-US" sz="33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Stand up next to your desks.</a:t>
            </a:r>
            <a:endParaRPr lang="ru-RU" sz="33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 algn="ctr"/>
            <a:r>
              <a:rPr lang="en-US" sz="33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Take your pens</a:t>
            </a:r>
            <a:endParaRPr lang="ru-RU" sz="33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 algn="ctr"/>
            <a:r>
              <a:rPr lang="en-US" sz="33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Raise your right hand</a:t>
            </a:r>
            <a:endParaRPr lang="ru-RU" sz="33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 algn="ctr"/>
            <a:r>
              <a:rPr lang="en-US" sz="33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Put your right hand behind your head</a:t>
            </a:r>
            <a:endParaRPr lang="ru-RU" sz="33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 algn="ctr"/>
            <a:r>
              <a:rPr lang="en-US" sz="33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Turn your heads to the left</a:t>
            </a:r>
            <a:endParaRPr lang="ru-RU" sz="33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 algn="ctr"/>
            <a:r>
              <a:rPr lang="en-US" sz="33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Stand up straight </a:t>
            </a:r>
            <a:endParaRPr lang="ru-RU" sz="33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 algn="ctr"/>
            <a:r>
              <a:rPr lang="en-US" sz="33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Put your pens in front of you </a:t>
            </a:r>
            <a:endParaRPr lang="ru-RU" sz="33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 algn="ctr"/>
            <a:r>
              <a:rPr lang="en-US" sz="33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Raise your hands opposite your right ears</a:t>
            </a:r>
            <a:endParaRPr lang="ru-RU" sz="33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 algn="ctr"/>
            <a:r>
              <a:rPr lang="en-US" sz="33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Clap your hands </a:t>
            </a:r>
            <a:endParaRPr lang="ru-RU" sz="33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 algn="ctr"/>
            <a:r>
              <a:rPr lang="en-US" sz="33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Click your fingers under your </a:t>
            </a:r>
            <a:r>
              <a:rPr lang="en-US" sz="33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head</a:t>
            </a:r>
            <a:endParaRPr lang="ru-RU" sz="33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 algn="ctr"/>
            <a:r>
              <a:rPr lang="en-US" sz="33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Click your fingers in front of your eyes </a:t>
            </a:r>
            <a:endParaRPr lang="ru-RU" sz="33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 algn="ctr"/>
            <a:r>
              <a:rPr lang="en-US" sz="33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Stamp your foot on the floor </a:t>
            </a:r>
            <a:endParaRPr lang="ru-RU" sz="33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 algn="ctr"/>
            <a:r>
              <a:rPr lang="en-US" sz="33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Sit down</a:t>
            </a:r>
            <a:r>
              <a:rPr lang="ru-RU" sz="33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! 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5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8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8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8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8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8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8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8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8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8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№</a:t>
            </a:r>
            <a:r>
              <a:rPr lang="en-US" sz="8800" b="1" dirty="0">
                <a:solidFill>
                  <a:schemeClr val="tx1"/>
                </a:solidFill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3</a:t>
            </a:r>
            <a:endParaRPr lang="ru-RU" sz="8800" b="1" dirty="0">
              <a:solidFill>
                <a:schemeClr val="tx1"/>
              </a:solidFill>
              <a:latin typeface="DejaVu Sans Condensed" pitchFamily="34" charset="0"/>
              <a:ea typeface="DejaVu Sans Condensed" pitchFamily="34" charset="0"/>
              <a:cs typeface="DejaVu Sans Condensed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/>
          <a:lstStyle/>
          <a:p>
            <a:pPr lvl="0" algn="ctr"/>
            <a:r>
              <a:rPr lang="en-US" sz="3200" b="1" dirty="0">
                <a:solidFill>
                  <a:srgbClr val="FFFF00"/>
                </a:solidFill>
                <a:latin typeface="Comic Sans MS" pitchFamily="66" charset="0"/>
              </a:rPr>
              <a:t>What </a:t>
            </a:r>
            <a:r>
              <a:rPr lang="en-US" sz="3200" b="1" dirty="0" err="1">
                <a:solidFill>
                  <a:srgbClr val="FFFF00"/>
                </a:solidFill>
                <a:latin typeface="Comic Sans MS" pitchFamily="66" charset="0"/>
              </a:rPr>
              <a:t>colour</a:t>
            </a:r>
            <a:r>
              <a:rPr lang="en-US" sz="3200" b="1" dirty="0">
                <a:solidFill>
                  <a:srgbClr val="FFFF00"/>
                </a:solidFill>
                <a:latin typeface="Comic Sans MS" pitchFamily="66" charset="0"/>
              </a:rPr>
              <a:t> is their bedroom?</a:t>
            </a:r>
            <a:endParaRPr lang="ru-RU" sz="3200" b="1" dirty="0">
              <a:solidFill>
                <a:srgbClr val="FFFF00"/>
              </a:solidFill>
              <a:latin typeface="Comic Sans MS" pitchFamily="66" charset="0"/>
            </a:endParaRPr>
          </a:p>
          <a:p>
            <a:pPr lvl="0" algn="ctr"/>
            <a:r>
              <a:rPr lang="en-US" sz="3200" b="1" dirty="0">
                <a:solidFill>
                  <a:srgbClr val="FFFF00"/>
                </a:solidFill>
                <a:latin typeface="Comic Sans MS" pitchFamily="66" charset="0"/>
              </a:rPr>
              <a:t>Who  is Billy</a:t>
            </a:r>
            <a:r>
              <a:rPr lang="ru-RU" sz="3200" b="1" dirty="0">
                <a:solidFill>
                  <a:srgbClr val="FFFF00"/>
                </a:solidFill>
                <a:latin typeface="Comic Sans MS" pitchFamily="66" charset="0"/>
              </a:rPr>
              <a:t>?</a:t>
            </a:r>
          </a:p>
          <a:p>
            <a:pPr lvl="0" algn="ctr"/>
            <a:r>
              <a:rPr lang="en-US" sz="3200" b="1" dirty="0">
                <a:solidFill>
                  <a:srgbClr val="FFFF00"/>
                </a:solidFill>
                <a:latin typeface="Comic Sans MS" pitchFamily="66" charset="0"/>
              </a:rPr>
              <a:t>Whose desk has got drawers?</a:t>
            </a:r>
            <a:endParaRPr lang="ru-RU" sz="3200" b="1" dirty="0">
              <a:solidFill>
                <a:srgbClr val="FFFF00"/>
              </a:solidFill>
              <a:latin typeface="Comic Sans MS" pitchFamily="66" charset="0"/>
            </a:endParaRPr>
          </a:p>
          <a:p>
            <a:pPr lvl="0" algn="ctr"/>
            <a:r>
              <a:rPr lang="en-US" sz="3200" b="1" dirty="0">
                <a:solidFill>
                  <a:srgbClr val="FFFF00"/>
                </a:solidFill>
                <a:latin typeface="Comic Sans MS" pitchFamily="66" charset="0"/>
              </a:rPr>
              <a:t>Have the boys got a computer in their room?</a:t>
            </a:r>
            <a:endParaRPr lang="ru-RU" sz="3200" b="1" dirty="0">
              <a:solidFill>
                <a:srgbClr val="FFFF00"/>
              </a:solidFill>
              <a:latin typeface="Comic Sans MS" pitchFamily="66" charset="0"/>
            </a:endParaRPr>
          </a:p>
          <a:p>
            <a:pPr lvl="0" algn="ctr"/>
            <a:r>
              <a:rPr lang="en-US" sz="3200" b="1" dirty="0">
                <a:solidFill>
                  <a:srgbClr val="FFFF00"/>
                </a:solidFill>
                <a:latin typeface="Comic Sans MS" pitchFamily="66" charset="0"/>
              </a:rPr>
              <a:t> Who has got a guitar?</a:t>
            </a:r>
            <a:endParaRPr lang="ru-RU" sz="3200" b="1" dirty="0">
              <a:solidFill>
                <a:srgbClr val="FFFF00"/>
              </a:solidFill>
              <a:latin typeface="Comic Sans MS" pitchFamily="66" charset="0"/>
            </a:endParaRPr>
          </a:p>
          <a:p>
            <a:pPr lvl="0" algn="ctr"/>
            <a:r>
              <a:rPr lang="en-US" sz="3200" b="1" dirty="0">
                <a:solidFill>
                  <a:srgbClr val="FFFF00"/>
                </a:solidFill>
                <a:latin typeface="Comic Sans MS" pitchFamily="66" charset="0"/>
              </a:rPr>
              <a:t>How many posters are there in their room?</a:t>
            </a:r>
            <a:endParaRPr lang="ru-RU" sz="3200" b="1" dirty="0">
              <a:solidFill>
                <a:srgbClr val="FFFF00"/>
              </a:solidFill>
              <a:latin typeface="Comic Sans MS" pitchFamily="66" charset="0"/>
            </a:endParaRP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51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№4 </a:t>
            </a:r>
            <a:endParaRPr lang="ru-RU" sz="7200" b="1" dirty="0">
              <a:solidFill>
                <a:schemeClr val="tx1"/>
              </a:solidFill>
              <a:latin typeface="DejaVu Sans Condensed" pitchFamily="34" charset="0"/>
              <a:ea typeface="DejaVu Sans Condensed" pitchFamily="34" charset="0"/>
              <a:cs typeface="DejaVu Sans Condensed" pitchFamily="34" charset="0"/>
            </a:endParaRPr>
          </a:p>
        </p:txBody>
      </p:sp>
      <p:pic>
        <p:nvPicPr>
          <p:cNvPr id="7" name="Picture 2" descr="C:\Users\muser\AppData\Local\Microsoft\Windows\Temporary Internet Files\Content.IE5\S1R8BN4Z\MC900297995[1].wm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556792"/>
            <a:ext cx="2214578" cy="1586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muser\AppData\Local\Microsoft\Windows\Temporary Internet Files\Content.IE5\45USRTZY\MP900438787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484784"/>
            <a:ext cx="2663825" cy="178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muser\AppData\Local\Microsoft\Windows\Temporary Internet Files\Content.IE5\S1R8BN4Z\MC900379797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51330"/>
            <a:ext cx="2087880" cy="167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muser\AppData\Local\Microsoft\Windows\Temporary Internet Files\Content.IE5\S1R8BN4Z\MC900441777[1]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4" y="3645024"/>
            <a:ext cx="2523490" cy="252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muser\AppData\Local\Microsoft\Windows\Temporary Internet Files\Content.IE5\45USRTZY\MC900396566[1].wmf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29735"/>
            <a:ext cx="1812290" cy="160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C:\Users\muser\AppData\Local\Microsoft\Windows\Temporary Internet Files\Content.IE5\45USRTZY\MC900215255[1].wmf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412" y="3975859"/>
            <a:ext cx="2370455" cy="186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46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408108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chemeClr val="tx1"/>
                </a:solidFill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№5 </a:t>
            </a:r>
            <a:endParaRPr lang="ru-RU" sz="8800" b="1" dirty="0">
              <a:solidFill>
                <a:schemeClr val="tx1"/>
              </a:solidFill>
              <a:latin typeface="DejaVu Sans Condensed" pitchFamily="34" charset="0"/>
              <a:ea typeface="DejaVu Sans Condensed" pitchFamily="34" charset="0"/>
              <a:cs typeface="DejaVu Sans Condensed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251520" y="1214422"/>
            <a:ext cx="4463356" cy="564357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b="1" dirty="0">
                <a:solidFill>
                  <a:srgbClr val="FFFF00"/>
                </a:solidFill>
              </a:rPr>
              <a:t>The café is in the middle of the park</a:t>
            </a:r>
            <a:endParaRPr lang="ru-RU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The toilets are also in the park</a:t>
            </a:r>
            <a:endParaRPr lang="ru-RU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The library is opposite the toilets</a:t>
            </a:r>
            <a:endParaRPr lang="ru-RU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The post office is in victoria avenue. It`s between the library and the park</a:t>
            </a:r>
            <a:endParaRPr lang="ru-RU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The railway station is in London road. It`s opposite the park</a:t>
            </a:r>
            <a:endParaRPr lang="ru-RU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The office is not very big. It`s near the railway station and the church.</a:t>
            </a:r>
            <a:endParaRPr lang="ru-RU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The church is in </a:t>
            </a:r>
            <a:r>
              <a:rPr lang="en-US" b="1" dirty="0" err="1">
                <a:solidFill>
                  <a:srgbClr val="FFFF00"/>
                </a:solidFill>
              </a:rPr>
              <a:t>thornton</a:t>
            </a:r>
            <a:r>
              <a:rPr lang="en-US" b="1" dirty="0">
                <a:solidFill>
                  <a:srgbClr val="FFFF00"/>
                </a:solidFill>
              </a:rPr>
              <a:t> street , opposite the leisure </a:t>
            </a:r>
            <a:r>
              <a:rPr lang="en-US" b="1" dirty="0" err="1">
                <a:solidFill>
                  <a:srgbClr val="FFFF00"/>
                </a:solidFill>
              </a:rPr>
              <a:t>centre</a:t>
            </a:r>
            <a:endParaRPr lang="ru-RU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The cinema is next to the leisure </a:t>
            </a:r>
            <a:r>
              <a:rPr lang="en-US" b="1" dirty="0" err="1">
                <a:solidFill>
                  <a:srgbClr val="FFFF00"/>
                </a:solidFill>
              </a:rPr>
              <a:t>centre</a:t>
            </a:r>
            <a:r>
              <a:rPr lang="en-US" b="1" dirty="0">
                <a:solidFill>
                  <a:srgbClr val="FFFF00"/>
                </a:solidFill>
              </a:rPr>
              <a:t> in </a:t>
            </a:r>
            <a:r>
              <a:rPr lang="en-US" b="1" dirty="0" err="1">
                <a:solidFill>
                  <a:srgbClr val="FFFF00"/>
                </a:solidFill>
              </a:rPr>
              <a:t>thornton</a:t>
            </a:r>
            <a:r>
              <a:rPr lang="en-US" b="1" dirty="0">
                <a:solidFill>
                  <a:srgbClr val="FFFF00"/>
                </a:solidFill>
              </a:rPr>
              <a:t> street</a:t>
            </a:r>
            <a:endParaRPr lang="ru-RU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The car park is behind the cinema and the leisure </a:t>
            </a:r>
            <a:r>
              <a:rPr lang="en-US" b="1" dirty="0" err="1">
                <a:solidFill>
                  <a:srgbClr val="FFFF00"/>
                </a:solidFill>
              </a:rPr>
              <a:t>centre</a:t>
            </a:r>
            <a:endParaRPr lang="ru-RU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The museum is in victoria avenue. It`s next to the park and opposite the office. </a:t>
            </a:r>
            <a:endParaRPr lang="ru-RU" dirty="0">
              <a:solidFill>
                <a:srgbClr val="FFFF00"/>
              </a:solidFill>
            </a:endParaRPr>
          </a:p>
          <a:p>
            <a:pPr lvl="0"/>
            <a:r>
              <a:rPr lang="en-US" b="1" dirty="0">
                <a:solidFill>
                  <a:srgbClr val="FFFF00"/>
                </a:solidFill>
              </a:rPr>
              <a:t>The hospital is in bridge street.</a:t>
            </a:r>
            <a:endParaRPr lang="ru-RU" dirty="0">
              <a:solidFill>
                <a:srgbClr val="FFFF00"/>
              </a:solidFill>
            </a:endParaRPr>
          </a:p>
          <a:p>
            <a:pPr marL="64008" indent="0">
              <a:buNone/>
            </a:pP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644008" y="1285860"/>
            <a:ext cx="4320480" cy="523948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2900" b="1" i="1" dirty="0">
                <a:solidFill>
                  <a:srgbClr val="002060"/>
                </a:solidFill>
                <a:latin typeface="Georgia" pitchFamily="18" charset="0"/>
              </a:rPr>
              <a:t>The bank- </a:t>
            </a:r>
            <a:endParaRPr lang="ru-RU" sz="2900" b="1" dirty="0">
              <a:solidFill>
                <a:srgbClr val="002060"/>
              </a:solidFill>
              <a:latin typeface="Georgia" pitchFamily="18" charset="0"/>
            </a:endParaRPr>
          </a:p>
          <a:p>
            <a:pPr lvl="0"/>
            <a:r>
              <a:rPr lang="en-US" sz="2900" b="1" i="1" dirty="0">
                <a:solidFill>
                  <a:srgbClr val="002060"/>
                </a:solidFill>
                <a:latin typeface="Georgia" pitchFamily="18" charset="0"/>
              </a:rPr>
              <a:t>The </a:t>
            </a:r>
            <a:r>
              <a:rPr lang="en-US" sz="2900" b="1" i="1" dirty="0" smtClean="0">
                <a:solidFill>
                  <a:srgbClr val="002060"/>
                </a:solidFill>
                <a:latin typeface="Georgia" pitchFamily="18" charset="0"/>
              </a:rPr>
              <a:t>café-</a:t>
            </a:r>
            <a:endParaRPr lang="ru-RU" sz="2900" b="1" dirty="0">
              <a:solidFill>
                <a:srgbClr val="002060"/>
              </a:solidFill>
              <a:latin typeface="Georgia" pitchFamily="18" charset="0"/>
            </a:endParaRPr>
          </a:p>
          <a:p>
            <a:pPr lvl="0"/>
            <a:r>
              <a:rPr lang="en-US" sz="2900" b="1" i="1" dirty="0">
                <a:solidFill>
                  <a:srgbClr val="002060"/>
                </a:solidFill>
                <a:latin typeface="Georgia" pitchFamily="18" charset="0"/>
              </a:rPr>
              <a:t>The car park- </a:t>
            </a:r>
            <a:endParaRPr lang="ru-RU" sz="2900" b="1" dirty="0">
              <a:solidFill>
                <a:srgbClr val="002060"/>
              </a:solidFill>
              <a:latin typeface="Georgia" pitchFamily="18" charset="0"/>
            </a:endParaRPr>
          </a:p>
          <a:p>
            <a:pPr lvl="0"/>
            <a:r>
              <a:rPr lang="en-US" sz="2900" b="1" i="1" dirty="0">
                <a:solidFill>
                  <a:srgbClr val="002060"/>
                </a:solidFill>
                <a:latin typeface="Georgia" pitchFamily="18" charset="0"/>
              </a:rPr>
              <a:t>The church- </a:t>
            </a:r>
            <a:endParaRPr lang="ru-RU" sz="2900" b="1" dirty="0">
              <a:solidFill>
                <a:srgbClr val="002060"/>
              </a:solidFill>
              <a:latin typeface="Georgia" pitchFamily="18" charset="0"/>
            </a:endParaRPr>
          </a:p>
          <a:p>
            <a:pPr lvl="0"/>
            <a:r>
              <a:rPr lang="en-US" sz="2900" b="1" i="1" dirty="0">
                <a:solidFill>
                  <a:srgbClr val="002060"/>
                </a:solidFill>
                <a:latin typeface="Georgia" pitchFamily="18" charset="0"/>
              </a:rPr>
              <a:t>The cinema- </a:t>
            </a:r>
            <a:endParaRPr lang="ru-RU" sz="2900" b="1" dirty="0">
              <a:solidFill>
                <a:srgbClr val="002060"/>
              </a:solidFill>
              <a:latin typeface="Georgia" pitchFamily="18" charset="0"/>
            </a:endParaRPr>
          </a:p>
          <a:p>
            <a:pPr lvl="0"/>
            <a:r>
              <a:rPr lang="en-US" sz="2900" b="1" i="1" dirty="0">
                <a:solidFill>
                  <a:srgbClr val="002060"/>
                </a:solidFill>
                <a:latin typeface="Georgia" pitchFamily="18" charset="0"/>
              </a:rPr>
              <a:t>The hospital- </a:t>
            </a:r>
            <a:endParaRPr lang="ru-RU" sz="2900" b="1" dirty="0">
              <a:solidFill>
                <a:srgbClr val="002060"/>
              </a:solidFill>
              <a:latin typeface="Georgia" pitchFamily="18" charset="0"/>
            </a:endParaRPr>
          </a:p>
          <a:p>
            <a:pPr lvl="0"/>
            <a:r>
              <a:rPr lang="en-US" sz="2900" b="1" i="1" dirty="0">
                <a:solidFill>
                  <a:srgbClr val="002060"/>
                </a:solidFill>
                <a:latin typeface="Georgia" pitchFamily="18" charset="0"/>
              </a:rPr>
              <a:t>The leisure </a:t>
            </a:r>
            <a:r>
              <a:rPr lang="en-US" sz="2900" b="1" i="1" dirty="0" err="1">
                <a:solidFill>
                  <a:srgbClr val="002060"/>
                </a:solidFill>
                <a:latin typeface="Georgia" pitchFamily="18" charset="0"/>
              </a:rPr>
              <a:t>centre</a:t>
            </a:r>
            <a:r>
              <a:rPr lang="en-US" sz="2900" b="1" i="1" dirty="0">
                <a:solidFill>
                  <a:srgbClr val="002060"/>
                </a:solidFill>
                <a:latin typeface="Georgia" pitchFamily="18" charset="0"/>
              </a:rPr>
              <a:t>- </a:t>
            </a:r>
            <a:endParaRPr lang="ru-RU" sz="2900" b="1" dirty="0">
              <a:solidFill>
                <a:srgbClr val="002060"/>
              </a:solidFill>
              <a:latin typeface="Georgia" pitchFamily="18" charset="0"/>
            </a:endParaRPr>
          </a:p>
          <a:p>
            <a:pPr lvl="0"/>
            <a:r>
              <a:rPr lang="en-US" sz="2900" b="1" i="1" dirty="0">
                <a:solidFill>
                  <a:srgbClr val="002060"/>
                </a:solidFill>
                <a:latin typeface="Georgia" pitchFamily="18" charset="0"/>
              </a:rPr>
              <a:t>The library- </a:t>
            </a:r>
            <a:endParaRPr lang="ru-RU" sz="2900" b="1" dirty="0">
              <a:solidFill>
                <a:srgbClr val="002060"/>
              </a:solidFill>
              <a:latin typeface="Georgia" pitchFamily="18" charset="0"/>
            </a:endParaRPr>
          </a:p>
          <a:p>
            <a:pPr lvl="0"/>
            <a:r>
              <a:rPr lang="en-US" sz="2900" b="1" i="1" dirty="0">
                <a:solidFill>
                  <a:srgbClr val="002060"/>
                </a:solidFill>
                <a:latin typeface="Georgia" pitchFamily="18" charset="0"/>
              </a:rPr>
              <a:t>The museum- </a:t>
            </a:r>
            <a:endParaRPr lang="ru-RU" sz="2900" b="1" dirty="0">
              <a:solidFill>
                <a:srgbClr val="002060"/>
              </a:solidFill>
              <a:latin typeface="Georgia" pitchFamily="18" charset="0"/>
            </a:endParaRPr>
          </a:p>
          <a:p>
            <a:pPr lvl="0"/>
            <a:r>
              <a:rPr lang="en-US" sz="2900" b="1" i="1" dirty="0">
                <a:solidFill>
                  <a:srgbClr val="002060"/>
                </a:solidFill>
                <a:latin typeface="Georgia" pitchFamily="18" charset="0"/>
              </a:rPr>
              <a:t>The post office- </a:t>
            </a:r>
            <a:endParaRPr lang="ru-RU" sz="2900" b="1" dirty="0">
              <a:solidFill>
                <a:srgbClr val="002060"/>
              </a:solidFill>
              <a:latin typeface="Georgia" pitchFamily="18" charset="0"/>
            </a:endParaRPr>
          </a:p>
          <a:p>
            <a:pPr lvl="0"/>
            <a:r>
              <a:rPr lang="en-US" sz="2900" b="1" i="1" dirty="0">
                <a:solidFill>
                  <a:srgbClr val="002060"/>
                </a:solidFill>
                <a:latin typeface="Georgia" pitchFamily="18" charset="0"/>
              </a:rPr>
              <a:t>The railway station- </a:t>
            </a:r>
            <a:endParaRPr lang="ru-RU" sz="2900" b="1" dirty="0">
              <a:solidFill>
                <a:srgbClr val="002060"/>
              </a:solidFill>
              <a:latin typeface="Georgia" pitchFamily="18" charset="0"/>
            </a:endParaRPr>
          </a:p>
          <a:p>
            <a:pPr lvl="0"/>
            <a:r>
              <a:rPr lang="en-US" sz="2900" b="1" i="1" dirty="0">
                <a:solidFill>
                  <a:srgbClr val="002060"/>
                </a:solidFill>
                <a:latin typeface="Georgia" pitchFamily="18" charset="0"/>
              </a:rPr>
              <a:t>The toilets- </a:t>
            </a:r>
            <a:endParaRPr lang="ru-RU" sz="2900" b="1" dirty="0">
              <a:solidFill>
                <a:srgbClr val="002060"/>
              </a:solidFill>
              <a:latin typeface="Georgia" pitchFamily="18" charset="0"/>
            </a:endParaRPr>
          </a:p>
          <a:p>
            <a:pPr lvl="0"/>
            <a:r>
              <a:rPr lang="en-US" sz="2900" b="1" i="1" dirty="0">
                <a:solidFill>
                  <a:srgbClr val="002060"/>
                </a:solidFill>
                <a:latin typeface="Georgia" pitchFamily="18" charset="0"/>
              </a:rPr>
              <a:t>The office - </a:t>
            </a:r>
            <a:endParaRPr lang="ru-RU" sz="2900" b="1" dirty="0">
              <a:solidFill>
                <a:srgbClr val="002060"/>
              </a:solidFill>
              <a:latin typeface="Georgia" pitchFamily="18" charset="0"/>
            </a:endParaRPr>
          </a:p>
          <a:p>
            <a:pPr marL="64008" indent="0" algn="ctr">
              <a:buNone/>
            </a:pPr>
            <a:endParaRPr lang="ru-RU" sz="20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91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0"/>
                            </p:stCondLst>
                            <p:childTnLst>
                              <p:par>
                                <p:cTn id="9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376</TotalTime>
  <Words>555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MY NEIGHBOURHOOD</vt:lpstr>
      <vt:lpstr>Sensation!!!!!!!!!!!!!!!!</vt:lpstr>
      <vt:lpstr>Look, listen and repeat</vt:lpstr>
      <vt:lpstr>№ 1</vt:lpstr>
      <vt:lpstr>№2</vt:lpstr>
      <vt:lpstr>Warm up</vt:lpstr>
      <vt:lpstr>№3</vt:lpstr>
      <vt:lpstr>№4 </vt:lpstr>
      <vt:lpstr>№5 </vt:lpstr>
      <vt:lpstr>I congratulate you!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NEIGHBOURHOOD</dc:title>
  <dc:creator>БезТрусов</dc:creator>
  <cp:lastModifiedBy>muser</cp:lastModifiedBy>
  <cp:revision>26</cp:revision>
  <dcterms:created xsi:type="dcterms:W3CDTF">2013-10-25T07:16:34Z</dcterms:created>
  <dcterms:modified xsi:type="dcterms:W3CDTF">2013-10-28T19:16:13Z</dcterms:modified>
</cp:coreProperties>
</file>