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4"/>
  </p:notesMasterIdLst>
  <p:sldIdLst>
    <p:sldId id="256" r:id="rId2"/>
    <p:sldId id="257" r:id="rId3"/>
    <p:sldId id="258" r:id="rId4"/>
    <p:sldId id="263" r:id="rId5"/>
    <p:sldId id="260" r:id="rId6"/>
    <p:sldId id="261" r:id="rId7"/>
    <p:sldId id="262" r:id="rId8"/>
    <p:sldId id="264" r:id="rId9"/>
    <p:sldId id="265" r:id="rId10"/>
    <p:sldId id="266" r:id="rId11"/>
    <p:sldId id="284" r:id="rId12"/>
    <p:sldId id="267" r:id="rId13"/>
    <p:sldId id="268" r:id="rId14"/>
    <p:sldId id="285" r:id="rId15"/>
    <p:sldId id="286" r:id="rId16"/>
    <p:sldId id="287" r:id="rId17"/>
    <p:sldId id="269" r:id="rId18"/>
    <p:sldId id="288" r:id="rId19"/>
    <p:sldId id="271" r:id="rId20"/>
    <p:sldId id="270" r:id="rId21"/>
    <p:sldId id="272" r:id="rId22"/>
    <p:sldId id="273" r:id="rId23"/>
    <p:sldId id="274" r:id="rId24"/>
    <p:sldId id="289" r:id="rId25"/>
    <p:sldId id="275" r:id="rId26"/>
    <p:sldId id="276" r:id="rId27"/>
    <p:sldId id="277" r:id="rId28"/>
    <p:sldId id="278" r:id="rId29"/>
    <p:sldId id="279" r:id="rId30"/>
    <p:sldId id="282" r:id="rId31"/>
    <p:sldId id="280" r:id="rId32"/>
    <p:sldId id="283"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0C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6812" autoAdjust="0"/>
  </p:normalViewPr>
  <p:slideViewPr>
    <p:cSldViewPr>
      <p:cViewPr varScale="1">
        <p:scale>
          <a:sx n="60" d="100"/>
          <a:sy n="60" d="100"/>
        </p:scale>
        <p:origin x="-22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9611E1-1B07-4301-9FDE-78953B6063D1}" type="datetimeFigureOut">
              <a:rPr lang="ru-RU"/>
              <a:pPr>
                <a:defRPr/>
              </a:pPr>
              <a:t>06.03.2015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7F3677-F881-4AD2-B124-251B0462859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crosoft.com/ru-ru/security/pc-security/virus-whatis.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ilinator.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http://emnworld.com/usa/it/images/img/web_development.jpg</a:t>
            </a:r>
            <a:endParaRPr lang="ru-RU" smtClean="0"/>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AE606-94A0-41C3-99EF-3DF606BB8464}"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latin typeface="Arial" charset="0"/>
                <a:cs typeface="Arial" charset="0"/>
              </a:rPr>
              <a:t>Недостоверной информация может быть по следующим причинам:</a:t>
            </a:r>
          </a:p>
          <a:p>
            <a:pPr eaLnBrk="1" hangingPunct="1">
              <a:spcBef>
                <a:spcPct val="0"/>
              </a:spcBef>
            </a:pPr>
            <a:r>
              <a:rPr lang="ru-RU" smtClean="0">
                <a:latin typeface="Arial" charset="0"/>
                <a:cs typeface="Arial" charset="0"/>
              </a:rPr>
              <a:t>преднамеренное искажение (дезинформация) или непреднамеренное искажение субъективного свойства;</a:t>
            </a:r>
          </a:p>
          <a:p>
            <a:pPr eaLnBrk="1" hangingPunct="1">
              <a:spcBef>
                <a:spcPct val="0"/>
              </a:spcBef>
            </a:pPr>
            <a:r>
              <a:rPr lang="ru-RU" smtClean="0">
                <a:latin typeface="Arial" charset="0"/>
                <a:cs typeface="Arial" charset="0"/>
              </a:rPr>
              <a:t>искажение в результате воздействия помех («испорченный телефон») и недостаточно точных средств ее фиксации.</a:t>
            </a:r>
          </a:p>
          <a:p>
            <a:pPr eaLnBrk="1" hangingPunct="1">
              <a:spcBef>
                <a:spcPct val="0"/>
              </a:spcBef>
            </a:pPr>
            <a:endParaRPr lang="ru-RU" smtClean="0">
              <a:latin typeface="Arial" charset="0"/>
              <a:cs typeface="Arial" charset="0"/>
            </a:endParaRPr>
          </a:p>
          <a:p>
            <a:pPr eaLnBrk="1" hangingPunct="1">
              <a:spcBef>
                <a:spcPct val="0"/>
              </a:spcBef>
            </a:pPr>
            <a:r>
              <a:rPr lang="en-US" smtClean="0">
                <a:latin typeface="Arial" charset="0"/>
                <a:cs typeface="Arial" charset="0"/>
              </a:rPr>
              <a:t>http://znanie.podelise.ru/tw_files2/urls_901/5/d-4066/img9.jpg</a:t>
            </a:r>
            <a:endParaRPr lang="ru-RU" smtClean="0">
              <a:latin typeface="Arial" charset="0"/>
              <a:cs typeface="Arial" charset="0"/>
            </a:endParaRPr>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B35B2-DE09-48F6-8FB8-86867C7A979F}"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http://znanie.podelise.ru/tw_files2/urls_901/5/d-4066/img9.jpg</a:t>
            </a:r>
            <a:endParaRPr lang="ru-RU" smtClean="0">
              <a:latin typeface="Arial" charset="0"/>
              <a:cs typeface="Arial" charset="0"/>
            </a:endParaRPr>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1BD44-8614-4755-B1C9-3AA6AF71A66F}"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Всегда проверяйте собранную в Интернет информацию не  менее, чем по трем другим источникам. Это могут быть сайты, журналы, книги. </a:t>
            </a:r>
            <a:endParaRPr lang="ru-RU" smtClean="0">
              <a:latin typeface="Arial" charset="0"/>
              <a:cs typeface="Arial" charset="0"/>
            </a:endParaRPr>
          </a:p>
          <a:p>
            <a:pPr eaLnBrk="1" hangingPunct="1">
              <a:spcBef>
                <a:spcPct val="0"/>
              </a:spcBef>
            </a:pPr>
            <a:r>
              <a:rPr lang="ru-RU" smtClean="0">
                <a:latin typeface="Arial" charset="0"/>
                <a:cs typeface="Arial" charset="0"/>
              </a:rPr>
              <a:t>Основной способ различения недостоверной информации — критическое мышление. Прежде чем довериться той или иной информацию, нужно ее проверить, сличить с рядом источников и в результате сделать адекватный вывод о достоверности и возможности практического использования.</a:t>
            </a:r>
          </a:p>
          <a:p>
            <a:pPr eaLnBrk="1" hangingPunct="1">
              <a:spcBef>
                <a:spcPct val="0"/>
              </a:spcBef>
            </a:pPr>
            <a:r>
              <a:rPr lang="ru-RU" smtClean="0"/>
              <a:t>Можно рассказать про продажи бадов, про желтую прессу.</a:t>
            </a:r>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215BB-D20E-4BB9-9904-94A85EB3CADA}"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Фишинг – это одна из разновидностей шпионских программ - вид Интернет-мошенничества, основанный на получение доступа к конфиденциальным данным - логинам и паролям. </a:t>
            </a:r>
          </a:p>
          <a:p>
            <a:pPr eaLnBrk="1" hangingPunct="1">
              <a:spcBef>
                <a:spcPct val="0"/>
              </a:spcBef>
            </a:pPr>
            <a:r>
              <a:rPr lang="ru-RU" i="1" smtClean="0">
                <a:latin typeface="Arial" charset="0"/>
                <a:cs typeface="Arial" charset="0"/>
              </a:rPr>
              <a:t>Злоумышленник в комментарии вставляет ссылку на изображение (видеоролик, программу и т.д.), загружающееся с его сайта. Пользователь, нажимая на ссылку, получает сообщение о том, что ему необходимо авторизоваться, и, будучи уверенным, что авторизацию запросила социальная сеть, вводит все свои данные. В результате пользователь смотрит на картинку, а злоумышленник – на логин и пароль пользователя. И теперь с Вашими друзьями будет общаться другой человек, который похитил Ваш пароль и все Ваши контакты.</a:t>
            </a:r>
            <a:r>
              <a:rPr lang="ru-RU" smtClean="0"/>
              <a:t> </a:t>
            </a:r>
          </a:p>
          <a:p>
            <a:pPr eaLnBrk="1" hangingPunct="1">
              <a:spcBef>
                <a:spcPct val="0"/>
              </a:spcBef>
            </a:pPr>
            <a:endParaRPr lang="ru-RU" i="1" smtClean="0">
              <a:latin typeface="Arial" charset="0"/>
              <a:cs typeface="Arial" charset="0"/>
            </a:endParaRPr>
          </a:p>
          <a:p>
            <a:pPr eaLnBrk="1" hangingPunct="1">
              <a:spcBef>
                <a:spcPct val="0"/>
              </a:spcBef>
            </a:pPr>
            <a:r>
              <a:rPr lang="en-US" smtClean="0">
                <a:latin typeface="Arial" charset="0"/>
                <a:cs typeface="Arial" charset="0"/>
              </a:rPr>
              <a:t>http://bestglobalinfo.ru/netcat_files/121/89/moshennik.jpg</a:t>
            </a:r>
            <a:endParaRPr lang="ru-RU" smtClean="0">
              <a:latin typeface="Arial" charset="0"/>
              <a:cs typeface="Arial" charset="0"/>
            </a:endParaRPr>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431F0-159E-4396-A1AD-A7D3927C1865}"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http://murman.rfn.ru/p/b_4808221.jpg</a:t>
            </a:r>
            <a:endParaRPr lang="ru-RU" smtClean="0">
              <a:latin typeface="Arial" charset="0"/>
              <a:cs typeface="Arial" charset="0"/>
            </a:endParaRPr>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26507-5FCF-4FAE-B288-1306746B8631}"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http://www.kaspersky.ru/images/news/numbers2.png</a:t>
            </a:r>
            <a:endParaRPr lang="ru-RU" smtClean="0"/>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8B480-CE54-49CF-9611-08B0CB63C738}"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latin typeface="Arial" charset="0"/>
                <a:cs typeface="Arial" charset="0"/>
              </a:rPr>
              <a:t>Это достигается путём проведения массовых рассылок электронных писем от имени популярных брендов, а также личных сообщений внутри различных сервисов, например, от имени банков или внутри социальных сетей. В письме часто содержится прямая ссылка на сайт, внешне неотличимый от настоящего, либо на сайт с редиректом. После того, как пользователь попадает на поддельную страницу, мошенники пытаются различными психологическими приёмами побудить пользователя ввести на поддельной странице свои логин и пароль, которые он использует для доступа к определённому сайту, что позволяет мошенникам получить доступ к аккаунтам и банковским счетам.</a:t>
            </a:r>
          </a:p>
          <a:p>
            <a:pPr eaLnBrk="1" hangingPunct="1">
              <a:spcBef>
                <a:spcPct val="0"/>
              </a:spcBef>
            </a:pPr>
            <a:r>
              <a:rPr lang="ru-RU" smtClean="0"/>
              <a:t>Обращайте внимания на названия сайтов в адресной строке.</a:t>
            </a:r>
          </a:p>
          <a:p>
            <a:pPr eaLnBrk="1" hangingPunct="1">
              <a:spcBef>
                <a:spcPct val="0"/>
              </a:spcBef>
            </a:pPr>
            <a:endParaRPr lang="ru-RU" i="1" smtClean="0">
              <a:latin typeface="Arial" charset="0"/>
              <a:cs typeface="Arial" charset="0"/>
            </a:endParaRPr>
          </a:p>
          <a:p>
            <a:pPr eaLnBrk="1" hangingPunct="1">
              <a:spcBef>
                <a:spcPct val="0"/>
              </a:spcBef>
            </a:pPr>
            <a:r>
              <a:rPr lang="en-US" smtClean="0"/>
              <a:t>http://internetua.com/upload/tinymce/images/kos/1294946705_vkontakte-feik.jpg.jpg</a:t>
            </a:r>
            <a:endParaRPr lang="ru-RU" smtClean="0">
              <a:latin typeface="Arial" charset="0"/>
              <a:cs typeface="Arial" charset="0"/>
            </a:endParaRPr>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85A112-6135-46E7-A1D0-FB6B9C008EBC}"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Фишинг — одна из разновидностей социальной инженерии, основанная на незнании пользователями основ сетевой безопасности: в частности, многие не знают простого факта: сервисы не рассылают писем с просьбами сообщить свои учётные данные, пароль и прочее.</a:t>
            </a:r>
          </a:p>
          <a:p>
            <a:pPr eaLnBrk="1" hangingPunct="1">
              <a:spcBef>
                <a:spcPct val="0"/>
              </a:spcBef>
            </a:pPr>
            <a:r>
              <a:rPr lang="ru-RU" smtClean="0"/>
              <a:t>Для защиты от фишинга производители основных интернет-браузеров договорились о применении одинаковых способов информирования пользователей о том, что они открыли подозрительный сайт, который может принадлежать мошенникам. Современные версии браузеров обладают такой возможностью, которая соответственно именуется «антифишинг».</a:t>
            </a:r>
          </a:p>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B65A72-C67C-4887-AD2B-670A3297D770}"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http://hostinfo.ru/ill/0605081.gif</a:t>
            </a: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F97A9-838F-496C-A041-AE6F28D42BE8}"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t>Притеснения со стороны других пользователей Сети (чаще всего злоумышленниками оказываются другие дети), которые грубо ведут себя в Интернете, оскорбляют и угрожают, выкладываются факты из чужой личной жизни человека, фото, вымышленные события и видеоролики. </a:t>
            </a:r>
            <a:endParaRPr lang="ru-RU" smtClean="0"/>
          </a:p>
          <a:p>
            <a:pPr eaLnBrk="1" hangingPunct="1">
              <a:spcBef>
                <a:spcPct val="0"/>
              </a:spcBef>
            </a:pPr>
            <a:r>
              <a:rPr lang="en-US" smtClean="0">
                <a:latin typeface="Arial" charset="0"/>
                <a:cs typeface="Arial" charset="0"/>
              </a:rPr>
              <a:t>http://www.sott.net/image/image/s2/58476/full/fall08_cyberbullying.gif</a:t>
            </a:r>
            <a:endParaRPr lang="ru-RU" smtClean="0">
              <a:latin typeface="Arial" charset="0"/>
              <a:cs typeface="Arial" charset="0"/>
            </a:endParaRPr>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6F0EE-0E63-4A73-ABCD-1A16D980FE0A}"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Информационное пространство современного человека значительно шире, чем даже 10-15 лет назад. </a:t>
            </a:r>
          </a:p>
          <a:p>
            <a:pPr eaLnBrk="1" hangingPunct="1">
              <a:spcBef>
                <a:spcPct val="0"/>
              </a:spcBef>
            </a:pPr>
            <a:r>
              <a:rPr lang="ru-RU" i="1" smtClean="0">
                <a:latin typeface="Arial" charset="0"/>
                <a:cs typeface="Arial" charset="0"/>
              </a:rPr>
              <a:t>За эти годы появилось множество технических новинок, которые позволяют ощущать себя всё время находящимся в информационном потоке. Количество источников информации разного рода также выросло. Это, несомненно, можно считать положительным явлением. Но, в то же время, возросли риски, связанные с расширением этого информационного поля. </a:t>
            </a:r>
          </a:p>
          <a:p>
            <a:pPr eaLnBrk="1" hangingPunct="1">
              <a:spcBef>
                <a:spcPct val="0"/>
              </a:spcBef>
            </a:pPr>
            <a:r>
              <a:rPr lang="ru-RU" i="1" smtClean="0">
                <a:latin typeface="Arial" charset="0"/>
                <a:cs typeface="Arial" charset="0"/>
              </a:rPr>
              <a:t>На нашем занятии напомним себе об этих рисках и путях их минимизации.</a:t>
            </a:r>
            <a:endParaRPr lang="ru-RU" smtClean="0">
              <a:latin typeface="Arial" charset="0"/>
              <a:cs typeface="Arial" charset="0"/>
            </a:endParaRPr>
          </a:p>
          <a:p>
            <a:pPr eaLnBrk="1" hangingPunct="1">
              <a:spcBef>
                <a:spcPct val="0"/>
              </a:spcBef>
            </a:pPr>
            <a:endParaRPr lang="ru-RU" smtClean="0"/>
          </a:p>
          <a:p>
            <a:pPr eaLnBrk="1" hangingPunct="1">
              <a:spcBef>
                <a:spcPct val="0"/>
              </a:spcBef>
            </a:pPr>
            <a:r>
              <a:rPr lang="en-US" smtClean="0"/>
              <a:t>http://www.google.ru/url?sa=i&amp;rct=j&amp;q=&amp;esrc=s&amp;source=images&amp;cd=&amp;docid=uFtaOdg-uc-CkM&amp;tbnid=LjdHlYON9VwecM:&amp;ved=0CAUQjRw&amp;url=http%3A%2F%2Frussian.cri.cn%2F841%2F2010%2F02%2F04%2F1s324632.htm&amp;ei=G6YFVPWOG6mL4gSso4DQDw&amp;bvm=bv.74115972,d.bGE&amp;psig=AFQjCNFbEd2PdQBgw6JvpulIk1CAlr53vg&amp;ust=1409742722495944</a:t>
            </a:r>
            <a:endParaRPr lang="ru-RU" smtClean="0"/>
          </a:p>
          <a:p>
            <a:pPr eaLnBrk="1" hangingPunct="1">
              <a:spcBef>
                <a:spcPct val="0"/>
              </a:spcBef>
            </a:pPr>
            <a:r>
              <a:rPr lang="en-US" smtClean="0"/>
              <a:t>http://www.itespresso.de/files/2008/images/20100601_asus/asus_eee_pad_12_zoll.jpg</a:t>
            </a:r>
            <a:endParaRPr lang="ru-RU" smtClean="0"/>
          </a:p>
          <a:p>
            <a:pPr eaLnBrk="1" hangingPunct="1">
              <a:spcBef>
                <a:spcPct val="0"/>
              </a:spcBef>
            </a:pPr>
            <a:r>
              <a:rPr lang="en-US" smtClean="0"/>
              <a:t>http://i015.radikal.ru/0912/76/28aa492ce3e2.jpg</a:t>
            </a:r>
            <a:endParaRPr lang="ru-RU" smtClean="0"/>
          </a:p>
          <a:p>
            <a:pPr eaLnBrk="1" hangingPunct="1">
              <a:spcBef>
                <a:spcPct val="0"/>
              </a:spcBef>
            </a:pPr>
            <a:r>
              <a:rPr lang="en-US" smtClean="0"/>
              <a:t>http://mywishlist.ru/pic/i/wish/orig/006/135/892.jpeg</a:t>
            </a:r>
            <a:endParaRPr lang="ru-RU" smtClean="0"/>
          </a:p>
          <a:p>
            <a:pPr eaLnBrk="1" hangingPunct="1">
              <a:spcBef>
                <a:spcPct val="0"/>
              </a:spcBef>
            </a:pPr>
            <a:r>
              <a:rPr lang="en-US" smtClean="0"/>
              <a:t>http://www.bloomberg.com/image/iLaSZJWlqBdY.jpg</a:t>
            </a:r>
            <a:endParaRPr lang="ru-RU" smtClean="0"/>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798108-891A-4C47-A320-0A3E80AA0F38}"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Не нужно спешить выбрасывать свой негатив в кибер-пространство. Прежде чем писать и отправлять сообщения, следует успокоиться, утолить злость, обиду, гнев. Необходимо создавать собственную онлайн-репутацию, не покупаться на иллюзию анонимности. Хотя кибер-пространство и предоставляет дополнительные возможности почувствовать свободу и раскованность благодаря анонимности, существуют способы узнать, кто стоит за определенным никнеймом. И если некорректные действия в виртуальном пространстве приводят к реального вреду, все тайное становится явным. Интернет фиксирует историю, которая состоит из публичных действий участников и определяет онлайн-репутацию каждого — накопленный образ личности в глазах других участников. Запятнать эту репутацию легко, исправить — трудно.</a:t>
            </a:r>
          </a:p>
          <a:p>
            <a:pPr eaLnBrk="1" hangingPunct="1">
              <a:spcBef>
                <a:spcPct val="0"/>
              </a:spcBef>
            </a:pPr>
            <a:r>
              <a:rPr lang="ru-RU" smtClean="0"/>
              <a:t>Необходимо хранить подтверждения фактов нападений. Если вас очень расстроило сообщение, картинка, видео и т.д., следует немедленно обратиться к родителям за советом, сохранить или распечатать страницу самостоятельно, чтобы посоветоваться со взрослыми в удобное время.</a:t>
            </a:r>
          </a:p>
          <a:p>
            <a:pPr eaLnBrk="1" hangingPunct="1">
              <a:spcBef>
                <a:spcPct val="0"/>
              </a:spcBef>
            </a:pPr>
            <a:r>
              <a:rPr lang="ru-RU" smtClean="0"/>
              <a:t>«Лучший способ борьбы с неадекватами — игнор».</a:t>
            </a:r>
          </a:p>
          <a:p>
            <a:pPr eaLnBrk="1" hangingPunct="1">
              <a:spcBef>
                <a:spcPct val="0"/>
              </a:spcBef>
            </a:pPr>
            <a:r>
              <a:rPr lang="ru-RU" smtClean="0"/>
              <a:t>Если стал очевидцем кибер-буллинга, правильным поведением будет: а) выступить против агрессора, дать ему понять, что его действия оцениваются негативно, б) поддержать жертву — лично или в публичном виртуальном пространстве предоставить ей эмоциональную поддержку, в) сообщить взрослым о факте некорректного поведения в кибер-пространстве.</a:t>
            </a:r>
          </a:p>
          <a:p>
            <a:pPr eaLnBrk="1" hangingPunct="1">
              <a:spcBef>
                <a:spcPct val="0"/>
              </a:spcBef>
            </a:pPr>
            <a:r>
              <a:rPr lang="ru-RU" smtClean="0"/>
              <a:t>Нужно блокировать агрессоров. В программах обмена мгновенными сообщениями есть возможность блокировки сообщений с определенных адресов. Пауза в общении часто отбивает у агрессора желание продолжать травлю.</a:t>
            </a:r>
          </a:p>
          <a:p>
            <a:pPr eaLnBrk="1" hangingPunct="1">
              <a:spcBef>
                <a:spcPct val="0"/>
              </a:spcBef>
            </a:pPr>
            <a:r>
              <a:rPr lang="ru-RU" smtClean="0"/>
              <a:t>Не стоит игнорировать агрессивные сообщения, если письма неизвестного вам отправителя систематически содержат угрозы или порнографические сюжеты. В этом случае следует скопировать эти сообщения и обратиться к правоохранителям. Если оскорбительная информация размещена на сайте, следует сделать запрос к администратору для ее удаления.</a:t>
            </a:r>
          </a:p>
          <a:p>
            <a:pPr eaLnBrk="1" hangingPunct="1">
              <a:spcBef>
                <a:spcPct val="0"/>
              </a:spcBef>
            </a:pPr>
            <a:endParaRPr lang="ru-RU" smtClean="0"/>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E5ABF-E869-4476-A523-FDB70516CF6C}"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t>Это информация о нездоровом образе жизни, принесении вреда здоровью и жизни, нецензурная брань, оскорбления, реклама</a:t>
            </a:r>
            <a:r>
              <a:rPr lang="ru-RU" smtClean="0"/>
              <a:t> </a:t>
            </a:r>
            <a:r>
              <a:rPr lang="ru-RU" i="1" smtClean="0"/>
              <a:t>алкоголя, табака и пр. </a:t>
            </a:r>
            <a:endParaRPr lang="ru-RU" smtClean="0"/>
          </a:p>
          <a:p>
            <a:pPr eaLnBrk="1" hangingPunct="1">
              <a:spcBef>
                <a:spcPct val="0"/>
              </a:spcBef>
            </a:pPr>
            <a:endParaRPr lang="ru-RU" smtClean="0">
              <a:latin typeface="Arial" charset="0"/>
              <a:cs typeface="Arial" charset="0"/>
            </a:endParaRPr>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C9EAF-D966-4476-B549-BCD38F883E19}"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t>Пользуйтесь ресурсами, созданными специально для подростков, которые помогут вам общаться с ровесниками, находить информацию для учебы и развлечений.</a:t>
            </a:r>
            <a:endParaRPr lang="ru-RU" smtClean="0"/>
          </a:p>
          <a:p>
            <a:pPr eaLnBrk="1" hangingPunct="1">
              <a:spcBef>
                <a:spcPct val="0"/>
              </a:spcBef>
            </a:pPr>
            <a:r>
              <a:rPr lang="ru-RU" i="1" smtClean="0"/>
              <a:t>Не открывайте неизвестные ссылки. </a:t>
            </a:r>
            <a:endParaRPr lang="ru-RU" smtClean="0"/>
          </a:p>
          <a:p>
            <a:pPr eaLnBrk="1" hangingPunct="1">
              <a:spcBef>
                <a:spcPct val="0"/>
              </a:spcBef>
            </a:pPr>
            <a:r>
              <a:rPr lang="ru-RU" i="1" smtClean="0"/>
              <a:t>Сообщайте родителям обо всех случаях в Интернете, которые вызвали у Вас  смущение или тревогу. </a:t>
            </a:r>
            <a:endParaRPr lang="ru-RU" smtClean="0"/>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253C9-23CA-4E3C-B3D5-BB4F3975B18E}"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По данным статистики 42 процента пользователей социальных сетей публикуют дату рождения. 7 процентов вывешивают свой домашний адрес, при этом 3 процента заботливо всех предупреждают, когда они бывают в отъезде.</a:t>
            </a:r>
            <a:endParaRPr lang="ru-RU" smtClean="0">
              <a:latin typeface="Arial" charset="0"/>
              <a:cs typeface="Arial" charset="0"/>
            </a:endParaRPr>
          </a:p>
          <a:p>
            <a:pPr eaLnBrk="1" hangingPunct="1">
              <a:spcBef>
                <a:spcPct val="0"/>
              </a:spcBef>
            </a:pPr>
            <a:endParaRPr lang="ru-RU" smtClean="0">
              <a:latin typeface="Arial" charset="0"/>
              <a:cs typeface="Arial" charset="0"/>
            </a:endParaRP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AA4AA-7EE5-419E-A9DB-A70BA607BFFD}"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cs typeface="Arial" charset="0"/>
            </a:endParaRP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469BB-BD08-4890-B375-DE84C4BBA4E6}"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Никогда не публикуйте в сети Интернет какую-либо личную информацию, в том числе фамилию, домашний адрес, номера телефонов, название школы, адрес электронной почты, дату рождения. </a:t>
            </a:r>
            <a:endParaRPr lang="ru-RU" smtClean="0">
              <a:latin typeface="Arial" charset="0"/>
              <a:cs typeface="Arial" charset="0"/>
            </a:endParaRPr>
          </a:p>
          <a:p>
            <a:pPr eaLnBrk="1" hangingPunct="1">
              <a:spcBef>
                <a:spcPct val="0"/>
              </a:spcBef>
            </a:pPr>
            <a:r>
              <a:rPr lang="ru-RU" i="1" smtClean="0">
                <a:latin typeface="Arial" charset="0"/>
                <a:cs typeface="Arial" charset="0"/>
              </a:rPr>
              <a:t>Перед публикацией любой информации или своих фотографий (а также фотографий других людей) следует помнить, что любой сможет получить доступ к этой информации, скопировать её и в дальнейшем использовать против Вас.</a:t>
            </a:r>
            <a:endParaRPr lang="ru-RU" smtClean="0">
              <a:latin typeface="Arial" charset="0"/>
              <a:cs typeface="Arial" charset="0"/>
            </a:endParaRPr>
          </a:p>
          <a:p>
            <a:pPr eaLnBrk="1" hangingPunct="1">
              <a:spcBef>
                <a:spcPct val="0"/>
              </a:spcBef>
            </a:pPr>
            <a:r>
              <a:rPr lang="ru-RU" i="1" smtClean="0">
                <a:latin typeface="Arial" charset="0"/>
                <a:cs typeface="Arial" charset="0"/>
              </a:rPr>
              <a:t>Периодически меняйте пароли (например, от профилей в социальных сетях), и не используйте слишком простые пароли, которые можно легко взломать (даты рождения, номера телефонов, имена, названия и т.п.).</a:t>
            </a:r>
            <a:endParaRPr lang="ru-RU" smtClean="0">
              <a:latin typeface="Arial" charset="0"/>
              <a:cs typeface="Arial" charset="0"/>
            </a:endParaRPr>
          </a:p>
          <a:p>
            <a:pPr eaLnBrk="1" hangingPunct="1">
              <a:spcBef>
                <a:spcPct val="0"/>
              </a:spcBef>
            </a:pPr>
            <a:r>
              <a:rPr lang="ru-RU" i="1" smtClean="0">
                <a:latin typeface="Arial" charset="0"/>
                <a:cs typeface="Arial" charset="0"/>
              </a:rPr>
              <a:t>Не сообщайте пароли своим друзьям и знакомым. </a:t>
            </a:r>
            <a:endParaRPr lang="ru-RU" smtClean="0">
              <a:latin typeface="Arial" charset="0"/>
              <a:cs typeface="Arial" charset="0"/>
            </a:endParaRPr>
          </a:p>
          <a:p>
            <a:pPr eaLnBrk="1" hangingPunct="1">
              <a:spcBef>
                <a:spcPct val="0"/>
              </a:spcBef>
            </a:pPr>
            <a:r>
              <a:rPr lang="ru-RU" i="1" smtClean="0">
                <a:latin typeface="Arial" charset="0"/>
                <a:cs typeface="Arial" charset="0"/>
              </a:rPr>
              <a:t>Перед завершением работы в социальной сети, в почте и на других сайтах выберите «Выход», чтобы покинуть свой аккаунт (даже на личном компьютере).</a:t>
            </a:r>
            <a:endParaRPr lang="ru-RU" smtClean="0">
              <a:latin typeface="Arial" charset="0"/>
              <a:cs typeface="Arial" charset="0"/>
            </a:endParaRPr>
          </a:p>
          <a:p>
            <a:pPr eaLnBrk="1" hangingPunct="1">
              <a:spcBef>
                <a:spcPct val="0"/>
              </a:spcBef>
            </a:pPr>
            <a:r>
              <a:rPr lang="ru-RU" i="1" smtClean="0">
                <a:latin typeface="Arial" charset="0"/>
                <a:cs typeface="Arial" charset="0"/>
              </a:rPr>
              <a:t>Используйте программы, которые очищают кэш (то, что сохраняется на</a:t>
            </a:r>
            <a:r>
              <a:rPr lang="en-US" i="1" smtClean="0">
                <a:latin typeface="Arial" charset="0"/>
                <a:cs typeface="Arial" charset="0"/>
              </a:rPr>
              <a:t> </a:t>
            </a:r>
            <a:r>
              <a:rPr lang="ru-RU" i="1" smtClean="0">
                <a:latin typeface="Arial" charset="0"/>
                <a:cs typeface="Arial" charset="0"/>
              </a:rPr>
              <a:t>компьютере в процессе посещения сайтов и других действий), например </a:t>
            </a:r>
            <a:r>
              <a:rPr lang="en-US" i="1" smtClean="0">
                <a:latin typeface="Arial" charset="0"/>
                <a:cs typeface="Arial" charset="0"/>
              </a:rPr>
              <a:t>ccleaner</a:t>
            </a:r>
            <a:r>
              <a:rPr lang="ru-RU" i="1" smtClean="0">
                <a:latin typeface="Arial" charset="0"/>
                <a:cs typeface="Arial" charset="0"/>
              </a:rPr>
              <a:t>.</a:t>
            </a:r>
            <a:endParaRPr lang="ru-RU" smtClean="0">
              <a:latin typeface="Arial" charset="0"/>
              <a:cs typeface="Arial" charset="0"/>
            </a:endParaRPr>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FF7E99-C519-4ECD-AC81-3C3ACCDF6F8E}"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В Интернете многие люди рассказывают о себе неправду и выдают себя за других людей. </a:t>
            </a:r>
          </a:p>
          <a:p>
            <a:pPr eaLnBrk="1" hangingPunct="1">
              <a:spcBef>
                <a:spcPct val="0"/>
              </a:spcBef>
            </a:pPr>
            <a:r>
              <a:rPr lang="ru-RU" i="1" smtClean="0">
                <a:latin typeface="Arial" charset="0"/>
                <a:cs typeface="Arial" charset="0"/>
              </a:rPr>
              <a:t>Встреча с Интернет-знакомыми в реальной жизни, бывает опасной: за псевдонимом может скрываться преступник.</a:t>
            </a:r>
            <a:endParaRPr lang="ru-RU" smtClean="0">
              <a:latin typeface="Arial" charset="0"/>
              <a:cs typeface="Arial" charset="0"/>
            </a:endParaRPr>
          </a:p>
          <a:p>
            <a:pPr eaLnBrk="1" hangingPunct="1">
              <a:spcBef>
                <a:spcPct val="0"/>
              </a:spcBef>
            </a:pPr>
            <a:r>
              <a:rPr lang="en-US" smtClean="0">
                <a:latin typeface="Arial" charset="0"/>
                <a:cs typeface="Arial" charset="0"/>
              </a:rPr>
              <a:t>http://diza-74.ucoz.ru/_nw/108/22301988.gif</a:t>
            </a:r>
            <a:endParaRPr lang="ru-RU" smtClean="0">
              <a:latin typeface="Arial" charset="0"/>
              <a:cs typeface="Arial" charset="0"/>
            </a:endParaRPr>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232256-52FC-47B1-8840-2DDBA6DA5E1D}"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t>При общении на ресурсах, требующих регистрации (в чатах, на форумах, в</a:t>
            </a:r>
            <a:r>
              <a:rPr lang="en-US" i="1" smtClean="0"/>
              <a:t> </a:t>
            </a:r>
            <a:r>
              <a:rPr lang="ru-RU" i="1" smtClean="0"/>
              <a:t>онлайн-играх), лучше использовать не реальное имя, а «ник» (выдуманное имя).</a:t>
            </a:r>
            <a:endParaRPr lang="ru-RU" smtClean="0"/>
          </a:p>
          <a:p>
            <a:pPr eaLnBrk="1" hangingPunct="1">
              <a:spcBef>
                <a:spcPct val="0"/>
              </a:spcBef>
            </a:pPr>
            <a:r>
              <a:rPr lang="ru-RU" i="1" smtClean="0"/>
              <a:t>Используйте веб-камеру только при общении с друзьями. </a:t>
            </a:r>
            <a:endParaRPr lang="ru-RU" smtClean="0"/>
          </a:p>
          <a:p>
            <a:pPr eaLnBrk="1" hangingPunct="1">
              <a:spcBef>
                <a:spcPct val="0"/>
              </a:spcBef>
            </a:pPr>
            <a:r>
              <a:rPr lang="ru-RU" i="1" smtClean="0"/>
              <a:t>Не добавляйте в друзья в социальных сетях всех подряд.</a:t>
            </a:r>
            <a:endParaRPr lang="ru-RU" smtClean="0"/>
          </a:p>
          <a:p>
            <a:pPr eaLnBrk="1" hangingPunct="1">
              <a:spcBef>
                <a:spcPct val="0"/>
              </a:spcBef>
            </a:pPr>
            <a:r>
              <a:rPr lang="ru-RU" i="1" smtClean="0"/>
              <a:t>Не соглашайтесь на личную встречу с людьми, с которыми Вы познакомились в Интернете, без согласования с взрослыми. </a:t>
            </a:r>
            <a:endParaRPr lang="ru-RU" smtClean="0"/>
          </a:p>
          <a:p>
            <a:pPr eaLnBrk="1" hangingPunct="1">
              <a:spcBef>
                <a:spcPct val="0"/>
              </a:spcBef>
            </a:pPr>
            <a:r>
              <a:rPr lang="ru-RU" i="1" smtClean="0"/>
              <a:t>Всегда рассказывайте взрослым обо всех случаях в Интернете, которые вызвали у Вас смущение или тревогу.</a:t>
            </a:r>
            <a:endParaRPr lang="ru-RU" smtClean="0"/>
          </a:p>
          <a:p>
            <a:pPr eaLnBrk="1" hangingPunct="1">
              <a:spcBef>
                <a:spcPct val="0"/>
              </a:spcBef>
            </a:pPr>
            <a:r>
              <a:rPr lang="ru-RU" i="1" smtClean="0"/>
              <a:t>Прекращайте любые контакты по электронной почте или в чатах, если кто-нибудь  начинает задавать вам вопросы личного характера.</a:t>
            </a:r>
            <a:endParaRPr lang="ru-RU" smtClean="0"/>
          </a:p>
          <a:p>
            <a:pPr eaLnBrk="1" hangingPunct="1">
              <a:spcBef>
                <a:spcPct val="0"/>
              </a:spcBef>
            </a:pPr>
            <a:endParaRPr lang="ru-RU" smtClean="0"/>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A0F63-79B8-40FF-BDF9-FAB34C5485D3}"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Интернет-зависимость – это болезнь современного поколения: дети и многие взрослые сутками проводят за компьютером, в частности, во всемирной паутине. Ученые полагают, что в скором времени Интернет-зависимость встанет в один ряд с такими пагубными пристрастиями, как наркотическая зависимость, алкоголизм, курение.</a:t>
            </a:r>
            <a:endParaRPr lang="ru-RU" smtClean="0">
              <a:latin typeface="Arial" charset="0"/>
              <a:cs typeface="Arial" charset="0"/>
            </a:endParaRPr>
          </a:p>
          <a:p>
            <a:pPr eaLnBrk="1" hangingPunct="1">
              <a:spcBef>
                <a:spcPct val="0"/>
              </a:spcBef>
            </a:pPr>
            <a:r>
              <a:rPr lang="ru-RU" smtClean="0">
                <a:latin typeface="Arial" charset="0"/>
                <a:cs typeface="Arial" charset="0"/>
              </a:rPr>
              <a:t>Следует помнить, что жизнь по большому счёту коротка. Поэтому время, потраченное на интернет и игры, восполнить уже невозможно. За время, проведенное вами за компьютером, ваши сверстники уйдут далеко вперед, достигнут новых успехов и результатов. Вы же останетесь далеко позади, без знаний и умений, да ещё и с подорванным здоровьем, т.к. увлечение компьютером его не прибавляет.</a:t>
            </a:r>
          </a:p>
          <a:p>
            <a:pPr eaLnBrk="1" hangingPunct="1">
              <a:spcBef>
                <a:spcPct val="0"/>
              </a:spcBef>
            </a:pPr>
            <a:r>
              <a:rPr lang="ru-RU" smtClean="0">
                <a:latin typeface="Arial" charset="0"/>
                <a:cs typeface="Arial" charset="0"/>
              </a:rPr>
              <a:t>Эти нездоровые увлечения в конечном итоге не позволят добиться вам успехов в жизни, занять достойное место в обществе, достойную зарплату и социальный статус. Поэтому всё хорошо в меру. Интернет и игры невозбранимы, но нужно их дозировать, рационально и с пользой распределять свое время.</a:t>
            </a:r>
          </a:p>
          <a:p>
            <a:pPr eaLnBrk="1" hangingPunct="1">
              <a:spcBef>
                <a:spcPct val="0"/>
              </a:spcBef>
            </a:pPr>
            <a:endParaRPr lang="ru-RU" smtClean="0">
              <a:latin typeface="Arial" charset="0"/>
              <a:cs typeface="Arial" charset="0"/>
            </a:endParaRPr>
          </a:p>
          <a:p>
            <a:pPr eaLnBrk="1" hangingPunct="1">
              <a:spcBef>
                <a:spcPct val="0"/>
              </a:spcBef>
            </a:pPr>
            <a:r>
              <a:rPr lang="en-US" smtClean="0">
                <a:latin typeface="Arial" charset="0"/>
                <a:cs typeface="Arial" charset="0"/>
              </a:rPr>
              <a:t>http://www.medlinks.ru/images/art/all15/Image252.jpg</a:t>
            </a:r>
            <a:endParaRPr lang="ru-RU" smtClean="0">
              <a:latin typeface="Arial" charset="0"/>
              <a:cs typeface="Arial" charset="0"/>
            </a:endParaRP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B1EF5-FC8A-4D9C-8FAE-22A5E236D52C}" type="slidenum">
              <a:rPr lang="ru-RU" smtClean="0"/>
              <a:pPr fontAlgn="base">
                <a:spcBef>
                  <a:spcPct val="0"/>
                </a:spcBef>
                <a:spcAft>
                  <a:spcPct val="0"/>
                </a:spcAft>
                <a:defRPr/>
              </a:pPr>
              <a:t>28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Установите, желательно с  участием родителей, для себя  правила использования компьютера и постарайтесь найти разумный баланс между виртуальной и реальной жизнью. Ведь реальная жизнь намного ярче и интереснее (спорт, хобби, походы и пр.).</a:t>
            </a:r>
            <a:endParaRPr lang="ru-RU" smtClean="0">
              <a:latin typeface="Arial" charset="0"/>
              <a:cs typeface="Arial" charset="0"/>
            </a:endParaRPr>
          </a:p>
          <a:p>
            <a:pPr eaLnBrk="1" hangingPunct="1">
              <a:spcBef>
                <a:spcPct val="0"/>
              </a:spcBef>
            </a:pPr>
            <a:r>
              <a:rPr lang="ru-RU" i="1" smtClean="0">
                <a:latin typeface="Arial" charset="0"/>
                <a:cs typeface="Arial" charset="0"/>
              </a:rPr>
              <a:t>Виртуальное общение не может заменить живой связи между людьми.</a:t>
            </a:r>
          </a:p>
          <a:p>
            <a:pPr eaLnBrk="1" hangingPunct="1">
              <a:spcBef>
                <a:spcPct val="0"/>
              </a:spcBef>
            </a:pPr>
            <a:r>
              <a:rPr lang="en-US" smtClean="0">
                <a:latin typeface="Arial" charset="0"/>
                <a:cs typeface="Arial" charset="0"/>
              </a:rPr>
              <a:t>http://w7t.ru/zooms/7d62/o/02e1d12b8a.jpg</a:t>
            </a:r>
            <a:endParaRPr lang="ru-RU" smtClean="0">
              <a:latin typeface="Arial" charset="0"/>
              <a:cs typeface="Arial" charset="0"/>
            </a:endParaRPr>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89AC8-D666-4918-9012-A14F592A14D1}" type="slidenum">
              <a:rPr lang="ru-RU" smtClean="0"/>
              <a:pPr fontAlgn="base">
                <a:spcBef>
                  <a:spcPct val="0"/>
                </a:spcBef>
                <a:spcAft>
                  <a:spcPct val="0"/>
                </a:spcAft>
                <a:defRPr/>
              </a:pPr>
              <a:t>29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ru-RU" i="1" dirty="0" smtClean="0"/>
              <a:t>Вредоносное ПО</a:t>
            </a:r>
            <a:r>
              <a:rPr lang="ru-RU" dirty="0" smtClean="0"/>
              <a:t> (</a:t>
            </a:r>
            <a:r>
              <a:rPr lang="ru-RU" dirty="0" err="1" smtClean="0"/>
              <a:t>malware</a:t>
            </a:r>
            <a:r>
              <a:rPr lang="ru-RU" dirty="0" smtClean="0"/>
              <a:t> – сокращение от </a:t>
            </a:r>
            <a:r>
              <a:rPr lang="ru-RU" dirty="0" err="1" smtClean="0"/>
              <a:t>malicious</a:t>
            </a:r>
            <a:r>
              <a:rPr lang="ru-RU" dirty="0" smtClean="0"/>
              <a:t> </a:t>
            </a:r>
            <a:r>
              <a:rPr lang="ru-RU" dirty="0" err="1" smtClean="0"/>
              <a:t>software</a:t>
            </a:r>
            <a:r>
              <a:rPr lang="ru-RU" dirty="0" smtClean="0"/>
              <a:t>) – это различные программы, которые могут наносить вред. </a:t>
            </a:r>
          </a:p>
          <a:p>
            <a:pPr eaLnBrk="1" fontAlgn="auto" hangingPunct="1">
              <a:spcBef>
                <a:spcPts val="0"/>
              </a:spcBef>
              <a:spcAft>
                <a:spcPts val="0"/>
              </a:spcAft>
              <a:defRPr/>
            </a:pPr>
            <a:r>
              <a:rPr lang="ru-RU" dirty="0" smtClean="0"/>
              <a:t>Вредоносное ПО – это любая нежелательная программа, которая устанавливается на компьютере без вашего ведома. </a:t>
            </a:r>
          </a:p>
          <a:p>
            <a:pPr eaLnBrk="1" fontAlgn="auto" hangingPunct="1">
              <a:spcBef>
                <a:spcPts val="0"/>
              </a:spcBef>
              <a:spcAft>
                <a:spcPts val="0"/>
              </a:spcAft>
              <a:defRPr/>
            </a:pPr>
            <a:r>
              <a:rPr lang="ru-RU" dirty="0" smtClean="0">
                <a:hlinkClick r:id="rId3"/>
              </a:rPr>
              <a:t>Вирусы</a:t>
            </a:r>
            <a:r>
              <a:rPr lang="ru-RU" dirty="0" smtClean="0"/>
              <a:t>, черви и троянские кони – это примеры вредоносных программ.</a:t>
            </a:r>
          </a:p>
          <a:p>
            <a:pPr eaLnBrk="1" fontAlgn="auto" hangingPunct="1">
              <a:spcBef>
                <a:spcPts val="0"/>
              </a:spcBef>
              <a:spcAft>
                <a:spcPts val="0"/>
              </a:spcAft>
              <a:defRPr/>
            </a:pPr>
            <a:r>
              <a:rPr lang="ru-RU" b="1" i="1" dirty="0" smtClean="0">
                <a:latin typeface="Arial" pitchFamily="34" charset="0"/>
                <a:cs typeface="Arial" pitchFamily="34" charset="0"/>
              </a:rPr>
              <a:t>Компьютерный вирус</a:t>
            </a:r>
            <a:r>
              <a:rPr lang="ru-RU" i="1" dirty="0" smtClean="0">
                <a:latin typeface="Arial" pitchFamily="34" charset="0"/>
                <a:cs typeface="Arial" pitchFamily="34" charset="0"/>
              </a:rPr>
              <a:t> - это специально написанная, небольшая по размерам программа, которая может "приписывать" себя к другим программам ("заражать" их).</a:t>
            </a:r>
            <a:endParaRPr lang="ru-RU" dirty="0" smtClean="0">
              <a:latin typeface="Arial" pitchFamily="34" charset="0"/>
              <a:cs typeface="Arial" pitchFamily="34" charset="0"/>
            </a:endParaRPr>
          </a:p>
          <a:p>
            <a:pPr eaLnBrk="1" fontAlgn="auto" hangingPunct="1">
              <a:spcBef>
                <a:spcPts val="0"/>
              </a:spcBef>
              <a:spcAft>
                <a:spcPts val="0"/>
              </a:spcAft>
              <a:defRPr/>
            </a:pPr>
            <a:r>
              <a:rPr lang="ru-RU" dirty="0" smtClean="0">
                <a:latin typeface="Arial" pitchFamily="34" charset="0"/>
                <a:cs typeface="Arial" pitchFamily="34" charset="0"/>
              </a:rPr>
              <a:t>Название «вирус» по отношению к компьютерным программам пришло из биологии именно по признаку способности к саморазмножению.</a:t>
            </a:r>
          </a:p>
          <a:p>
            <a:pPr eaLnBrk="1" fontAlgn="auto" hangingPunct="1">
              <a:spcBef>
                <a:spcPts val="0"/>
              </a:spcBef>
              <a:spcAft>
                <a:spcPts val="0"/>
              </a:spcAft>
              <a:defRPr/>
            </a:pPr>
            <a:r>
              <a:rPr lang="ru-RU" dirty="0" smtClean="0">
                <a:latin typeface="Arial" pitchFamily="34" charset="0"/>
                <a:cs typeface="Arial" pitchFamily="34" charset="0"/>
              </a:rPr>
              <a:t>Вирусы могут незаметно для пользователя внедряться в файлы, загрузочные секторы дисков и документы. После заражения компьютера вирус может активизироваться и заставить компьютер выполнять какие-либо действия. Активизация вируса может быть связана с различными событиями (наступлением определенной даты или дня недели, запуском программы, открытием документа и т. д.).</a:t>
            </a:r>
          </a:p>
          <a:p>
            <a:pPr eaLnBrk="1" fontAlgn="auto" hangingPunct="1">
              <a:spcBef>
                <a:spcPts val="0"/>
              </a:spcBef>
              <a:spcAft>
                <a:spcPts val="0"/>
              </a:spcAft>
              <a:defRPr/>
            </a:pPr>
            <a:r>
              <a:rPr lang="ru-RU" dirty="0" smtClean="0">
                <a:latin typeface="Arial" pitchFamily="34" charset="0"/>
                <a:cs typeface="Arial" pitchFamily="34" charset="0"/>
              </a:rPr>
              <a:t>В настоящее время известно несколько десятков тысяч вирусов, заражающих компьютеры различных операционных систем.</a:t>
            </a:r>
          </a:p>
          <a:p>
            <a:pPr eaLnBrk="1" fontAlgn="auto" hangingPunct="1">
              <a:spcBef>
                <a:spcPts val="0"/>
              </a:spcBef>
              <a:spcAft>
                <a:spcPts val="0"/>
              </a:spcAft>
              <a:defRPr/>
            </a:pPr>
            <a:r>
              <a:rPr lang="ru-RU" dirty="0" smtClean="0">
                <a:latin typeface="Arial" pitchFamily="34" charset="0"/>
                <a:cs typeface="Arial" pitchFamily="34" charset="0"/>
              </a:rPr>
              <a:t>Когда зараженная программа начинает работу, то сначала управление получает вирус. Вирус находит и "заражает" другие программы, а также выполняет какие-нибудь вредные действия (например, портит файлы или таблицу размещения файлов на диске, "засоряет" оперативную память и </a:t>
            </a:r>
            <a:r>
              <a:rPr lang="ru-RU" dirty="0" err="1" smtClean="0">
                <a:latin typeface="Arial" pitchFamily="34" charset="0"/>
                <a:cs typeface="Arial" pitchFamily="34" charset="0"/>
              </a:rPr>
              <a:t>т.д</a:t>
            </a:r>
            <a:r>
              <a:rPr lang="ru-RU" dirty="0" smtClean="0">
                <a:latin typeface="Arial" pitchFamily="34" charset="0"/>
                <a:cs typeface="Arial" pitchFamily="34" charset="0"/>
              </a:rPr>
              <a:t>).</a:t>
            </a:r>
            <a:endParaRPr lang="ru-RU" dirty="0" smtClean="0"/>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en-US" dirty="0" smtClean="0"/>
              <a:t>http://cdn.dipity.com/uploads/events/e8fca359d808d04fb8590f53f50acb97_1M.png</a:t>
            </a:r>
            <a:endParaRPr lang="ru-RU" dirty="0" smtClean="0"/>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30A210-8169-4730-AEA8-7473F2BF4144}"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При общении в Интернете вы должны быть дружелюбными с другими пользователями. Ни в коем случае не надо писать резкие и оскорбительные слова, распространять сплетни и угрозы.</a:t>
            </a:r>
          </a:p>
          <a:p>
            <a:pPr eaLnBrk="1" hangingPunct="1">
              <a:spcBef>
                <a:spcPct val="0"/>
              </a:spcBef>
            </a:pPr>
            <a:r>
              <a:rPr lang="ru-RU" smtClean="0"/>
              <a:t>Отправляемое электронное письмо всегда должно быть подписано и указана тема сообщения.</a:t>
            </a:r>
          </a:p>
          <a:p>
            <a:pPr eaLnBrk="1" hangingPunct="1">
              <a:spcBef>
                <a:spcPct val="0"/>
              </a:spcBef>
            </a:pPr>
            <a:r>
              <a:rPr lang="ru-RU" smtClean="0"/>
              <a:t>Если у Вас нет возможности сразу ответить на полученное письмо, сообщите, что Вы его получили и ответите позже.</a:t>
            </a:r>
          </a:p>
          <a:p>
            <a:pPr eaLnBrk="1" hangingPunct="1">
              <a:spcBef>
                <a:spcPct val="0"/>
              </a:spcBef>
            </a:pPr>
            <a:r>
              <a:rPr lang="ru-RU" smtClean="0"/>
              <a:t>Нельзя рассылать спам и другой «информационный мусор».</a:t>
            </a:r>
          </a:p>
          <a:p>
            <a:pPr eaLnBrk="1" hangingPunct="1">
              <a:spcBef>
                <a:spcPct val="0"/>
              </a:spcBef>
            </a:pPr>
            <a:r>
              <a:rPr lang="ru-RU" smtClean="0"/>
              <a:t>Никогда не пересылайте никому «письма счастья», удаляйте их сразу после получения.</a:t>
            </a:r>
          </a:p>
          <a:p>
            <a:pPr eaLnBrk="1" hangingPunct="1">
              <a:spcBef>
                <a:spcPct val="0"/>
              </a:spcBef>
            </a:pPr>
            <a:r>
              <a:rPr lang="ru-RU" smtClean="0"/>
              <a:t>Нельзя опубликовывать в сети чужие фотографии и сведения без разрешения хозяина. </a:t>
            </a:r>
          </a:p>
          <a:p>
            <a:pPr eaLnBrk="1" hangingPunct="1">
              <a:spcBef>
                <a:spcPct val="0"/>
              </a:spcBef>
            </a:pPr>
            <a:r>
              <a:rPr lang="ru-RU" smtClean="0"/>
              <a:t>Пользуетесь Интернет-источником – делайте на него ссылку.</a:t>
            </a:r>
          </a:p>
          <a:p>
            <a:pPr eaLnBrk="1" hangingPunct="1">
              <a:spcBef>
                <a:spcPct val="0"/>
              </a:spcBef>
            </a:pPr>
            <a:r>
              <a:rPr lang="ru-RU" smtClean="0"/>
              <a:t>Незаконное копирование файлов в Интернете (музыкальных, видеофайлов) = воровство. Не будьте «пиратами»!</a:t>
            </a:r>
          </a:p>
          <a:p>
            <a:pPr eaLnBrk="1" hangingPunct="1">
              <a:spcBef>
                <a:spcPct val="0"/>
              </a:spcBef>
            </a:pPr>
            <a:endParaRPr lang="ru-RU" smtClean="0">
              <a:latin typeface="Arial" charset="0"/>
              <a:cs typeface="Arial" charset="0"/>
            </a:endParaRPr>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FE5BF4-5BE8-432D-9427-AB072456048B}" type="slidenum">
              <a:rPr lang="ru-RU" smtClean="0"/>
              <a:pPr fontAlgn="base">
                <a:spcBef>
                  <a:spcPct val="0"/>
                </a:spcBef>
                <a:spcAft>
                  <a:spcPct val="0"/>
                </a:spcAft>
                <a:defRPr/>
              </a:pPr>
              <a:t>30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smtClean="0"/>
              <a:t>8 800 25 000 15</a:t>
            </a:r>
            <a:r>
              <a:rPr lang="ru-RU" smtClean="0"/>
              <a:t> — бесплатная всероссийская служба консультирования для детей и взрослых по проблемам безопасного использования Интернета и мобильной связи.</a:t>
            </a:r>
            <a:endParaRPr lang="ru-RU" b="1" smtClean="0"/>
          </a:p>
          <a:p>
            <a:pPr eaLnBrk="1" hangingPunct="1">
              <a:spcBef>
                <a:spcPct val="0"/>
              </a:spcBef>
            </a:pPr>
            <a:endParaRPr lang="ru-RU" smtClean="0"/>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9C121-2CC3-4553-871D-79C8CFB80C26}" type="slidenum">
              <a:rPr lang="ru-RU" smtClean="0"/>
              <a:pPr fontAlgn="base">
                <a:spcBef>
                  <a:spcPct val="0"/>
                </a:spcBef>
                <a:spcAft>
                  <a:spcPct val="0"/>
                </a:spcAft>
                <a:defRPr/>
              </a:pPr>
              <a:t>31</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3C139-DDDA-425E-B363-B37E645B67BC}" type="slidenum">
              <a:rPr lang="ru-RU" smtClean="0"/>
              <a:pPr fontAlgn="base">
                <a:spcBef>
                  <a:spcPct val="0"/>
                </a:spcBef>
                <a:spcAft>
                  <a:spcPct val="0"/>
                </a:spcAft>
                <a:defRPr/>
              </a:pPr>
              <a:t>32</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Киберпреступники иногда пытаются побудить вас загрузить мошеннические (ложные) программы безопасности, которые, как они заявляют, защитят вас от вредоносного ПО. Такие мошеннические программы безопасности могут требовать оплаты за фальшивый продукт, устанавливать вредоносное ПО на компьютер или похищать вашу личную информацию.</a:t>
            </a:r>
          </a:p>
          <a:p>
            <a:pPr eaLnBrk="1" hangingPunct="1">
              <a:spcBef>
                <a:spcPct val="0"/>
              </a:spcBef>
            </a:pPr>
            <a:endParaRPr lang="ru-RU" smtClean="0"/>
          </a:p>
          <a:p>
            <a:pPr eaLnBrk="1" hangingPunct="1">
              <a:spcBef>
                <a:spcPct val="0"/>
              </a:spcBef>
            </a:pPr>
            <a:r>
              <a:rPr lang="en-US" smtClean="0"/>
              <a:t>http://www.rupark.com/jpg341086705</a:t>
            </a: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DAAC57-63F8-46E7-BE9D-303580C9C47E}"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Имеется несколько методов для защиты компьютера от вредоносного ПО:</a:t>
            </a:r>
          </a:p>
          <a:p>
            <a:pPr eaLnBrk="1" hangingPunct="1">
              <a:spcBef>
                <a:spcPct val="0"/>
              </a:spcBef>
            </a:pPr>
            <a:r>
              <a:rPr lang="ru-RU" smtClean="0"/>
              <a:t>убедитесь, что автоматическое обновление операционной системы включено, чтобы получать все последние обновления безопасности;</a:t>
            </a:r>
          </a:p>
          <a:p>
            <a:pPr eaLnBrk="1" hangingPunct="1">
              <a:spcBef>
                <a:spcPct val="0"/>
              </a:spcBef>
            </a:pPr>
            <a:r>
              <a:rPr lang="ru-RU" smtClean="0"/>
              <a:t>включите брандмауэр;</a:t>
            </a:r>
          </a:p>
          <a:p>
            <a:pPr eaLnBrk="1" hangingPunct="1">
              <a:spcBef>
                <a:spcPct val="0"/>
              </a:spcBef>
            </a:pPr>
            <a:r>
              <a:rPr lang="ru-RU" smtClean="0"/>
              <a:t>включите антивирус;</a:t>
            </a:r>
          </a:p>
          <a:p>
            <a:pPr eaLnBrk="1" hangingPunct="1">
              <a:spcBef>
                <a:spcPct val="0"/>
              </a:spcBef>
            </a:pPr>
            <a:r>
              <a:rPr lang="ru-RU" smtClean="0"/>
              <a:t>отключить автозапуск со сменных носителей, что не позволит запускаться кодам, которые находятся на нем без ведома пользователя.</a:t>
            </a:r>
          </a:p>
          <a:p>
            <a:pPr eaLnBrk="1" hangingPunct="1">
              <a:spcBef>
                <a:spcPct val="0"/>
              </a:spcBef>
            </a:pPr>
            <a:r>
              <a:rPr lang="ru-RU" smtClean="0"/>
              <a:t>постоянно работать на персональном компьютере исключительно под правами пользователя, а не администратора, что не позволит большинству вредоносных программ инсталлироваться на персональном компьютере;</a:t>
            </a:r>
          </a:p>
          <a:p>
            <a:pPr eaLnBrk="1" hangingPunct="1">
              <a:spcBef>
                <a:spcPct val="0"/>
              </a:spcBef>
            </a:pPr>
            <a:endParaRPr lang="ru-RU" smtClean="0"/>
          </a:p>
          <a:p>
            <a:pPr eaLnBrk="1" hangingPunct="1">
              <a:spcBef>
                <a:spcPct val="0"/>
              </a:spcBef>
            </a:pPr>
            <a:r>
              <a:rPr lang="ru-RU" smtClean="0"/>
              <a:t>не открывайте спам-сообщения электронной почты и не переходите по ссылкам на подозрительные веб-сайты;</a:t>
            </a:r>
          </a:p>
          <a:p>
            <a:pPr eaLnBrk="1" hangingPunct="1">
              <a:spcBef>
                <a:spcPct val="0"/>
              </a:spcBef>
            </a:pPr>
            <a:endParaRPr lang="ru-RU" smtClean="0"/>
          </a:p>
          <a:p>
            <a:pPr eaLnBrk="1" hangingPunct="1">
              <a:spcBef>
                <a:spcPct val="0"/>
              </a:spcBef>
            </a:pPr>
            <a:r>
              <a:rPr lang="ru-RU" i="1" smtClean="0"/>
              <a:t>Не устанавливайте на своём компьютере программного обеспечения из неизвестных источников, с пиратских DVD и сайтов.</a:t>
            </a: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52A452-1466-47D4-B385-5611DEB7218E}"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latin typeface="Arial" charset="0"/>
                <a:cs typeface="Arial" charset="0"/>
              </a:rPr>
              <a:t>Шпионское программное обеспечение</a:t>
            </a:r>
            <a:r>
              <a:rPr lang="ru-RU" smtClean="0">
                <a:latin typeface="Arial" charset="0"/>
                <a:cs typeface="Arial" charset="0"/>
              </a:rPr>
              <a:t> (spyware, программа-шпион) — программа, которая скрытным образом устанавливается на компьютер с целью сбора информации. </a:t>
            </a:r>
          </a:p>
          <a:p>
            <a:pPr eaLnBrk="1" hangingPunct="1">
              <a:spcBef>
                <a:spcPct val="0"/>
              </a:spcBef>
            </a:pPr>
            <a:r>
              <a:rPr lang="ru-RU" smtClean="0">
                <a:latin typeface="Arial" charset="0"/>
                <a:cs typeface="Arial" charset="0"/>
              </a:rPr>
              <a:t>Spyware могут осуществлять широкий круг задач, например:</a:t>
            </a:r>
          </a:p>
          <a:p>
            <a:pPr eaLnBrk="1" hangingPunct="1">
              <a:spcBef>
                <a:spcPct val="0"/>
              </a:spcBef>
            </a:pPr>
            <a:r>
              <a:rPr lang="ru-RU" smtClean="0">
                <a:latin typeface="Arial" charset="0"/>
                <a:cs typeface="Arial" charset="0"/>
              </a:rPr>
              <a:t>собирать информацию о привычках пользования Интернетом и наиболее часто посещаемые сайты (программа отслеживания);</a:t>
            </a:r>
          </a:p>
          <a:p>
            <a:pPr eaLnBrk="1" hangingPunct="1">
              <a:spcBef>
                <a:spcPct val="0"/>
              </a:spcBef>
            </a:pPr>
            <a:r>
              <a:rPr lang="ru-RU" smtClean="0">
                <a:latin typeface="Arial" charset="0"/>
                <a:cs typeface="Arial" charset="0"/>
              </a:rPr>
              <a:t>запоминать нажатия клавиш на клавиатуре (кейлоггеры) и записывать скриншоты экрана и в дальнейшем отправлять информацию создателю spyware;</a:t>
            </a:r>
          </a:p>
          <a:p>
            <a:pPr eaLnBrk="1" hangingPunct="1">
              <a:spcBef>
                <a:spcPct val="0"/>
              </a:spcBef>
            </a:pPr>
            <a:r>
              <a:rPr lang="ru-RU" smtClean="0">
                <a:latin typeface="Arial" charset="0"/>
                <a:cs typeface="Arial" charset="0"/>
              </a:rPr>
              <a:t>несанкционированно и удалённо управлять компьютером;</a:t>
            </a:r>
          </a:p>
          <a:p>
            <a:pPr eaLnBrk="1" hangingPunct="1">
              <a:spcBef>
                <a:spcPct val="0"/>
              </a:spcBef>
            </a:pPr>
            <a:r>
              <a:rPr lang="ru-RU" smtClean="0">
                <a:latin typeface="Arial" charset="0"/>
                <a:cs typeface="Arial" charset="0"/>
              </a:rPr>
              <a:t>инсталлировать на компьютер пользователя дополнительные программы;</a:t>
            </a:r>
          </a:p>
          <a:p>
            <a:pPr eaLnBrk="1" hangingPunct="1">
              <a:spcBef>
                <a:spcPct val="0"/>
              </a:spcBef>
            </a:pPr>
            <a:r>
              <a:rPr lang="ru-RU" smtClean="0">
                <a:latin typeface="Arial" charset="0"/>
                <a:cs typeface="Arial" charset="0"/>
              </a:rPr>
              <a:t>использоваться для несанкционированного анализа состояния систем безопасности — сканеры портов и уязвимостей и взломщики паролей;</a:t>
            </a:r>
          </a:p>
          <a:p>
            <a:pPr eaLnBrk="1" hangingPunct="1">
              <a:spcBef>
                <a:spcPct val="0"/>
              </a:spcBef>
            </a:pPr>
            <a:r>
              <a:rPr lang="ru-RU" smtClean="0">
                <a:latin typeface="Arial" charset="0"/>
                <a:cs typeface="Arial" charset="0"/>
              </a:rPr>
              <a:t>изменять параметры операционной системы — руткиты, перехватчики управления и пр. — результатом чего является снижение скорости соединения с Интернетом или потеря соединения как такового, открывание других домашних страниц или удаление тех или иных программ;</a:t>
            </a:r>
          </a:p>
          <a:p>
            <a:pPr eaLnBrk="1" hangingPunct="1">
              <a:spcBef>
                <a:spcPct val="0"/>
              </a:spcBef>
            </a:pPr>
            <a:r>
              <a:rPr lang="ru-RU" smtClean="0">
                <a:latin typeface="Arial" charset="0"/>
                <a:cs typeface="Arial" charset="0"/>
              </a:rPr>
              <a:t>перенаправлять активность браузеров, что влечёт за собой посещение веб-сайтов вслепую с риском заражения вирусами.</a:t>
            </a:r>
          </a:p>
          <a:p>
            <a:pPr eaLnBrk="1" hangingPunct="1">
              <a:spcBef>
                <a:spcPct val="0"/>
              </a:spcBef>
            </a:pPr>
            <a:endParaRPr lang="ru-RU" smtClean="0">
              <a:latin typeface="Arial" charset="0"/>
              <a:cs typeface="Arial" charset="0"/>
            </a:endParaRPr>
          </a:p>
          <a:p>
            <a:pPr eaLnBrk="1" hangingPunct="1">
              <a:spcBef>
                <a:spcPct val="0"/>
              </a:spcBef>
            </a:pPr>
            <a:r>
              <a:rPr lang="en-US" smtClean="0">
                <a:latin typeface="Arial" charset="0"/>
                <a:cs typeface="Arial" charset="0"/>
              </a:rPr>
              <a:t>http://cdn.dutchcowboys.nl/images/upload/cached/china_dc_4906_234_215_1.jpg</a:t>
            </a:r>
            <a:endParaRPr lang="ru-RU" smtClean="0">
              <a:latin typeface="Arial" charset="0"/>
              <a:cs typeface="Arial" charset="0"/>
            </a:endParaRPr>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D0E3B6-6AE7-40F4-BE7B-E7FC15A655BE}"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Использование антивирусных программ с максимально «свежими» вирусными базами.</a:t>
            </a:r>
          </a:p>
          <a:p>
            <a:pPr eaLnBrk="1" hangingPunct="1">
              <a:spcBef>
                <a:spcPct val="0"/>
              </a:spcBef>
            </a:pPr>
            <a:r>
              <a:rPr lang="ru-RU" smtClean="0"/>
              <a:t>Использование файрволов и прокси-серверы для блокировки доступа к сайтам, известным как распространители spyware.</a:t>
            </a:r>
          </a:p>
          <a:p>
            <a:pPr eaLnBrk="1" hangingPunct="1">
              <a:spcBef>
                <a:spcPct val="0"/>
              </a:spcBef>
            </a:pPr>
            <a:r>
              <a:rPr lang="ru-RU" smtClean="0"/>
              <a:t>Использование браузеров, отличных от Internet Explorer — Opera, Mozilla Firefox и др. Хотя нет совершенно безопасного браузера, Internet Explorer представляет больший риск по части заражения из-за своей обширной пользовательской базы.</a:t>
            </a:r>
          </a:p>
          <a:p>
            <a:pPr eaLnBrk="1" hangingPunct="1">
              <a:spcBef>
                <a:spcPct val="0"/>
              </a:spcBef>
            </a:pPr>
            <a:r>
              <a:rPr lang="ru-RU" smtClean="0"/>
              <a:t>Скачивание программ только из доверенных источников (предпочтительно с веб-сайтов производителя), поскольку некоторые spyware могут встраиваться в дистрибутивы программ.</a:t>
            </a:r>
          </a:p>
          <a:p>
            <a:pPr eaLnBrk="1" hangingPunct="1">
              <a:spcBef>
                <a:spcPct val="0"/>
              </a:spcBef>
            </a:pPr>
            <a:r>
              <a:rPr lang="ru-RU" smtClean="0"/>
              <a:t>Не ходите по подозрительным ссылкам.</a:t>
            </a:r>
          </a:p>
          <a:p>
            <a:pPr eaLnBrk="1" hangingPunct="1">
              <a:spcBef>
                <a:spcPct val="0"/>
              </a:spcBef>
            </a:pPr>
            <a:endParaRPr lang="ru-RU" smtClean="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38AF2-87DA-4B6B-8BD9-53EA9E0A7BA5}"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i="1" smtClean="0"/>
              <a:t>Спам —  это письма, которые приходят по электронной почте от неизвестных людей, чаще всего это различные рекламные объявления, они забивают ящик, мешая загружать нормальные письма.</a:t>
            </a:r>
            <a:endParaRPr lang="ru-RU" smtClean="0"/>
          </a:p>
          <a:p>
            <a:pPr eaLnBrk="1" hangingPunct="1">
              <a:spcBef>
                <a:spcPct val="0"/>
              </a:spcBef>
            </a:pPr>
            <a:endParaRPr lang="ru-RU" smtClean="0">
              <a:latin typeface="Arial" charset="0"/>
              <a:cs typeface="Arial" charset="0"/>
            </a:endParaRPr>
          </a:p>
          <a:p>
            <a:pPr eaLnBrk="1" hangingPunct="1">
              <a:spcBef>
                <a:spcPct val="0"/>
              </a:spcBef>
            </a:pPr>
            <a:r>
              <a:rPr lang="en-US" smtClean="0">
                <a:latin typeface="Arial" charset="0"/>
                <a:cs typeface="Arial" charset="0"/>
              </a:rPr>
              <a:t>http://berezablog.com/wp-content/uploads/2013/04/spam.jpg</a:t>
            </a:r>
            <a:endParaRPr lang="ru-RU" smtClean="0">
              <a:latin typeface="Arial" charset="0"/>
              <a:cs typeface="Arial" charset="0"/>
            </a:endParaRPr>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8D8A07-5CEF-4AFC-8D1E-50EA6325261A}"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latin typeface="Arial" charset="0"/>
                <a:cs typeface="Arial" charset="0"/>
              </a:rPr>
              <a:t>Самый надёжный способ борьбы со спамом — не позволить спамерам узнать электронный адрес. Это трудная задача, но некоторые меры предосторожности можно предпринять.</a:t>
            </a:r>
          </a:p>
          <a:p>
            <a:pPr eaLnBrk="1" hangingPunct="1">
              <a:spcBef>
                <a:spcPct val="0"/>
              </a:spcBef>
            </a:pPr>
            <a:r>
              <a:rPr lang="ru-RU" smtClean="0">
                <a:latin typeface="Arial" charset="0"/>
                <a:cs typeface="Arial" charset="0"/>
              </a:rPr>
              <a:t>Не следует публиковать свой адрес на общедоступных сайтах. Если по каким-то причинам адрес электронной почты приходится публиковать, его можно закодировать наподобие «v_a_s_y_a_@_m_a_i_l_._r_u». Спамеры используют специальные программы для сканирования сайтов и сбора почтовых адресов, поэтому даже такая маскировка адреса может помочь. Следует помнить, однако, что в самых простых случаях «закодированный» адрес сможет распознать и программа. К тому же, это создает неудобства не только для спамеров, но и для обычных пользователей.</a:t>
            </a:r>
          </a:p>
          <a:p>
            <a:pPr eaLnBrk="1" hangingPunct="1">
              <a:spcBef>
                <a:spcPct val="0"/>
              </a:spcBef>
            </a:pPr>
            <a:r>
              <a:rPr lang="ru-RU" smtClean="0">
                <a:latin typeface="Arial" charset="0"/>
                <a:cs typeface="Arial" charset="0"/>
              </a:rPr>
              <a:t>Адрес можно представить в виде картинки. Существуют онлайн-службы, делающие это автоматически (однако, не следует забывать, что некоторые из этих служб могут сами собирать и продавать введенные пользователями почтовые адреса). </a:t>
            </a:r>
          </a:p>
          <a:p>
            <a:pPr eaLnBrk="1" hangingPunct="1">
              <a:spcBef>
                <a:spcPct val="0"/>
              </a:spcBef>
            </a:pPr>
            <a:r>
              <a:rPr lang="ru-RU" smtClean="0">
                <a:latin typeface="Arial" charset="0"/>
                <a:cs typeface="Arial" charset="0"/>
              </a:rPr>
              <a:t>Можно завести специальный ящик для регистрации в службах, не вызывающих особого доверия, и не использовать его для обычной жизни. Существуют даже службы, выдающие одноразовые адреса электронной почты специально для того, чтобы указывать их в сомнительных случаях. Самая известная из них — </a:t>
            </a:r>
            <a:r>
              <a:rPr lang="ru-RU" smtClean="0">
                <a:latin typeface="Arial" charset="0"/>
                <a:cs typeface="Arial" charset="0"/>
                <a:hlinkClick r:id="rId3"/>
              </a:rPr>
              <a:t>mailinator.com</a:t>
            </a:r>
            <a:r>
              <a:rPr lang="ru-RU" smtClean="0">
                <a:latin typeface="Arial" charset="0"/>
                <a:cs typeface="Arial" charset="0"/>
              </a:rPr>
              <a:t>.</a:t>
            </a:r>
          </a:p>
          <a:p>
            <a:pPr eaLnBrk="1" hangingPunct="1">
              <a:spcBef>
                <a:spcPct val="0"/>
              </a:spcBef>
            </a:pPr>
            <a:r>
              <a:rPr lang="ru-RU" smtClean="0">
                <a:latin typeface="Arial" charset="0"/>
                <a:cs typeface="Arial" charset="0"/>
              </a:rPr>
              <a:t>Можно время от времени менять свой адрес, но это связано с очевидными трудностями: нужно сообщить новый адрес людям, от которых хотелось бы получать почту.</a:t>
            </a:r>
          </a:p>
          <a:p>
            <a:pPr eaLnBrk="1" hangingPunct="1">
              <a:spcBef>
                <a:spcPct val="0"/>
              </a:spcBef>
            </a:pPr>
            <a:endParaRPr lang="ru-RU" smtClean="0"/>
          </a:p>
          <a:p>
            <a:pPr eaLnBrk="1" hangingPunct="1">
              <a:spcBef>
                <a:spcPct val="0"/>
              </a:spcBef>
            </a:pPr>
            <a:r>
              <a:rPr lang="ru-RU" smtClean="0">
                <a:latin typeface="Arial" charset="0"/>
                <a:cs typeface="Arial" charset="0"/>
              </a:rPr>
              <a:t>Никогда не следует отвечать на спам или переходить по содержащимся в нём ссылкам, в том числе и по ссылкам, предназначенным якобы для отписки от рассылки. Такое действие подтвердит, что электронный адрес реально существует, активно используется, а его получатель читает спам, и приведёт к увеличению количества спама.</a:t>
            </a:r>
          </a:p>
          <a:p>
            <a:pPr eaLnBrk="1" hangingPunct="1">
              <a:spcBef>
                <a:spcPct val="0"/>
              </a:spcBef>
            </a:pPr>
            <a:endParaRPr lang="ru-RU"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DEF5A-AD6C-4EE4-B5A5-E9E4BC670FBC}"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AB3DFBEB-AD26-49F1-BABF-29328C0C5A87}" type="datetimeFigureOut">
              <a:rPr lang="ru-RU"/>
              <a:pPr>
                <a:defRPr/>
              </a:pPr>
              <a:t>06.03.2015</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B71EDAC6-5A94-4682-816C-311F8F1475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821C20D-F83A-4548-916E-C292B5E9F71E}" type="datetimeFigureOut">
              <a:rPr lang="ru-RU"/>
              <a:pPr>
                <a:defRPr/>
              </a:pPr>
              <a:t>06.03.2015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F8BEC12-11CA-4F13-A897-99279E3D25F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299ED05F-FCD7-437B-984E-EEE758B38111}" type="datetimeFigureOut">
              <a:rPr lang="ru-RU"/>
              <a:pPr>
                <a:defRPr/>
              </a:pPr>
              <a:t>06.03.2015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6BCE28D-72F8-4CF8-8335-6226B4E4DBC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61D7D19-4A21-4BFD-ABA9-ABC71003A855}" type="datetimeFigureOut">
              <a:rPr lang="ru-RU"/>
              <a:pPr>
                <a:defRPr/>
              </a:pPr>
              <a:t>06.03.2015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A2EDBA9-8414-421B-ABFB-857EEE913E6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70FFBF1F-D354-4AED-83BC-773F9D08276A}" type="datetimeFigureOut">
              <a:rPr lang="ru-RU"/>
              <a:pPr>
                <a:defRPr/>
              </a:pPr>
              <a:t>06.03.2015</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4A655B4B-B015-4AB6-9F50-10E494E403A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06EEF297-E131-4DBC-9040-F2EC5703B17F}" type="datetimeFigureOut">
              <a:rPr lang="ru-RU"/>
              <a:pPr>
                <a:defRPr/>
              </a:pPr>
              <a:t>06.03.2015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54B2865-A293-45A4-8763-8420A580154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79998B4A-BD18-4FB8-998C-DE89C6CF25B3}" type="datetimeFigureOut">
              <a:rPr lang="ru-RU"/>
              <a:pPr>
                <a:defRPr/>
              </a:pPr>
              <a:t>06.03.2015</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5D59C959-434B-4C19-B84F-AA82C8AD3F5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4DBC357-4C93-48A1-9A25-5A237AFBC6DA}" type="datetimeFigureOut">
              <a:rPr lang="ru-RU"/>
              <a:pPr>
                <a:defRPr/>
              </a:pPr>
              <a:t>06.03.2015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E104DF00-24D5-422F-ACE0-82AF290CEA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C3EDF3FE-889E-4C86-A165-E4642FD2688F}" type="datetimeFigureOut">
              <a:rPr lang="ru-RU"/>
              <a:pPr>
                <a:defRPr/>
              </a:pPr>
              <a:t>06.03.2015</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9FCE1E9D-65D8-48AA-875E-29EA33E8F7B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435962E-C51E-474E-83AF-FE5EE9CBD192}" type="datetimeFigureOut">
              <a:rPr lang="ru-RU"/>
              <a:pPr>
                <a:defRPr/>
              </a:pPr>
              <a:t>06.03.2015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31BD489D-EAC4-4AC0-AEC6-51BA46E4878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670BE3F5-1192-4EE4-97DB-3754E4AC2D96}" type="datetimeFigureOut">
              <a:rPr lang="ru-RU"/>
              <a:pPr>
                <a:defRPr/>
              </a:pPr>
              <a:t>06.03.2015</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54505F15-D73E-4381-AA27-5F11287F4B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94D315C7-3BDF-4845-B4A5-1611EF4F9F87}" type="datetimeFigureOut">
              <a:rPr lang="ru-RU"/>
              <a:pPr>
                <a:defRPr/>
              </a:pPr>
              <a:t>06.03.2015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C1DB7D2D-BD8B-42F1-A64A-FE1715CFADD5}"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80" r:id="rId1"/>
    <p:sldLayoutId id="2147483875" r:id="rId2"/>
    <p:sldLayoutId id="2147483881" r:id="rId3"/>
    <p:sldLayoutId id="2147483876" r:id="rId4"/>
    <p:sldLayoutId id="2147483882" r:id="rId5"/>
    <p:sldLayoutId id="2147483877" r:id="rId6"/>
    <p:sldLayoutId id="2147483883" r:id="rId7"/>
    <p:sldLayoutId id="2147483884" r:id="rId8"/>
    <p:sldLayoutId id="2147483885" r:id="rId9"/>
    <p:sldLayoutId id="2147483878" r:id="rId10"/>
    <p:sldLayoutId id="2147483879" r:id="rId11"/>
  </p:sldLayoutIdLst>
  <p:txStyles>
    <p:titleStyle>
      <a:lvl1pPr algn="l" rtl="0" eaLnBrk="0" fontAlgn="base" hangingPunct="0">
        <a:spcBef>
          <a:spcPct val="0"/>
        </a:spcBef>
        <a:spcAft>
          <a:spcPct val="0"/>
        </a:spcAft>
        <a:defRPr sz="4300" kern="1200">
          <a:solidFill>
            <a:srgbClr val="5F6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F688B"/>
          </a:solidFill>
          <a:latin typeface="Georgia" pitchFamily="18" charset="0"/>
        </a:defRPr>
      </a:lvl2pPr>
      <a:lvl3pPr algn="l" rtl="0" eaLnBrk="0" fontAlgn="base" hangingPunct="0">
        <a:spcBef>
          <a:spcPct val="0"/>
        </a:spcBef>
        <a:spcAft>
          <a:spcPct val="0"/>
        </a:spcAft>
        <a:defRPr sz="4300">
          <a:solidFill>
            <a:srgbClr val="5F688B"/>
          </a:solidFill>
          <a:latin typeface="Georgia" pitchFamily="18" charset="0"/>
        </a:defRPr>
      </a:lvl3pPr>
      <a:lvl4pPr algn="l" rtl="0" eaLnBrk="0" fontAlgn="base" hangingPunct="0">
        <a:spcBef>
          <a:spcPct val="0"/>
        </a:spcBef>
        <a:spcAft>
          <a:spcPct val="0"/>
        </a:spcAft>
        <a:defRPr sz="4300">
          <a:solidFill>
            <a:srgbClr val="5F688B"/>
          </a:solidFill>
          <a:latin typeface="Georgia" pitchFamily="18" charset="0"/>
        </a:defRPr>
      </a:lvl4pPr>
      <a:lvl5pPr algn="l" rtl="0" eaLnBrk="0" fontAlgn="base" hangingPunct="0">
        <a:spcBef>
          <a:spcPct val="0"/>
        </a:spcBef>
        <a:spcAft>
          <a:spcPct val="0"/>
        </a:spcAft>
        <a:defRPr sz="4300">
          <a:solidFill>
            <a:srgbClr val="5F688B"/>
          </a:solidFill>
          <a:latin typeface="Georgia" pitchFamily="18" charset="0"/>
        </a:defRPr>
      </a:lvl5pPr>
      <a:lvl6pPr marL="457200" algn="l" rtl="0" fontAlgn="base">
        <a:spcBef>
          <a:spcPct val="0"/>
        </a:spcBef>
        <a:spcAft>
          <a:spcPct val="0"/>
        </a:spcAft>
        <a:defRPr sz="4300">
          <a:solidFill>
            <a:srgbClr val="5F688B"/>
          </a:solidFill>
          <a:latin typeface="Georgia" pitchFamily="18" charset="0"/>
        </a:defRPr>
      </a:lvl6pPr>
      <a:lvl7pPr marL="914400" algn="l" rtl="0" fontAlgn="base">
        <a:spcBef>
          <a:spcPct val="0"/>
        </a:spcBef>
        <a:spcAft>
          <a:spcPct val="0"/>
        </a:spcAft>
        <a:defRPr sz="4300">
          <a:solidFill>
            <a:srgbClr val="5F688B"/>
          </a:solidFill>
          <a:latin typeface="Georgia" pitchFamily="18" charset="0"/>
        </a:defRPr>
      </a:lvl7pPr>
      <a:lvl8pPr marL="1371600" algn="l" rtl="0" fontAlgn="base">
        <a:spcBef>
          <a:spcPct val="0"/>
        </a:spcBef>
        <a:spcAft>
          <a:spcPct val="0"/>
        </a:spcAft>
        <a:defRPr sz="4300">
          <a:solidFill>
            <a:srgbClr val="5F688B"/>
          </a:solidFill>
          <a:latin typeface="Georgia" pitchFamily="18" charset="0"/>
        </a:defRPr>
      </a:lvl8pPr>
      <a:lvl9pPr marL="1828800" algn="l" rtl="0" fontAlgn="base">
        <a:spcBef>
          <a:spcPct val="0"/>
        </a:spcBef>
        <a:spcAft>
          <a:spcPct val="0"/>
        </a:spcAft>
        <a:defRPr sz="4300">
          <a:solidFill>
            <a:srgbClr val="5F688B"/>
          </a:solidFill>
          <a:latin typeface="Georgia" pitchFamily="18"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8CADA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C7B7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camps.perm.ru/info_rd/1304-kak-sdelat-internet-bezopasnym-dlya-detey.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p;Dcy;&amp;iecy;&amp;ncy;&amp;softcy; - &amp;Scy;&amp;iecy;&amp;gcy;&amp;ocy;&amp;dcy;&amp;ncy;&amp;yacy; &amp;Icy;&amp;ncy;&amp;tcy;&amp;iecy;&amp;rcy;&amp;ncy;&amp;iecy;&amp;tcy;&amp;acy; HardOK &amp;Kcy;&amp;ocy;&amp;mcy;&amp;pcy;&amp;softcy;&amp;yucy;&amp;tcy;&amp;iecy;&amp;rcy;&amp;ncy;&amp;ycy;&amp;jcy; - &amp;Fcy;&amp;ocy;&amp;rcy;&amp;ucy;&amp;mcy; &amp;Vcy;&amp;scy;&amp;iecy;&amp;mcy;&amp;icy;&amp;rcy;&amp;ncy;&amp;ycy;&amp;jcy; - &amp;Bcy;&amp;iecy;&amp;zcy;&amp;ocy;&amp;pcy;&amp;acy;&amp;scy;&amp;ncy;&amp;ocy;&amp;gcy;&amp;ocy;"/>
          <p:cNvPicPr>
            <a:picLocks noChangeAspect="1" noChangeArrowheads="1"/>
          </p:cNvPicPr>
          <p:nvPr/>
        </p:nvPicPr>
        <p:blipFill>
          <a:blip r:embed="rId3"/>
          <a:srcRect/>
          <a:stretch>
            <a:fillRect/>
          </a:stretch>
        </p:blipFill>
        <p:spPr bwMode="auto">
          <a:xfrm>
            <a:off x="0" y="0"/>
            <a:ext cx="9144000" cy="6865938"/>
          </a:xfrm>
          <a:prstGeom prst="rect">
            <a:avLst/>
          </a:prstGeom>
          <a:noFill/>
          <a:ln w="9525">
            <a:noFill/>
            <a:miter lim="800000"/>
            <a:headEnd/>
            <a:tailEnd/>
          </a:ln>
        </p:spPr>
      </p:pic>
      <p:sp>
        <p:nvSpPr>
          <p:cNvPr id="4" name="TextBox 3"/>
          <p:cNvSpPr txBox="1"/>
          <p:nvPr/>
        </p:nvSpPr>
        <p:spPr>
          <a:xfrm>
            <a:off x="1464447" y="2274838"/>
            <a:ext cx="6215106" cy="2308324"/>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t>Безопасный интернет</a:t>
            </a:r>
          </a:p>
        </p:txBody>
      </p:sp>
      <p:sp>
        <p:nvSpPr>
          <p:cNvPr id="8196" name="TextBox 5"/>
          <p:cNvSpPr txBox="1">
            <a:spLocks noChangeArrowheads="1"/>
          </p:cNvSpPr>
          <p:nvPr/>
        </p:nvSpPr>
        <p:spPr bwMode="auto">
          <a:xfrm>
            <a:off x="6858000" y="5643563"/>
            <a:ext cx="2286000" cy="954087"/>
          </a:xfrm>
          <a:prstGeom prst="rect">
            <a:avLst/>
          </a:prstGeom>
          <a:noFill/>
          <a:ln w="9525">
            <a:noFill/>
            <a:miter lim="800000"/>
            <a:headEnd/>
            <a:tailEnd/>
          </a:ln>
        </p:spPr>
        <p:txBody>
          <a:bodyPr>
            <a:spAutoFit/>
          </a:bodyPr>
          <a:lstStyle/>
          <a:p>
            <a:pPr algn="ctr"/>
            <a:r>
              <a:rPr lang="ru-RU" sz="2800" b="1">
                <a:solidFill>
                  <a:schemeClr val="bg1"/>
                </a:solidFill>
              </a:rPr>
              <a:t>Евгения Волкова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etector The MediaP Social Lie Media Works In."/>
          <p:cNvPicPr>
            <a:picLocks noChangeAspect="1" noChangeArrowheads="1"/>
          </p:cNvPicPr>
          <p:nvPr/>
        </p:nvPicPr>
        <p:blipFill>
          <a:blip r:embed="rId3"/>
          <a:srcRect/>
          <a:stretch>
            <a:fillRect/>
          </a:stretch>
        </p:blipFill>
        <p:spPr bwMode="auto">
          <a:xfrm>
            <a:off x="4714875" y="2428875"/>
            <a:ext cx="4429125" cy="4429125"/>
          </a:xfrm>
          <a:prstGeom prst="rect">
            <a:avLst/>
          </a:prstGeom>
          <a:noFill/>
          <a:ln w="9525">
            <a:noFill/>
            <a:miter lim="800000"/>
            <a:headEnd/>
            <a:tailEnd/>
          </a:ln>
        </p:spPr>
      </p:pic>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2214554"/>
            <a:ext cx="7215238" cy="1446550"/>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rPr>
              <a:t>Недостоверная информация</a:t>
            </a:r>
            <a:endParaRPr lang="ru-RU" sz="4400" dirty="0">
              <a:ln w="19050">
                <a:solidFill>
                  <a:schemeClr val="tx1">
                    <a:lumMod val="75000"/>
                    <a:lumOff val="25000"/>
                  </a:schemeClr>
                </a:solidFill>
                <a:prstDash val="solid"/>
              </a:ln>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amp;Ucy;&amp;chcy;&amp;icy;&amp;tcy;&amp;iecy;&amp;lcy;&amp;softcy; &amp;Acy;&amp;lcy;&amp;iecy;&amp;kcy;&amp;scy;&amp;iecy;&amp;iecy;&amp;vcy;&amp;ncy;&amp;acy; &amp;Gcy;&amp;ucy;&amp;lcy;&amp;iecy;&amp;vcy;&amp;icy;&amp;chcy; &amp;Kcy;&amp;ucy;&amp;lcy;&amp;softcy;&amp;tcy;&amp;ucy;&amp;rcy;&amp;ycy; &amp;Icy;&amp;rcy;&amp;icy;&amp;ncy;&amp;acy; &amp;fcy;&amp;icy;&amp;zcy;&amp;icy;&amp;chcy;&amp;iecy;&amp;scy;&amp;kcy;&amp;ocy;&amp;jc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585323"/>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используй надежные источники</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проверь по разным источникам</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мысли критически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2214554"/>
            <a:ext cx="8143932" cy="769441"/>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err="1">
                <a:ln>
                  <a:solidFill>
                    <a:schemeClr val="tx1">
                      <a:lumMod val="75000"/>
                      <a:lumOff val="25000"/>
                    </a:schemeClr>
                  </a:solidFill>
                </a:ln>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rPr>
              <a:t>Интернет-мошенничества</a:t>
            </a:r>
            <a:endParaRPr lang="ru-RU" sz="4400" b="1" dirty="0">
              <a:ln>
                <a:solidFill>
                  <a:schemeClr val="tx1">
                    <a:lumMod val="75000"/>
                    <a:lumOff val="25000"/>
                  </a:schemeClr>
                </a:solidFill>
              </a:ln>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9940" name="Picture 4" descr="&amp;Vcy; &amp;icy;&amp;ncy;&amp;tcy;&amp;iecy;&amp;rcy;&amp;ncy;&amp;iecy;&amp;tcy;-&amp;mcy;&amp;ocy;&amp;shcy;&amp;iecy;&amp;ncy;&amp;ncy;&amp;icy;&amp;kcy;&amp;ocy;&amp;vcy; &amp;Ncy;&amp;acy; &amp;Bcy;&amp;rcy;&amp;iecy;&amp;scy;&amp;tcy;&amp;chcy;&amp;icy;&amp;ncy;&amp;ycy; 15 &amp;scy; &amp;ocy;&amp;bcy;&amp;rcy;&amp;acy;&amp;tcy;&amp;icy;&amp;lcy;&amp;icy;&amp;scy;&amp;softcy; &amp;zhcy;&amp;acy;&amp;lcy;&amp;ocy;&amp;bcy;&amp;acy;&amp;mcy;&amp;icy; TUT.BY 12.03.2013 - &amp;Ocy;&amp;bcy;&amp;shchcy;&amp;iecy;&amp;scy;&amp;tcy;&amp;vcy;&amp;ocy; - &amp;Dcy;&amp;iecy;&amp;scy;&amp;yacy;&amp;tcy;&amp;kcy;&amp;icy; &amp;Mcy;&amp;icy;&amp;lcy;&amp;icy;&amp;tscy;&amp;icy;&amp;yucy; - 04, &amp;zhcy;&amp;icy;&amp;tcy;&amp;iecy;&amp;lcy;&amp;iecy;&amp;jcy;:&amp;Ncy;&amp;Ocy;&amp;Vcy;&amp;Ocy;&amp;Scy;&amp;Tcy;&amp;Icy;"/>
          <p:cNvPicPr>
            <a:picLocks noChangeAspect="1" noChangeArrowheads="1"/>
          </p:cNvPicPr>
          <p:nvPr/>
        </p:nvPicPr>
        <p:blipFill>
          <a:blip r:embed="rId3"/>
          <a:srcRect/>
          <a:stretch>
            <a:fillRect/>
          </a:stretch>
        </p:blipFill>
        <p:spPr bwMode="auto">
          <a:xfrm>
            <a:off x="3798888" y="2857500"/>
            <a:ext cx="5345112" cy="4000500"/>
          </a:xfrm>
          <a:prstGeom prst="rect">
            <a:avLst/>
          </a:prstGeom>
          <a:noFill/>
          <a:ln w="9525">
            <a:noFill/>
            <a:miter lim="800000"/>
            <a:headEnd/>
            <a:tailEnd/>
          </a:ln>
        </p:spPr>
      </p:pic>
      <p:sp>
        <p:nvSpPr>
          <p:cNvPr id="8" name="TextBox 7"/>
          <p:cNvSpPr txBox="1"/>
          <p:nvPr/>
        </p:nvSpPr>
        <p:spPr>
          <a:xfrm>
            <a:off x="1071538" y="5657671"/>
            <a:ext cx="3857652" cy="1200329"/>
          </a:xfrm>
          <a:prstGeom prst="rect">
            <a:avLst/>
          </a:prstGeom>
          <a:noFill/>
        </p:spPr>
        <p:txBody>
          <a:bodyPr>
            <a:spAutoFit/>
          </a:bodyPr>
          <a:lstStyle/>
          <a:p>
            <a:pPr algn="ctr" fontAlgn="auto">
              <a:spcBef>
                <a:spcPts val="0"/>
              </a:spcBef>
              <a:spcAft>
                <a:spcPts val="0"/>
              </a:spcAft>
              <a:defRPr/>
            </a:pPr>
            <a:r>
              <a:rPr lang="ru-RU" sz="7200" b="1" dirty="0" err="1">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фишинг</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murman.rfn.ru/p/b_480822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amp;ZHcy;&amp;iecy;&amp;lcy;&amp;iecy;&amp;zcy;&amp;acy; &amp;kcy;&amp;ocy;&amp;mcy;&amp;pcy;&amp;softcy;&amp;yucy;&amp;tcy;&amp;iecy;&amp;rcy; &amp;Bcy;&amp;iecy;&amp;scy;&amp;shcy;&amp;ucy;&amp;mcy;&amp;ncy;&amp;ycy;&amp;jcy; &amp;Ncy;&amp;ocy;&amp;vcy;&amp;ocy;&amp;scy;&amp;tcy;&amp;icy;"/>
          <p:cNvPicPr>
            <a:picLocks noChangeAspect="1" noChangeArrowheads="1"/>
          </p:cNvPicPr>
          <p:nvPr/>
        </p:nvPicPr>
        <p:blipFill>
          <a:blip r:embed="rId3"/>
          <a:srcRect/>
          <a:stretch>
            <a:fillRect/>
          </a:stretch>
        </p:blipFill>
        <p:spPr bwMode="auto">
          <a:xfrm>
            <a:off x="0" y="0"/>
            <a:ext cx="91646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amp;Fcy;&amp;icy;&amp;shcy;&amp;icy;&amp;ncy;&amp;gcy;&amp;acy; &amp;pcy;&amp;ocy;&amp;pcy;&amp;ucy;&amp;lcy;&amp;yacy;&amp;rcy;&amp;ncy;&amp;ocy;&amp;jcy; &amp;ncy;&amp;acy;&amp;icy;&amp;bcy;&amp;ocy;&amp;lcy;&amp;iecy;&amp;iecy; &amp;scy;&amp;iecy;&amp;tcy;&amp;icy; &amp;dcy;&amp;lcy;&amp;yacy; &amp;scy;&amp;rcy;&amp;iecy;&amp;dcy;&amp;ocy;&amp;jcy; &amp;Scy;&amp;ocy;&amp;tscy;&amp;icy;&amp;acy;&amp;lcy;&amp;softcy;&amp;ncy;&amp;ycy;&amp;iecy; &amp;scy;&amp;tcy;&amp;acy;&amp;lcy;&amp;icy;"/>
          <p:cNvPicPr>
            <a:picLocks noChangeAspect="1" noChangeArrowheads="1"/>
          </p:cNvPicPr>
          <p:nvPr/>
        </p:nvPicPr>
        <p:blipFill>
          <a:blip r:embed="rId3"/>
          <a:srcRect/>
          <a:stretch>
            <a:fillRect/>
          </a:stretch>
        </p:blipFill>
        <p:spPr bwMode="auto">
          <a:xfrm>
            <a:off x="0" y="0"/>
            <a:ext cx="913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1754326"/>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бдительность</a:t>
            </a:r>
            <a:endPar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err="1">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антифишинг</a:t>
            </a:r>
            <a:endParaRPr lang="ru-RU" sz="3600" dirty="0">
              <a:solidFill>
                <a:schemeClr val="accent3">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ternet Explorer &amp;pcy;&amp;ocy;&amp;lcy;&amp;softcy;&amp;zcy;&amp;ocy;&amp;vcy;&amp;acy;&amp;tcy;&amp;iecy;&amp;lcy;&amp;yacy; 7 beta &amp;gcy;&amp;lcy;&amp;acy;&amp;zcy;&amp;acy;&amp;mcy;&amp;icy; Hostinfo"/>
          <p:cNvPicPr>
            <a:picLocks noChangeAspect="1" noChangeArrowheads="1"/>
          </p:cNvPicPr>
          <p:nvPr/>
        </p:nvPicPr>
        <p:blipFill>
          <a:blip r:embed="rId3"/>
          <a:srcRect/>
          <a:stretch>
            <a:fillRect/>
          </a:stretch>
        </p:blipFill>
        <p:spPr bwMode="auto">
          <a:xfrm>
            <a:off x="0" y="7938"/>
            <a:ext cx="91440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mp;Icy; &amp;kcy;&amp;icy;&amp;bcy;&amp;iecy;&amp;rcy;&amp;bcy;&amp;ucy;&amp;lcy;&amp;lcy;&amp;icy;&amp;ncy;&amp;gcy; &amp;Pcy;&amp;rcy;&amp;acy;&amp;vcy;&amp;dcy;&amp;acy;-TV. &amp;Ecy;&amp;tcy;&amp;ocy; &amp;CHcy;&amp;tcy;&amp;ocy;? &amp;Icy;&amp;ncy;&amp;tcy;&amp;iecy;&amp;rcy;&amp;ncy;&amp;iecy;&amp;tcy;-&amp;tcy;&amp;rcy;&amp;ocy;&amp;lcy;&amp;lcy;&amp;icy;&amp;ncy;&amp;gcy;"/>
          <p:cNvPicPr>
            <a:picLocks noChangeAspect="1" noChangeArrowheads="1"/>
          </p:cNvPicPr>
          <p:nvPr/>
        </p:nvPicPr>
        <p:blipFill>
          <a:blip r:embed="rId3"/>
          <a:srcRect/>
          <a:stretch>
            <a:fillRect/>
          </a:stretch>
        </p:blipFill>
        <p:spPr bwMode="auto">
          <a:xfrm>
            <a:off x="5172075" y="2500313"/>
            <a:ext cx="3971925" cy="4010025"/>
          </a:xfrm>
          <a:prstGeom prst="rect">
            <a:avLst/>
          </a:prstGeom>
          <a:noFill/>
          <a:ln w="9525">
            <a:noFill/>
            <a:miter lim="800000"/>
            <a:headEnd/>
            <a:tailEnd/>
          </a:ln>
        </p:spPr>
      </p:pic>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1785926"/>
            <a:ext cx="6286544" cy="1446550"/>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Оскорбления и унижения</a:t>
            </a:r>
          </a:p>
        </p:txBody>
      </p:sp>
      <p:sp>
        <p:nvSpPr>
          <p:cNvPr id="5" name="TextBox 4"/>
          <p:cNvSpPr txBox="1"/>
          <p:nvPr/>
        </p:nvSpPr>
        <p:spPr>
          <a:xfrm>
            <a:off x="1000100" y="5657671"/>
            <a:ext cx="7286676" cy="1200329"/>
          </a:xfrm>
          <a:prstGeom prst="rect">
            <a:avLst/>
          </a:prstGeom>
          <a:noFill/>
        </p:spPr>
        <p:txBody>
          <a:bodyPr>
            <a:spAutoFit/>
          </a:bodyPr>
          <a:lstStyle/>
          <a:p>
            <a:pPr fontAlgn="auto">
              <a:spcBef>
                <a:spcPts val="0"/>
              </a:spcBef>
              <a:spcAft>
                <a:spcPts val="0"/>
              </a:spcAft>
              <a:defRPr/>
            </a:pPr>
            <a:r>
              <a:rPr lang="ru-RU" sz="7200" b="1" dirty="0" err="1">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Кибер-буллинг</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amp;Kcy;&amp;acy;&amp;kcy; &amp;rcy;&amp;iecy;&amp;fcy;&amp;iecy;&amp;rcy;&amp;acy;&amp;tcy; 5 - &amp;Kcy;&amp;Ncy;&amp;Icy;&amp;Gcy;&amp;Icy; &amp;Bcy;&amp;iecy;&amp;scy;&amp;pcy;&amp;lcy;&amp;acy;&amp;tcy;&amp;ncy;&amp;ocy; lt &amp;ncy;&amp;acy; &amp;ncy;&amp;acy;&amp;pcy;&amp;icy;&amp;scy;&amp;acy;&amp;tcy;&amp;softcy;?"/>
          <p:cNvPicPr>
            <a:picLocks noChangeAspect="1" noChangeArrowheads="1"/>
          </p:cNvPicPr>
          <p:nvPr/>
        </p:nvPicPr>
        <p:blipFill>
          <a:blip r:embed="rId3"/>
          <a:srcRect/>
          <a:stretch>
            <a:fillRect/>
          </a:stretch>
        </p:blipFill>
        <p:spPr bwMode="auto">
          <a:xfrm>
            <a:off x="4357688" y="5151438"/>
            <a:ext cx="2273300" cy="1706562"/>
          </a:xfrm>
          <a:prstGeom prst="rect">
            <a:avLst/>
          </a:prstGeom>
          <a:noFill/>
          <a:ln w="9525">
            <a:noFill/>
            <a:miter lim="800000"/>
            <a:headEnd/>
            <a:tailEnd/>
          </a:ln>
        </p:spPr>
      </p:pic>
      <p:pic>
        <p:nvPicPr>
          <p:cNvPr id="9219" name="Picture 10" descr="&amp;Bcy;&amp;acy;&amp;zcy;&amp;acy; &amp;Zcy;&amp;ncy;&amp;acy;&amp;ncy;&amp;icy;&amp;jcy; &amp;tcy;&amp;iecy;&amp;lcy;&amp;iecy;&amp;fcy;&amp;ocy;&amp;ncy;&amp;acy;&amp;khcy; &amp;Ncy;&amp;acy;&amp;scy;&amp;tcy;&amp;rcy;&amp;ocy;&amp;jcy;&amp;kcy;&amp;acy; MOBILux &amp;Kcy;&amp;icy;&amp;tcy;&amp;acy;&amp;jcy;&amp;scy;&amp;kcy;&amp;icy;&amp;khcy; &amp;Ncy;&amp;acy; &amp;Mcy;&amp;ocy;&amp;bcy;&amp;icy;&amp;lcy;&amp;softcy;&amp;ncy;&amp;ycy;&amp;khcy; Wi-Fi"/>
          <p:cNvPicPr>
            <a:picLocks noChangeAspect="1" noChangeArrowheads="1"/>
          </p:cNvPicPr>
          <p:nvPr/>
        </p:nvPicPr>
        <p:blipFill>
          <a:blip r:embed="rId4"/>
          <a:srcRect/>
          <a:stretch>
            <a:fillRect/>
          </a:stretch>
        </p:blipFill>
        <p:spPr bwMode="auto">
          <a:xfrm>
            <a:off x="3357563" y="5214938"/>
            <a:ext cx="985837" cy="1643062"/>
          </a:xfrm>
          <a:prstGeom prst="rect">
            <a:avLst/>
          </a:prstGeom>
          <a:noFill/>
          <a:ln w="9525">
            <a:noFill/>
            <a:miter lim="800000"/>
            <a:headEnd/>
            <a:tailEnd/>
          </a:ln>
        </p:spPr>
      </p:pic>
      <p:pic>
        <p:nvPicPr>
          <p:cNvPr id="9220" name="Picture 6" descr="Windows &amp;scy; &amp;Gcy;&amp;acy;&amp;dcy;&amp;zhcy;&amp;iecy;&amp;tcy;&amp;ycy; &amp;ncy;&amp;ocy;&amp;vcy;&amp;ocy;&amp;scy; &amp;icy; NovaGet.ru &amp;Scy;&amp;acy;&amp;mcy;&amp;ycy;&amp;iecy; &amp;Mcy;&amp;icy;&amp;rcy;&amp;ocy;&amp;vcy;&amp;ycy;&amp;iecy; Hi-Tech &amp;dcy;&amp;iecy;&amp;vcy;&amp;acy;&amp;jcy;&amp;scy;&amp;ycy; :: MSI :: - ASUS 7 &amp;pcy;&amp;lcy;&amp;acy;&amp;ncy;&amp;shcy;&amp;iecy;&amp;tcy;&amp;acy;&amp;mcy;&amp;icy; &amp;icy; &amp;Rcy;&amp;iecy;&amp;shcy;&amp;icy;&amp;lcy;&amp;icy; &amp;icy;&amp;ncy;&amp;tcy;&amp;iecy;&amp;rcy;&amp;iecy;&amp;scy;&amp;ncy;&amp;ycy;&amp;iecy;. &amp;Rcy;&amp;icy;&amp;scy;&amp;kcy;&amp;ncy;&amp;ucy;&amp;tcy;&amp;softcy; &amp;icy;"/>
          <p:cNvPicPr>
            <a:picLocks noChangeAspect="1" noChangeArrowheads="1"/>
          </p:cNvPicPr>
          <p:nvPr/>
        </p:nvPicPr>
        <p:blipFill>
          <a:blip r:embed="rId5"/>
          <a:srcRect/>
          <a:stretch>
            <a:fillRect/>
          </a:stretch>
        </p:blipFill>
        <p:spPr bwMode="auto">
          <a:xfrm>
            <a:off x="6786563" y="5173663"/>
            <a:ext cx="2357437" cy="1684337"/>
          </a:xfrm>
          <a:prstGeom prst="rect">
            <a:avLst/>
          </a:prstGeom>
          <a:noFill/>
          <a:ln w="9525">
            <a:noFill/>
            <a:miter lim="800000"/>
            <a:headEnd/>
            <a:tailEnd/>
          </a:ln>
        </p:spPr>
      </p:pic>
      <p:pic>
        <p:nvPicPr>
          <p:cNvPr id="9221" name="Picture 4" descr="http://russian.cri.cn/mmsource/images/2010/02/04/news0204-364-a.jpg"/>
          <p:cNvPicPr>
            <a:picLocks noChangeAspect="1" noChangeArrowheads="1"/>
          </p:cNvPicPr>
          <p:nvPr/>
        </p:nvPicPr>
        <p:blipFill>
          <a:blip r:embed="rId6"/>
          <a:srcRect/>
          <a:stretch>
            <a:fillRect/>
          </a:stretch>
        </p:blipFill>
        <p:spPr bwMode="auto">
          <a:xfrm>
            <a:off x="1000125" y="0"/>
            <a:ext cx="8143875" cy="5313363"/>
          </a:xfrm>
          <a:prstGeom prst="rect">
            <a:avLst/>
          </a:prstGeom>
          <a:noFill/>
          <a:ln w="9525">
            <a:noFill/>
            <a:miter lim="800000"/>
            <a:headEnd/>
            <a:tailEnd/>
          </a:ln>
        </p:spPr>
      </p:pic>
      <p:pic>
        <p:nvPicPr>
          <p:cNvPr id="9222" name="Picture 8" descr="&amp;HARDcy;-&amp;Ocy;&amp;gcy;&amp;ocy;&amp;ncy;&amp;iecy;&amp;kcy;"/>
          <p:cNvPicPr>
            <a:picLocks noChangeAspect="1" noChangeArrowheads="1"/>
          </p:cNvPicPr>
          <p:nvPr/>
        </p:nvPicPr>
        <p:blipFill>
          <a:blip r:embed="rId7"/>
          <a:srcRect/>
          <a:stretch>
            <a:fillRect/>
          </a:stretch>
        </p:blipFill>
        <p:spPr bwMode="auto">
          <a:xfrm>
            <a:off x="1000125" y="5286375"/>
            <a:ext cx="2411413"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все тайное становится явным</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сохрани факт нападения</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скажи родителям</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заблокируй агрессора</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игнорируй</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1785926"/>
            <a:ext cx="6286544" cy="1446550"/>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Вредоносная информация</a:t>
            </a:r>
          </a:p>
        </p:txBody>
      </p:sp>
      <p:sp>
        <p:nvSpPr>
          <p:cNvPr id="6" name="Прямоугольник 5"/>
          <p:cNvSpPr/>
          <p:nvPr/>
        </p:nvSpPr>
        <p:spPr>
          <a:xfrm rot="1011072">
            <a:off x="3470990" y="3022075"/>
            <a:ext cx="5599611" cy="3090653"/>
          </a:xfrm>
          <a:prstGeom prst="rect">
            <a:avLst/>
          </a:prstGeom>
          <a:noFill/>
        </p:spPr>
        <p:txBody>
          <a:bodyPr wrap="none">
            <a:prstTxWarp prst="textChevron">
              <a:avLst>
                <a:gd name="adj" fmla="val 50000"/>
              </a:avLst>
            </a:prstTxWarp>
            <a:spAutoFit/>
          </a:bodyPr>
          <a:lstStyle/>
          <a:p>
            <a:pPr algn="ctr" fontAlgn="auto">
              <a:spcBef>
                <a:spcPts val="0"/>
              </a:spcBef>
              <a:spcAft>
                <a:spcPts val="0"/>
              </a:spcAft>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УПС!..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585323"/>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 ходи по «плохим» сайтам</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не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рискуй</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все тайное становится явным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1785926"/>
            <a:ext cx="6286544" cy="1446550"/>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Кража личной информации</a:t>
            </a:r>
            <a:endParaRPr lang="ru-RU" sz="4400" dirty="0">
              <a:ln w="19050">
                <a:solidFill>
                  <a:schemeClr val="tx1">
                    <a:lumMod val="75000"/>
                    <a:lumOff val="25000"/>
                  </a:schemeClr>
                </a:solidFill>
                <a:prstDash val="solid"/>
              </a:ln>
              <a:solidFill>
                <a:schemeClr val="accent3">
                  <a:lumMod val="40000"/>
                  <a:lumOff val="60000"/>
                </a:schemeClr>
              </a:solidFill>
              <a:latin typeface="Arial" pitchFamily="34" charset="0"/>
              <a:cs typeface="Arial" pitchFamily="34" charset="0"/>
            </a:endParaRPr>
          </a:p>
        </p:txBody>
      </p:sp>
      <p:sp>
        <p:nvSpPr>
          <p:cNvPr id="7" name="Прямоугольник 6"/>
          <p:cNvSpPr/>
          <p:nvPr/>
        </p:nvSpPr>
        <p:spPr>
          <a:xfrm rot="1011072">
            <a:off x="3470990" y="3022075"/>
            <a:ext cx="5599611" cy="3090653"/>
          </a:xfrm>
          <a:prstGeom prst="rect">
            <a:avLst/>
          </a:prstGeom>
          <a:noFill/>
        </p:spPr>
        <p:txBody>
          <a:bodyPr wrap="none">
            <a:prstTxWarp prst="textChevron">
              <a:avLst>
                <a:gd name="adj" fmla="val 50000"/>
              </a:avLst>
            </a:prstTxWarp>
            <a:spAutoFit/>
          </a:bodyPr>
          <a:lstStyle/>
          <a:p>
            <a:pPr algn="ctr" fontAlgn="auto">
              <a:spcBef>
                <a:spcPts val="0"/>
              </a:spcBef>
              <a:spcAft>
                <a:spcPts val="0"/>
              </a:spcAft>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ТСС!..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4144661"/>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будь доверчив</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 откровенничай</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меняй пароли</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корректно покидай сайты</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чисти кэш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6 &amp;Zcy;&amp;ncy;&amp;acy;&amp;kcy;&amp;ocy;&amp;mcy;&amp;scy;&amp;tcy;&amp;vcy;&amp;acy;&amp;khcy; &amp;icy; &amp;Vcy;&amp;scy;&amp;iecy; &amp;tcy;&amp;ocy;&amp;lcy;&amp;softcy;&amp;kcy;&amp;ocy; &amp;vcy; LipMe.Ru &amp;icy;&amp;ncy;&amp;tcy;&amp;iecy;&amp;rcy;&amp;ncy;&amp;iecy;&amp;tcy;&amp;iecy; &amp;ncy;&amp;iecy; - &amp;Ocy; Part"/>
          <p:cNvPicPr>
            <a:picLocks noChangeAspect="1" noChangeArrowheads="1" noCrop="1"/>
          </p:cNvPicPr>
          <p:nvPr/>
        </p:nvPicPr>
        <p:blipFill>
          <a:blip r:embed="rId3"/>
          <a:srcRect/>
          <a:stretch>
            <a:fillRect/>
          </a:stretch>
        </p:blipFill>
        <p:spPr bwMode="auto">
          <a:xfrm>
            <a:off x="3190875" y="2571750"/>
            <a:ext cx="5953125" cy="4286250"/>
          </a:xfrm>
          <a:prstGeom prst="rect">
            <a:avLst/>
          </a:prstGeom>
          <a:noFill/>
          <a:ln w="9525">
            <a:noFill/>
            <a:miter lim="800000"/>
            <a:headEnd/>
            <a:tailEnd/>
          </a:ln>
        </p:spPr>
      </p:pic>
      <p:sp>
        <p:nvSpPr>
          <p:cNvPr id="2" name="TextBox 1"/>
          <p:cNvSpPr txBox="1"/>
          <p:nvPr/>
        </p:nvSpPr>
        <p:spPr>
          <a:xfrm>
            <a:off x="2786050" y="285728"/>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214414" y="1428736"/>
            <a:ext cx="7715304" cy="1446550"/>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Нежелательное знакомство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3313664"/>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используй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ник»</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осторожность</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не откровенничай</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посоветуйся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с родителями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050" y="285728"/>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214414" y="1428736"/>
            <a:ext cx="7715304" cy="769441"/>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Интернет-зависимость</a:t>
            </a:r>
          </a:p>
        </p:txBody>
      </p:sp>
      <p:pic>
        <p:nvPicPr>
          <p:cNvPr id="62466" name="Picture 2" descr="Children : &amp;fcy;&amp;ocy;&amp;tcy;&amp;ocy;&amp;gcy;&amp;rcy;&amp;acy;&amp;fcy;&amp;icy;&amp;icy; &amp;scy;&amp;tcy;&amp;ocy;&amp;kcy; children &amp;scy;&amp;tcy;&amp;ocy;&amp;kcy;-&amp;icy;&amp;zcy;&amp;ocy;&amp;bcy;&amp;rcy;&amp;acy;&amp;zhcy;&amp;iecy; internet, and and internet internet, Shutterstock &amp;scy;&amp;tcy;&amp;ocy;&amp;kcy;-&amp;fcy;&amp;ocy;&amp;tcy;&amp;ocy;&amp;gcy;&amp;rcy;&amp;acy;&amp;fcy;&amp;icy;&amp;yacy; children and"/>
          <p:cNvPicPr>
            <a:picLocks noChangeAspect="1" noChangeArrowheads="1"/>
          </p:cNvPicPr>
          <p:nvPr/>
        </p:nvPicPr>
        <p:blipFill>
          <a:blip r:embed="rId3"/>
          <a:srcRect/>
          <a:stretch>
            <a:fillRect/>
          </a:stretch>
        </p:blipFill>
        <p:spPr bwMode="auto">
          <a:xfrm>
            <a:off x="1792288" y="2428875"/>
            <a:ext cx="7351712"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308324"/>
          </a:xfrm>
          <a:prstGeom prst="rect">
            <a:avLst/>
          </a:prstGeom>
          <a:noFill/>
        </p:spPr>
        <p:txBody>
          <a:bodyPr>
            <a:spAutoFit/>
          </a:bodyPr>
          <a:lstStyle/>
          <a:p>
            <a:pPr fontAlgn="auto">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спланируй свой день</a:t>
            </a:r>
          </a:p>
          <a:p>
            <a:pPr fontAlgn="auto">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найди время для реального общения с друзьями</a:t>
            </a:r>
          </a:p>
          <a:p>
            <a:pPr fontAlgn="auto">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реальный мир тоже прекрасен</a:t>
            </a:r>
            <a:endParaRPr lang="ru-RU" sz="3600" dirty="0">
              <a:ln w="19050">
                <a:solidFill>
                  <a:schemeClr val="tx1">
                    <a:lumMod val="75000"/>
                    <a:lumOff val="25000"/>
                  </a:schemeClr>
                </a:solidFill>
                <a:prstDash val="solid"/>
              </a:ln>
              <a:solidFill>
                <a:schemeClr val="accent3">
                  <a:lumMod val="40000"/>
                  <a:lumOff val="60000"/>
                </a:schemeClr>
              </a:solidFill>
              <a:latin typeface="Arial" pitchFamily="34" charset="0"/>
              <a:cs typeface="Arial" pitchFamily="34" charset="0"/>
            </a:endParaRPr>
          </a:p>
        </p:txBody>
      </p:sp>
      <p:pic>
        <p:nvPicPr>
          <p:cNvPr id="60420" name="Picture 4" descr="&amp;Icy;&amp;yucy;&amp;ncy;&amp;yacy; - &amp;Pcy;&amp;rcy;&amp;acy;&amp;zcy;&amp;dcy;&amp;ncy;&amp;icy;&amp;kcy;&amp;icy; &amp;Scy;&amp;lcy;&amp;ucy;&amp;chcy;&amp;acy;&amp;icy; &amp;Zcy;&amp;acy;&amp;shchcy;&amp;icy;&amp;tcy;&amp;ycy; &amp;Ncy;&amp;acy; &amp;Dcy;&amp;iecy;&amp;ncy;&amp;softcy; &amp;Dcy;&amp;iecy;&amp;tcy;&amp;iecy;&amp;jcy; &amp;vcy;&amp;scy;&amp;iecy; &amp;zhcy;&amp;icy;&amp;zcy;&amp;ncy;&amp;icy; 1 &amp;Kcy;&amp;acy;&amp;rcy;&amp;tcy;&amp;icy;&amp;ncy;&amp;kcy;&amp;icy;"/>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2214554"/>
            <a:ext cx="6286544" cy="1323439"/>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Вредоносное ПО</a:t>
            </a:r>
          </a:p>
          <a:p>
            <a:pPr fontAlgn="auto">
              <a:spcBef>
                <a:spcPts val="0"/>
              </a:spcBef>
              <a:spcAft>
                <a:spcPts val="0"/>
              </a:spcAft>
              <a:buFont typeface="Arial" pitchFamily="34" charset="0"/>
              <a:buChar char="•"/>
              <a:defRPr/>
            </a:pPr>
            <a:endParaRPr lang="ru-RU" sz="3600" dirty="0">
              <a:solidFill>
                <a:schemeClr val="accent3">
                  <a:lumMod val="40000"/>
                  <a:lumOff val="60000"/>
                </a:schemeClr>
              </a:solidFill>
              <a:latin typeface="Arial" pitchFamily="34" charset="0"/>
              <a:cs typeface="Arial" pitchFamily="34" charset="0"/>
            </a:endParaRPr>
          </a:p>
        </p:txBody>
      </p:sp>
      <p:pic>
        <p:nvPicPr>
          <p:cNvPr id="23554" name="Picture 2" descr="&amp;Pcy;&amp;ocy;&amp;yacy;&amp;vcy;&amp;icy;&amp;lcy;&amp;scy;&amp;yacy; &amp;vcy;&amp;icy;&amp;rcy;&amp;ucy;&amp;scy;&amp;ocy;&amp;vcy; jeotusy &amp;mcy;&amp;iecy;&amp;khcy;&amp;acy;&amp;ncy;&amp;icy;&amp;zcy;&amp;mcy; &amp;tcy;&amp;rcy;&amp;ocy;&amp;yacy;&amp;ncy;&amp;scy;&amp;kcy;&amp;icy;&amp;khcy; &amp;Ucy; &amp;ncy;&amp;iecy;&amp;ocy;&amp;bcy;&amp;ycy;&amp;chcy;&amp;ncy;&amp;ycy;&amp;jcy; &amp;zcy;&amp;acy;&amp;rcy;&amp;acy;&amp;zhcy;&amp;iecy;&amp;ncy;&amp;icy;&amp;yacy;"/>
          <p:cNvPicPr>
            <a:picLocks noChangeAspect="1" noChangeArrowheads="1"/>
          </p:cNvPicPr>
          <p:nvPr/>
        </p:nvPicPr>
        <p:blipFill>
          <a:blip r:embed="rId3"/>
          <a:srcRect/>
          <a:stretch>
            <a:fillRect/>
          </a:stretch>
        </p:blipFill>
        <p:spPr bwMode="auto">
          <a:xfrm>
            <a:off x="4381500" y="2857500"/>
            <a:ext cx="4762500" cy="3752850"/>
          </a:xfrm>
          <a:prstGeom prst="rect">
            <a:avLst/>
          </a:prstGeom>
          <a:noFill/>
          <a:ln w="9525">
            <a:noFill/>
            <a:miter lim="800000"/>
            <a:headEnd/>
            <a:tailEnd/>
          </a:ln>
        </p:spPr>
      </p:pic>
      <p:sp>
        <p:nvSpPr>
          <p:cNvPr id="4" name="Прямоугольник 3"/>
          <p:cNvSpPr/>
          <p:nvPr/>
        </p:nvSpPr>
        <p:spPr>
          <a:xfrm>
            <a:off x="1142976" y="5286388"/>
            <a:ext cx="3877985" cy="1200329"/>
          </a:xfrm>
          <a:prstGeom prst="rect">
            <a:avLst/>
          </a:prstGeom>
        </p:spPr>
        <p:txBody>
          <a:bodyPr wrap="none">
            <a:spAutoFit/>
          </a:bodyPr>
          <a:lstStyle/>
          <a:p>
            <a:pPr fontAlgn="auto">
              <a:spcBef>
                <a:spcPts val="0"/>
              </a:spcBef>
              <a:spcAft>
                <a:spcPts val="0"/>
              </a:spcAft>
              <a:defRPr/>
            </a:pPr>
            <a:r>
              <a:rPr lang="ru-RU" sz="7200" b="1" dirty="0" err="1">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malware</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050" y="285728"/>
            <a:ext cx="3786214" cy="1200329"/>
          </a:xfrm>
          <a:prstGeom prst="rect">
            <a:avLst/>
          </a:prstGeom>
          <a:noFill/>
        </p:spPr>
        <p:txBody>
          <a:bodyPr>
            <a:spAutoFit/>
          </a:bodyPr>
          <a:lstStyle/>
          <a:p>
            <a:pPr algn="ctr" fontAlgn="auto">
              <a:spcBef>
                <a:spcPts val="0"/>
              </a:spcBef>
              <a:spcAft>
                <a:spcPts val="0"/>
              </a:spcAft>
              <a:defRPr/>
            </a:pPr>
            <a:r>
              <a:rPr lang="ru-RU" sz="7200" b="1" dirty="0" err="1">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Нетикет</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071538" y="1428736"/>
            <a:ext cx="8358246" cy="4029501"/>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Будь дружелюбным</a:t>
            </a:r>
          </a:p>
          <a:p>
            <a:pPr fontAlgn="auto">
              <a:lnSpc>
                <a:spcPct val="150000"/>
              </a:lnSpc>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 пересылай спам</a:t>
            </a:r>
          </a:p>
          <a:p>
            <a:pPr fontAlgn="auto">
              <a:lnSpc>
                <a:spcPct val="150000"/>
              </a:lnSpc>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Соблюдай авторские права</a:t>
            </a:r>
          </a:p>
          <a:p>
            <a:pPr fontAlgn="auto">
              <a:lnSpc>
                <a:spcPct val="150000"/>
              </a:lnSpc>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Не будь «пиратом»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381" y="2828836"/>
            <a:ext cx="7215238" cy="1200329"/>
          </a:xfrm>
          <a:prstGeom prst="rect">
            <a:avLst/>
          </a:prstGeom>
          <a:noFill/>
        </p:spPr>
        <p:txBody>
          <a:bodyPr>
            <a:spAutoFit/>
          </a:bodyPr>
          <a:lstStyle/>
          <a:p>
            <a:pPr fontAlgn="auto">
              <a:spcBef>
                <a:spcPts val="0"/>
              </a:spcBef>
              <a:spcAft>
                <a:spcPts val="0"/>
              </a:spcAft>
              <a:defRPr/>
            </a:pPr>
            <a:r>
              <a:rPr lang="x-none"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8 800</a:t>
            </a:r>
            <a:r>
              <a:rPr lang="x-none" b="1">
                <a:latin typeface="Arial" pitchFamily="34" charset="0"/>
                <a:cs typeface="Arial" pitchFamily="34" charset="0"/>
              </a:rPr>
              <a:t> </a:t>
            </a:r>
            <a:r>
              <a:rPr lang="x-none"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25 000 15</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857620" y="2143116"/>
            <a:ext cx="4143404" cy="769441"/>
          </a:xfrm>
          <a:prstGeom prst="rect">
            <a:avLst/>
          </a:prstGeom>
          <a:noFill/>
        </p:spPr>
        <p:txBody>
          <a:bodyPr>
            <a:spAutoFit/>
          </a:bodyPr>
          <a:lstStyle/>
          <a:p>
            <a:pPr fontAlgn="auto">
              <a:spcBef>
                <a:spcPts val="0"/>
              </a:spcBef>
              <a:spcAft>
                <a:spcPts val="0"/>
              </a:spcAft>
              <a:defRPr/>
            </a:pPr>
            <a:r>
              <a:rPr lang="ru-RU" sz="4400" b="1" dirty="0">
                <a:ln w="19050">
                  <a:solidFill>
                    <a:schemeClr val="accent1"/>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консультация</a:t>
            </a:r>
            <a:r>
              <a:rPr lang="ru-RU" sz="44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p>
        </p:txBody>
      </p:sp>
      <p:sp>
        <p:nvSpPr>
          <p:cNvPr id="4" name="TextBox 3"/>
          <p:cNvSpPr txBox="1"/>
          <p:nvPr/>
        </p:nvSpPr>
        <p:spPr>
          <a:xfrm rot="20400065">
            <a:off x="838388" y="1235047"/>
            <a:ext cx="7358114" cy="769441"/>
          </a:xfrm>
          <a:prstGeom prst="rect">
            <a:avLst/>
          </a:prstGeom>
          <a:noFill/>
        </p:spPr>
        <p:txBody>
          <a:bodyPr>
            <a:spAutoFit/>
          </a:bodyPr>
          <a:lstStyle/>
          <a:p>
            <a:pPr fontAlgn="auto">
              <a:spcBef>
                <a:spcPts val="0"/>
              </a:spcBef>
              <a:spcAft>
                <a:spcPts val="0"/>
              </a:spcAft>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Проблема с интернетом?</a:t>
            </a:r>
          </a:p>
        </p:txBody>
      </p:sp>
      <p:sp>
        <p:nvSpPr>
          <p:cNvPr id="5" name="TextBox 4"/>
          <p:cNvSpPr txBox="1"/>
          <p:nvPr/>
        </p:nvSpPr>
        <p:spPr>
          <a:xfrm rot="882322">
            <a:off x="972570" y="4743781"/>
            <a:ext cx="7643866" cy="769441"/>
          </a:xfrm>
          <a:prstGeom prst="rect">
            <a:avLst/>
          </a:prstGeom>
          <a:noFill/>
        </p:spPr>
        <p:txBody>
          <a:bodyPr>
            <a:spAutoFit/>
          </a:bodyPr>
          <a:lstStyle/>
          <a:p>
            <a:pPr fontAlgn="auto">
              <a:spcBef>
                <a:spcPts val="0"/>
              </a:spcBef>
              <a:spcAft>
                <a:spcPts val="0"/>
              </a:spcAft>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или с мобильной связью?</a:t>
            </a:r>
          </a:p>
        </p:txBody>
      </p:sp>
      <p:sp>
        <p:nvSpPr>
          <p:cNvPr id="6" name="TextBox 5"/>
          <p:cNvSpPr txBox="1"/>
          <p:nvPr/>
        </p:nvSpPr>
        <p:spPr>
          <a:xfrm>
            <a:off x="3929058" y="3857628"/>
            <a:ext cx="3857652" cy="769441"/>
          </a:xfrm>
          <a:prstGeom prst="rect">
            <a:avLst/>
          </a:prstGeom>
          <a:noFill/>
        </p:spPr>
        <p:txBody>
          <a:bodyPr>
            <a:spAutoFit/>
          </a:bodyPr>
          <a:lstStyle/>
          <a:p>
            <a:pPr fontAlgn="auto">
              <a:spcBef>
                <a:spcPts val="0"/>
              </a:spcBef>
              <a:spcAft>
                <a:spcPts val="0"/>
              </a:spcAft>
              <a:defRPr/>
            </a:pPr>
            <a:r>
              <a:rPr lang="ru-RU" sz="4400" b="1" dirty="0">
                <a:ln w="19050">
                  <a:solidFill>
                    <a:schemeClr val="accent1"/>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бесплатно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5895" y="0"/>
            <a:ext cx="2762358" cy="646331"/>
          </a:xfrm>
          <a:prstGeom prst="rect">
            <a:avLst/>
          </a:prstGeom>
          <a:noFill/>
        </p:spPr>
        <p:txBody>
          <a:bodyPr wrap="none">
            <a:spAutoFit/>
          </a:bodyPr>
          <a:lstStyle/>
          <a:p>
            <a:pPr algn="ctr" fontAlgn="auto">
              <a:spcBef>
                <a:spcPts val="0"/>
              </a:spcBef>
              <a:spcAft>
                <a:spcPts val="0"/>
              </a:spcAft>
              <a:defRPr/>
            </a:pPr>
            <a:r>
              <a:rPr lang="ru-RU" sz="36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Источники:</a:t>
            </a:r>
          </a:p>
        </p:txBody>
      </p:sp>
      <p:sp>
        <p:nvSpPr>
          <p:cNvPr id="39939" name="Прямоугольник 2"/>
          <p:cNvSpPr>
            <a:spLocks noChangeArrowheads="1"/>
          </p:cNvSpPr>
          <p:nvPr/>
        </p:nvSpPr>
        <p:spPr bwMode="auto">
          <a:xfrm>
            <a:off x="1143000" y="642938"/>
            <a:ext cx="8001000" cy="1570037"/>
          </a:xfrm>
          <a:prstGeom prst="rect">
            <a:avLst/>
          </a:prstGeom>
          <a:noFill/>
          <a:ln w="9525">
            <a:noFill/>
            <a:miter lim="800000"/>
            <a:headEnd/>
            <a:tailEnd/>
          </a:ln>
        </p:spPr>
        <p:txBody>
          <a:bodyPr>
            <a:spAutoFit/>
          </a:bodyPr>
          <a:lstStyle/>
          <a:p>
            <a:r>
              <a:rPr lang="ru-RU" sz="2400" b="1"/>
              <a:t>По содержанию:</a:t>
            </a:r>
          </a:p>
          <a:p>
            <a:r>
              <a:rPr lang="en-US" sz="2400" b="1">
                <a:hlinkClick r:id="rId3"/>
              </a:rPr>
              <a:t>http://camps.perm.ru/info_rd/1304-kak-sdelat-internet-bezopasnym-dlya-detey.html</a:t>
            </a:r>
            <a:endParaRPr lang="ru-RU" sz="2400" b="1"/>
          </a:p>
          <a:p>
            <a:r>
              <a:rPr lang="ru-RU" sz="2400" b="1"/>
              <a:t>Ссылки на картинки:</a:t>
            </a:r>
          </a:p>
        </p:txBody>
      </p:sp>
      <p:pic>
        <p:nvPicPr>
          <p:cNvPr id="39940" name="Picture 2"/>
          <p:cNvPicPr>
            <a:picLocks noChangeAspect="1" noChangeArrowheads="1"/>
          </p:cNvPicPr>
          <p:nvPr/>
        </p:nvPicPr>
        <p:blipFill>
          <a:blip r:embed="rId4"/>
          <a:srcRect/>
          <a:stretch>
            <a:fillRect/>
          </a:stretch>
        </p:blipFill>
        <p:spPr bwMode="auto">
          <a:xfrm>
            <a:off x="1220788" y="2143125"/>
            <a:ext cx="7923212"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in32 &amp;Ecy;&amp;pcy;&amp;icy;&amp;dcy;&amp;iecy;&amp;mcy;&amp;icy;&amp;yacy; &amp;Dcy;&amp;lcy;&amp;yacy; ucoz &amp;vcy;&amp;icy;&amp;rcy;&amp;ucy;&amp;scy;. &amp;Scy;&amp;ocy;&amp;fcy;&amp;tcy;/&amp;Pcy;&amp;rcy;&amp;ocy;&amp;gcy;&amp;rcy;&amp;acy;&amp;mcy;&amp;mcy;&amp;ycy; &amp;Dcy;&amp;lcy;&amp;yacy; - Ucoz - &amp;SHcy;&amp;acy;&amp;bcy;&amp;lcy;&amp;ocy;&amp;ncy;&amp;ycy; - Uc &amp;Ucy;&amp;dcy;&amp;acy;&amp;lcy;&amp;yacy;&amp;iecy;&amp;mcy; &amp;Scy;&amp;kcy;&amp;acy;&amp;chcy;&amp;acy;&amp;tcy;&amp;softcy;, &amp;Bcy;&amp;iecy;&amp;zcy;&amp;ocy;&amp;pcy;&amp;acy;&amp;scy;&amp;tcy;&amp;ncy;&amp;ocy;&amp;scy;&amp;tcy;&amp;softcy; &amp;scy;&amp;kcy;&amp;rcy;&amp;icy;&amp;pcy;&amp;tcy;&amp;ycy; &amp;bcy;&amp;iecy;&amp;scy;&amp;pcy;&amp;lcy;&amp;acy;&amp;tcy;&amp;ncy;&amp;ocy; &amp;Ocy;&amp;pcy;&amp;acy;&amp;scy;&amp;ncy;&amp;ycy;&amp;jcy;"/>
          <p:cNvPicPr>
            <a:picLocks noChangeAspect="1" noChangeArrowheads="1"/>
          </p:cNvPicPr>
          <p:nvPr/>
        </p:nvPicPr>
        <p:blipFill>
          <a:blip r:embed="rId3"/>
          <a:srcRect/>
          <a:stretch>
            <a:fillRect/>
          </a:stretch>
        </p:blipFill>
        <p:spPr bwMode="auto">
          <a:xfrm>
            <a:off x="1000125" y="857250"/>
            <a:ext cx="81438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48266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защита</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бдительность</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лицензионные программы</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5602" name="Picture 2" descr="Advertology.Ru &amp;pcy;&amp;ocy;&amp;vcy;&amp;scy;&amp;yucy;&amp;dcy;&amp;ucy; &amp;Scy;&amp;tcy;&amp;acy;&amp;tcy;&amp;softcy;&amp;icy; &amp;Pcy;&amp;rcy;&amp;ocy;&amp;gcy;&amp;rcy;&amp;acy;&amp;mcy;&amp;mcy;&amp;ycy; &amp;SHcy;&amp;pcy;&amp;icy;&amp;ocy;&amp;ncy;&amp;scy;&amp;kcy;&amp;icy;&amp;iecy;"/>
          <p:cNvPicPr>
            <a:picLocks noChangeAspect="1" noChangeArrowheads="1"/>
          </p:cNvPicPr>
          <p:nvPr/>
        </p:nvPicPr>
        <p:blipFill>
          <a:blip r:embed="rId3"/>
          <a:srcRect/>
          <a:stretch>
            <a:fillRect/>
          </a:stretch>
        </p:blipFill>
        <p:spPr bwMode="auto">
          <a:xfrm>
            <a:off x="4737100" y="2786063"/>
            <a:ext cx="4121150" cy="3786187"/>
          </a:xfrm>
          <a:prstGeom prst="rect">
            <a:avLst/>
          </a:prstGeom>
          <a:noFill/>
          <a:ln w="9525">
            <a:noFill/>
            <a:miter lim="800000"/>
            <a:headEnd/>
            <a:tailEnd/>
          </a:ln>
        </p:spPr>
      </p:pic>
      <p:sp>
        <p:nvSpPr>
          <p:cNvPr id="3" name="TextBox 2"/>
          <p:cNvSpPr txBox="1"/>
          <p:nvPr/>
        </p:nvSpPr>
        <p:spPr>
          <a:xfrm>
            <a:off x="1500166" y="2214554"/>
            <a:ext cx="6286544" cy="769441"/>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Шпионское ПО</a:t>
            </a:r>
          </a:p>
        </p:txBody>
      </p:sp>
      <p:sp>
        <p:nvSpPr>
          <p:cNvPr id="6" name="Прямоугольник 5"/>
          <p:cNvSpPr/>
          <p:nvPr/>
        </p:nvSpPr>
        <p:spPr>
          <a:xfrm>
            <a:off x="1285852" y="5072074"/>
            <a:ext cx="3857652" cy="1200329"/>
          </a:xfrm>
          <a:prstGeom prst="rect">
            <a:avLst/>
          </a:prstGeom>
        </p:spPr>
        <p:txBody>
          <a:bodyPr>
            <a:spAutoFit/>
          </a:bodyPr>
          <a:lstStyle/>
          <a:p>
            <a:pPr fontAlgn="auto">
              <a:spcBef>
                <a:spcPts val="0"/>
              </a:spcBef>
              <a:spcAft>
                <a:spcPts val="0"/>
              </a:spcAft>
              <a:defRPr/>
            </a:pPr>
            <a:r>
              <a:rPr lang="en-US"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spy</a:t>
            </a:r>
            <a:r>
              <a:rPr lang="ru-RU" sz="7200" b="1" dirty="0" err="1">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ware</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48266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защита</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надежные браузеры</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надежные источники </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rxitene). &amp;Ncy;&amp;acy; &amp;scy;&amp;iecy;&amp;rcy;&amp;vcy;&amp;iecy;&amp;rcy;&amp;iecy; 23 &amp;dcy;&amp;lcy;&amp;yacy; &amp;Pcy;&amp;rcy;&amp;ocy;&amp;gcy;&amp;rcy;&amp;acy;&amp;mcy;&amp;mcy;&amp;acy; Spam &amp;pcy;&amp;rcy;&amp;yacy;&amp;mcy;&amp;ocy; &amp;pcy;&amp;ocy;&amp;chcy;&amp;tcy;&amp;ocy;&amp;vcy;&amp;ocy;&amp;mcy;. &amp;Dcy;&amp;iecy;&amp;kcy;&amp;acy;&amp;bcy;&amp;rcy;&amp;yacy; - Blog 0 2013 - &amp;Ucy;&amp;ncy;&amp;icy;&amp;chcy;&amp;tcy;&amp;ocy;&amp;zhcy;&amp;iecy;&amp;ncy;&amp;icy;&amp;yacy; - &amp;Scy;&amp;pcy;&amp;acy;&amp;mcy;&amp;acy;"/>
          <p:cNvPicPr>
            <a:picLocks noChangeAspect="1" noChangeArrowheads="1"/>
          </p:cNvPicPr>
          <p:nvPr/>
        </p:nvPicPr>
        <p:blipFill>
          <a:blip r:embed="rId3"/>
          <a:srcRect/>
          <a:stretch>
            <a:fillRect/>
          </a:stretch>
        </p:blipFill>
        <p:spPr bwMode="auto">
          <a:xfrm>
            <a:off x="2309813" y="2143125"/>
            <a:ext cx="6834187" cy="4540250"/>
          </a:xfrm>
          <a:prstGeom prst="rect">
            <a:avLst/>
          </a:prstGeom>
          <a:noFill/>
          <a:ln w="9525">
            <a:noFill/>
            <a:miter lim="800000"/>
            <a:headEnd/>
            <a:tailEnd/>
          </a:ln>
        </p:spPr>
      </p:pic>
      <p:sp>
        <p:nvSpPr>
          <p:cNvPr id="2" name="TextBox 1"/>
          <p:cNvSpPr txBox="1"/>
          <p:nvPr/>
        </p:nvSpPr>
        <p:spPr>
          <a:xfrm>
            <a:off x="2678893" y="500042"/>
            <a:ext cx="3786214"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Угроза:</a:t>
            </a:r>
            <a:endPar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500166" y="2214554"/>
            <a:ext cx="6286544" cy="769441"/>
          </a:xfrm>
          <a:prstGeom prst="rect">
            <a:avLst/>
          </a:prstGeom>
          <a:noFill/>
        </p:spPr>
        <p:txBody>
          <a:bodyPr>
            <a:spAutoFit/>
          </a:bodyPr>
          <a:lstStyle/>
          <a:p>
            <a:pPr fontAlgn="auto">
              <a:spcBef>
                <a:spcPts val="0"/>
              </a:spcBef>
              <a:spcAft>
                <a:spcPts val="0"/>
              </a:spcAft>
              <a:buFont typeface="Arial" pitchFamily="34" charset="0"/>
              <a:buChar char="•"/>
              <a:defRPr/>
            </a:pPr>
            <a:r>
              <a:rPr lang="ru-RU" sz="44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Спам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92" y="500042"/>
            <a:ext cx="4607751" cy="1200329"/>
          </a:xfrm>
          <a:prstGeom prst="rect">
            <a:avLst/>
          </a:prstGeom>
          <a:noFill/>
        </p:spPr>
        <p:txBody>
          <a:bodyPr>
            <a:spAutoFit/>
          </a:bodyPr>
          <a:lstStyle/>
          <a:p>
            <a:pPr algn="ctr" fontAlgn="auto">
              <a:spcBef>
                <a:spcPts val="0"/>
              </a:spcBef>
              <a:spcAft>
                <a:spcPts val="0"/>
              </a:spcAft>
              <a:defRPr/>
            </a:pPr>
            <a:r>
              <a:rPr lang="ru-RU" sz="7200" b="1" dirty="0">
                <a:ln w="1905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cs typeface="Arial" pitchFamily="34" charset="0"/>
              </a:rPr>
              <a:t>Спасение</a:t>
            </a:r>
          </a:p>
        </p:txBody>
      </p:sp>
      <p:sp>
        <p:nvSpPr>
          <p:cNvPr id="3" name="TextBox 2"/>
          <p:cNvSpPr txBox="1"/>
          <p:nvPr/>
        </p:nvSpPr>
        <p:spPr>
          <a:xfrm>
            <a:off x="1285852" y="1714488"/>
            <a:ext cx="7858148" cy="2585323"/>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ru-RU" sz="3600" b="1" dirty="0">
                <a:ln w="1905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береги электронный адрес</a:t>
            </a:r>
            <a:endPar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endParaRP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заведи второй </a:t>
            </a: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почтовый ящик</a:t>
            </a:r>
          </a:p>
          <a:p>
            <a:pPr fontAlgn="auto">
              <a:lnSpc>
                <a:spcPct val="150000"/>
              </a:lnSpc>
              <a:spcBef>
                <a:spcPts val="0"/>
              </a:spcBef>
              <a:spcAft>
                <a:spcPts val="0"/>
              </a:spcAft>
              <a:buFont typeface="Arial" pitchFamily="34" charset="0"/>
              <a:buChar char="•"/>
              <a:defRPr/>
            </a:pPr>
            <a:r>
              <a:rPr lang="ru-RU" sz="3600" b="1" dirty="0">
                <a:ln w="19050">
                  <a:solidFill>
                    <a:schemeClr val="tx1">
                      <a:lumMod val="75000"/>
                      <a:lumOff val="2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latin typeface="Arial" pitchFamily="34" charset="0"/>
                <a:cs typeface="Arial" pitchFamily="34" charset="0"/>
              </a:rPr>
              <a:t> не отвечай на спам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582</TotalTime>
  <Words>1538</Words>
  <Application>Microsoft Office PowerPoint</Application>
  <PresentationFormat>Экран (4:3)</PresentationFormat>
  <Paragraphs>244</Paragraphs>
  <Slides>32</Slides>
  <Notes>32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Georgia</vt:lpstr>
      <vt:lpstr>Wingdings 2</vt:lpstr>
      <vt:lpstr>Verdana</vt:lpstr>
      <vt:lpstr>Calibri</vt: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Евгения</cp:lastModifiedBy>
  <cp:revision>58</cp:revision>
  <dcterms:created xsi:type="dcterms:W3CDTF">2014-09-02T10:31:48Z</dcterms:created>
  <dcterms:modified xsi:type="dcterms:W3CDTF">2015-03-05T19:13:43Z</dcterms:modified>
</cp:coreProperties>
</file>