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2630C6-7AA8-4E92-9E0A-788DF6C7D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3"/>
            <a:ext cx="7772400" cy="250033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Валентность. Определение валентности элемента в оксиде.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понятия “валентность”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конце 50-х гг. XIX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вeка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А.С. Купер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А.Кекуле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постулировали принцип постоянной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четырёхвалентности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углерода в органических соединениях. Представления о валентности составили важную часть теории химического строения А.М. Бутлерова в 1861 г.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Периодический закон Д.И. Менделеева в 1869 г. вскрыл зависимость валентности элемента от его положения в периодической системе.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Вклад в эволюцию понятия “валентность” в разные годы внесли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В.Коссель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А.Вернер, Г.Льюис.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Начиная с 30-х гг. XX века представления о природе и характере валентности постоянно расширялись и углублялись. Существенный прогресс был достигнут в 1927 г., когда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В.Гейтлер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Ф.Лондон выполнили первый количественный квантово-химический расчёт молекулы водорода H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валентности атомов элементов в соединениях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1" y="1571610"/>
          <a:ext cx="8072494" cy="494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403"/>
                <a:gridCol w="1980046"/>
                <a:gridCol w="1980045"/>
              </a:tblGrid>
              <a:tr h="847844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Последовательность действий</a:t>
                      </a:r>
                      <a:endParaRPr lang="ru-RU" sz="2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Составление формулы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140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Обозначьте известную валентность элемента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1" dirty="0" smtClean="0"/>
                        <a:t>         </a:t>
                      </a: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ru-RU" sz="2800" b="1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2800" b="1" i="1" dirty="0" smtClean="0"/>
                        <a:t>H</a:t>
                      </a:r>
                      <a:r>
                        <a:rPr lang="en-US" sz="2800" b="1" i="1" baseline="-25000" dirty="0" smtClean="0"/>
                        <a:t>2</a:t>
                      </a:r>
                      <a:r>
                        <a:rPr lang="en-US" sz="2800" b="1" i="1" dirty="0" smtClean="0"/>
                        <a:t>S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 smtClean="0"/>
                        <a:t>           </a:t>
                      </a: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</a:rPr>
                        <a:t>II</a:t>
                      </a:r>
                      <a:endParaRPr lang="ru-RU" sz="2800" b="1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2800" b="1" i="1" dirty="0" smtClean="0"/>
                        <a:t>Al</a:t>
                      </a:r>
                      <a:r>
                        <a:rPr lang="en-US" sz="2800" b="1" i="1" baseline="-25000" dirty="0" smtClean="0"/>
                        <a:t>2</a:t>
                      </a:r>
                      <a:r>
                        <a:rPr lang="en-US" sz="2800" b="1" i="1" dirty="0" smtClean="0"/>
                        <a:t>O</a:t>
                      </a:r>
                      <a:r>
                        <a:rPr lang="en-US" sz="2800" b="1" i="1" baseline="-25000" dirty="0" smtClean="0"/>
                        <a:t>3</a:t>
                      </a:r>
                      <a:endParaRPr lang="ru-RU" sz="2800" b="1" i="1" baseline="-25000" dirty="0"/>
                    </a:p>
                  </a:txBody>
                  <a:tcPr/>
                </a:tc>
              </a:tr>
              <a:tr h="84784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умножить валентность элемента на количество его атомов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      </a:t>
                      </a: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en-US" sz="2800" b="1" i="1" dirty="0" smtClean="0"/>
                        <a:t> </a:t>
                      </a:r>
                      <a:r>
                        <a:rPr lang="ru-RU" sz="2800" b="1" i="1" dirty="0" smtClean="0"/>
                        <a:t>∙ </a:t>
                      </a:r>
                      <a:r>
                        <a:rPr lang="en-US" sz="2800" b="1" i="1" dirty="0" smtClean="0"/>
                        <a:t>2 =2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ru-RU" sz="2800" b="1" i="1" dirty="0" smtClean="0"/>
                        <a:t> ∙ </a:t>
                      </a:r>
                      <a:r>
                        <a:rPr lang="en-US" sz="2800" b="1" i="1" dirty="0" smtClean="0"/>
                        <a:t>3 = 6</a:t>
                      </a:r>
                      <a:endParaRPr lang="ru-RU" sz="2800" b="1" i="1" dirty="0"/>
                    </a:p>
                  </a:txBody>
                  <a:tcPr/>
                </a:tc>
              </a:tr>
              <a:tr h="84784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Поделите полученное число на количество атомов другого элемента. 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smtClean="0"/>
                        <a:t>2 : 1 = </a:t>
                      </a:r>
                      <a:r>
                        <a:rPr lang="ru-RU" sz="2800" b="1" i="1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smtClean="0"/>
                        <a:t>6 : </a:t>
                      </a:r>
                      <a:r>
                        <a:rPr lang="en-US" sz="2800" b="1" i="1" smtClean="0"/>
                        <a:t>2</a:t>
                      </a:r>
                      <a:r>
                        <a:rPr lang="ru-RU" sz="2800" b="1" i="1" smtClean="0"/>
                        <a:t> = </a:t>
                      </a:r>
                      <a:r>
                        <a:rPr lang="en-US" sz="2800" b="1" i="1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800" b="1" i="1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800" b="1" i="1" dirty="0"/>
                    </a:p>
                  </a:txBody>
                  <a:tcPr/>
                </a:tc>
              </a:tr>
              <a:tr h="112140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Полученный ответ и является искомой валентностью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1" dirty="0" smtClean="0"/>
                        <a:t>         </a:t>
                      </a: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r>
                        <a:rPr lang="ru-RU" sz="2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800" b="1" i="1" dirty="0" smtClean="0"/>
                        <a:t> 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</a:rPr>
                        <a:t>II</a:t>
                      </a:r>
                      <a:endParaRPr lang="ru-RU" sz="2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800" b="1" i="1" dirty="0" smtClean="0"/>
                        <a:t>H</a:t>
                      </a:r>
                      <a:r>
                        <a:rPr lang="en-US" sz="2800" b="1" i="1" baseline="-25000" dirty="0" smtClean="0"/>
                        <a:t>2</a:t>
                      </a:r>
                      <a:r>
                        <a:rPr lang="en-US" sz="2800" b="1" i="1" dirty="0" smtClean="0"/>
                        <a:t>S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 smtClean="0"/>
                        <a:t>     </a:t>
                      </a:r>
                      <a:r>
                        <a:rPr lang="en-US" sz="2800" b="1" i="1" dirty="0" smtClean="0"/>
                        <a:t> 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</a:rPr>
                        <a:t>III</a:t>
                      </a:r>
                      <a:r>
                        <a:rPr lang="en-US" sz="2800" b="1" i="1" dirty="0" smtClean="0"/>
                        <a:t>  </a:t>
                      </a:r>
                      <a:r>
                        <a:rPr lang="en-US" sz="2800" b="1" i="1" dirty="0" smtClean="0">
                          <a:solidFill>
                            <a:srgbClr val="7030A0"/>
                          </a:solidFill>
                        </a:rPr>
                        <a:t>II</a:t>
                      </a:r>
                      <a:endParaRPr lang="ru-RU" sz="2800" b="1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2800" b="1" i="1" dirty="0" smtClean="0"/>
                        <a:t>Al</a:t>
                      </a:r>
                      <a:r>
                        <a:rPr lang="en-US" sz="2800" b="1" i="1" baseline="-25000" dirty="0" smtClean="0"/>
                        <a:t>2</a:t>
                      </a:r>
                      <a:r>
                        <a:rPr lang="en-US" sz="2800" b="1" i="1" dirty="0" smtClean="0"/>
                        <a:t>O</a:t>
                      </a:r>
                      <a:r>
                        <a:rPr lang="en-US" sz="2800" b="1" i="1" baseline="-25000" dirty="0" smtClean="0"/>
                        <a:t>3</a:t>
                      </a:r>
                      <a:endParaRPr lang="ru-RU" sz="2800" b="1" i="1" baseline="-25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валентности элементов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SiH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Sе, 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Определите валентность и назовите оксиды: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CO, SO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O, Al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Cr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SiO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Mn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Найти выигрышный путь оксидов</a:t>
            </a:r>
            <a:r>
              <a:rPr lang="ru-RU" sz="4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11300" name="Group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561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CuO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en-US" sz="4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  <a:r>
                        <a:rPr kumimoji="0" lang="en-US" sz="4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4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4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4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KOH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  <a:r>
                        <a:rPr kumimoji="0" lang="en-US" sz="4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kumimoji="0" lang="en-US" sz="4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4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4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71538" y="1928802"/>
            <a:ext cx="6715172" cy="364333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Важнейшие оксиды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оксиды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вода в природ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ри углекислого газ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оксид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Сравните качественный и количественный состав в молекулах: </a:t>
            </a:r>
            <a:br>
              <a:rPr lang="ru-RU" dirty="0" smtClean="0"/>
            </a:br>
            <a:r>
              <a:rPr lang="ru-RU" b="1" dirty="0" err="1" smtClean="0">
                <a:solidFill>
                  <a:srgbClr val="C00000"/>
                </a:solidFill>
              </a:rPr>
              <a:t>HCl</a:t>
            </a:r>
            <a:r>
              <a:rPr lang="ru-RU" b="1" dirty="0" smtClean="0">
                <a:solidFill>
                  <a:srgbClr val="C00000"/>
                </a:solidFill>
              </a:rPr>
              <a:t> , H</a:t>
            </a:r>
            <a:r>
              <a:rPr lang="ru-RU" b="1" baseline="-25000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>
                <a:solidFill>
                  <a:srgbClr val="C00000"/>
                </a:solidFill>
              </a:rPr>
              <a:t>O, NH</a:t>
            </a:r>
            <a:r>
              <a:rPr lang="ru-RU" b="1" baseline="-25000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, CH</a:t>
            </a:r>
            <a:r>
              <a:rPr lang="ru-RU" b="1" baseline="-25000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– Что общего в составе молекул?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– Чем они отличаются друг от друга? 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Валентность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– это число связей, которые атом образует с другими атомами.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Валентность обозначается римскими цифрами. </a:t>
            </a:r>
          </a:p>
          <a:p>
            <a:pPr>
              <a:buNone/>
            </a:pPr>
            <a:r>
              <a:rPr lang="ru-RU" sz="3600" dirty="0" smtClean="0"/>
              <a:t>         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H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       NH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CH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9" y="407194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    </a:t>
            </a:r>
            <a:r>
              <a:rPr lang="en-US" sz="3600" b="1" dirty="0" err="1" smtClean="0">
                <a:solidFill>
                  <a:srgbClr val="C00000"/>
                </a:solidFill>
              </a:rPr>
              <a:t>I</a:t>
            </a:r>
            <a:r>
              <a:rPr lang="en-US" sz="3600" b="1" dirty="0" smtClean="0">
                <a:solidFill>
                  <a:srgbClr val="C00000"/>
                </a:solidFill>
              </a:rPr>
              <a:t>            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400050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IV  I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117" y="400050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  I    II                 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400050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III   I 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понятия “валентность”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 начале XIX века Дж. Дальтоном был сформулирован закон кратных отношений, из которого следовало, что каждый атом одного элемента может соединяться с одним, двумя, тремя и т.д. атомами другого элемента (как, например, в рассмотренных нами соединениях атомов с водородом). 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середине XIX века, когда были определены точные относительные веса атомов (И.Я. Берцелиус и др.), стало ясно, что наибольшее число атомов, с которыми может соединяться данный атом, не превышает определённой величины, зависящей от его природы. Эта способность связывать или замещать определённое число других атомов и была названа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Э.Франклендом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1853 г. “валентность”.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в то время для водорода не были известны соединения, где он был бы связан более чем с одним атомом любого другого элемента, атом водорода был выбран в качестве стандарта, обладающего валентностью, равной 1.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329</Words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Валентность. Определение валентности элемента в оксиде.</vt:lpstr>
      <vt:lpstr>Найти выигрышный путь оксидов:</vt:lpstr>
      <vt:lpstr>Важнейшие оксиды</vt:lpstr>
      <vt:lpstr>Слайд 4</vt:lpstr>
      <vt:lpstr>Слайд 5</vt:lpstr>
      <vt:lpstr>Слайд 6</vt:lpstr>
      <vt:lpstr>Сравните качественный и количественный состав в молекулах:  HCl , H2O, NH3, CH4.</vt:lpstr>
      <vt:lpstr>Валентность – это число связей, которые атом образует с другими атомами.</vt:lpstr>
      <vt:lpstr>Эволюция понятия “валентность” </vt:lpstr>
      <vt:lpstr>Эволюция понятия “валентность” </vt:lpstr>
      <vt:lpstr>Определение валентности атомов элементов в соединениях</vt:lpstr>
      <vt:lpstr>Определите валентности элементов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Валентность. Определение валентности элемента в оксиде.</dc:title>
  <cp:lastModifiedBy>Jon</cp:lastModifiedBy>
  <cp:revision>8</cp:revision>
  <dcterms:modified xsi:type="dcterms:W3CDTF">2010-11-14T16:29:54Z</dcterms:modified>
</cp:coreProperties>
</file>