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E8CF-23BF-493A-9230-9630844A114C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BE1D5-1BA9-43FA-9884-495C487E8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62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18C55-C505-4B40-AA0B-E7C2BF5A7699}" type="slidenum">
              <a:rPr lang="ru-RU"/>
              <a:pPr/>
              <a:t>3</a:t>
            </a:fld>
            <a:endParaRPr lang="ru-RU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Слайд 8.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F2616D-9472-4F90-8481-CDDCD7710F6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94362403"/>
      </p:ext>
    </p:extLst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DA362C-06D9-455D-9734-B6914F23EFC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1837838"/>
      </p:ext>
    </p:extLst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Кислотные оксиды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3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 стр. 99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CaCl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smtClean="0">
                <a:latin typeface="Comic Sans MS" pitchFamily="66" charset="0"/>
              </a:rPr>
              <a:t>MgCO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  <a:endParaRPr lang="en-US" sz="4800" b="1" dirty="0">
              <a:latin typeface="Comic Sans MS" pitchFamily="66" charset="0"/>
            </a:endParaRPr>
          </a:p>
          <a:p>
            <a:r>
              <a:rPr lang="en-US" sz="4800" b="1" dirty="0" smtClean="0">
                <a:latin typeface="Comic Sans MS" pitchFamily="66" charset="0"/>
              </a:rPr>
              <a:t>Zn(NO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  <a:r>
              <a:rPr lang="en-US" sz="4800" b="1" dirty="0" smtClean="0">
                <a:latin typeface="Comic Sans MS" pitchFamily="66" charset="0"/>
              </a:rPr>
              <a:t>)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smtClean="0">
                <a:latin typeface="Comic Sans MS" pitchFamily="66" charset="0"/>
              </a:rPr>
              <a:t>Al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(SO</a:t>
            </a:r>
            <a:r>
              <a:rPr lang="en-US" sz="4800" b="1" baseline="-25000" dirty="0" smtClean="0">
                <a:latin typeface="Comic Sans MS" pitchFamily="66" charset="0"/>
              </a:rPr>
              <a:t>4</a:t>
            </a:r>
            <a:r>
              <a:rPr lang="en-US" sz="4800" b="1" dirty="0" smtClean="0">
                <a:latin typeface="Comic Sans MS" pitchFamily="66" charset="0"/>
              </a:rPr>
              <a:t>)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</a:p>
          <a:p>
            <a:r>
              <a:rPr lang="en-US" sz="4800" b="1" dirty="0" smtClean="0">
                <a:latin typeface="Comic Sans MS" pitchFamily="66" charset="0"/>
              </a:rPr>
              <a:t>K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CO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smtClean="0">
                <a:latin typeface="Comic Sans MS" pitchFamily="66" charset="0"/>
              </a:rPr>
              <a:t>Na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SO</a:t>
            </a:r>
            <a:r>
              <a:rPr lang="en-US" sz="4800" b="1" baseline="-25000" dirty="0" smtClean="0">
                <a:latin typeface="Comic Sans MS" pitchFamily="66" charset="0"/>
              </a:rPr>
              <a:t>4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smtClean="0">
                <a:latin typeface="Comic Sans MS" pitchFamily="66" charset="0"/>
              </a:rPr>
              <a:t>Na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SiO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err="1" smtClean="0">
                <a:latin typeface="Comic Sans MS" pitchFamily="66" charset="0"/>
              </a:rPr>
              <a:t>AgCl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smtClean="0">
                <a:latin typeface="Comic Sans MS" pitchFamily="66" charset="0"/>
              </a:rPr>
              <a:t>MgSO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r>
              <a:rPr lang="en-US" sz="4800" b="1" dirty="0" smtClean="0">
                <a:latin typeface="Comic Sans MS" pitchFamily="66" charset="0"/>
              </a:rPr>
              <a:t>Al</a:t>
            </a:r>
            <a:r>
              <a:rPr lang="en-US" sz="4800" b="1" baseline="-25000" dirty="0" smtClean="0">
                <a:latin typeface="Comic Sans MS" pitchFamily="66" charset="0"/>
              </a:rPr>
              <a:t>2</a:t>
            </a:r>
            <a:r>
              <a:rPr lang="en-US" sz="4800" b="1" dirty="0" smtClean="0">
                <a:latin typeface="Comic Sans MS" pitchFamily="66" charset="0"/>
              </a:rPr>
              <a:t>S</a:t>
            </a:r>
            <a:r>
              <a:rPr lang="en-US" sz="4800" b="1" baseline="-25000" dirty="0" smtClean="0">
                <a:latin typeface="Comic Sans MS" pitchFamily="66" charset="0"/>
              </a:rPr>
              <a:t>3</a:t>
            </a:r>
            <a:endParaRPr lang="ru-RU" sz="4800" b="1" baseline="-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4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2771775" y="1412875"/>
            <a:ext cx="3333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771775" y="2060575"/>
            <a:ext cx="3333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4067175" y="1341438"/>
            <a:ext cx="3524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4067175" y="1989138"/>
            <a:ext cx="3524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5076825" y="1557338"/>
            <a:ext cx="3048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S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5867400" y="1341438"/>
            <a:ext cx="3524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5867400" y="1989138"/>
            <a:ext cx="3524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276600" y="2349500"/>
            <a:ext cx="6477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276600" y="1557338"/>
            <a:ext cx="649288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572000" y="1557338"/>
            <a:ext cx="360363" cy="1428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4572000" y="1989138"/>
            <a:ext cx="431800" cy="1444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5435600" y="1557338"/>
            <a:ext cx="288925" cy="1444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8" name="WordArt 26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3240087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Образование солей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8959850" y="3357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kumimoji="0" lang="ru-RU">
              <a:latin typeface="Arial" charset="0"/>
            </a:endParaRPr>
          </a:p>
        </p:txBody>
      </p:sp>
      <p:sp>
        <p:nvSpPr>
          <p:cNvPr id="28701" name="WordArt 29"/>
          <p:cNvSpPr>
            <a:spLocks noChangeArrowheads="1" noChangeShapeType="1" noTextEdit="1"/>
          </p:cNvSpPr>
          <p:nvPr/>
        </p:nvSpPr>
        <p:spPr bwMode="auto">
          <a:xfrm>
            <a:off x="1692275" y="1700213"/>
            <a:ext cx="5334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Zn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3276600" y="1557338"/>
            <a:ext cx="576263" cy="21590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276600" y="2133600"/>
            <a:ext cx="576263" cy="1444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733" name="Group 61"/>
          <p:cNvGraphicFramePr>
            <a:graphicFrameLocks noGrp="1"/>
          </p:cNvGraphicFramePr>
          <p:nvPr/>
        </p:nvGraphicFramePr>
        <p:xfrm>
          <a:off x="1258888" y="4581525"/>
          <a:ext cx="6481762" cy="685800"/>
        </p:xfrm>
        <a:graphic>
          <a:graphicData uri="http://schemas.openxmlformats.org/drawingml/2006/table">
            <a:tbl>
              <a:tblPr/>
              <a:tblGrid>
                <a:gridCol w="648176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+ Zn = ZnSO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+ 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3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7164388" y="3789363"/>
            <a:ext cx="2159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24" name="AutoShape 52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2124075" y="4581525"/>
            <a:ext cx="4752975" cy="863600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50000">
                <a:schemeClr val="accent1">
                  <a:gamma/>
                  <a:shade val="46275"/>
                  <a:invGamma/>
                  <a:alpha val="0"/>
                </a:schemeClr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 w="38100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5508625" y="1989138"/>
            <a:ext cx="287338" cy="1444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5435600" y="2060575"/>
            <a:ext cx="288925" cy="1428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 flipV="1">
            <a:off x="5508625" y="1628775"/>
            <a:ext cx="288925" cy="1444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10895E-6 C -0.0434 -0.03261 -0.08663 -0.065 0.00382 -0.07564 C 0.09462 -0.08651 0.45955 -0.12722 0.54462 -0.0643 C 0.62986 -0.00115 0.51945 0.24173 0.51424 0.30303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53" y="879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-2.39186E-6 C -0.0434 0.07703 -0.07899 0.15429 -0.00468 0.18922 C 0.06962 0.22415 0.36389 0.2068 0.43855 0.20935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1119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82659E-7 L 0.09462 -9.82659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81" grpId="0" animBg="1"/>
      <p:bldP spid="28682" grpId="0" animBg="1"/>
      <p:bldP spid="28698" grpId="0" animBg="1"/>
      <p:bldP spid="28701" grpId="0" animBg="1"/>
      <p:bldP spid="28701" grpId="1" animBg="1"/>
      <p:bldP spid="28702" grpId="0" animBg="1"/>
      <p:bldP spid="28703" grpId="0" animBg="1"/>
      <p:bldP spid="287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71550" y="311150"/>
            <a:ext cx="7715250" cy="639763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Номенклатура солей</a:t>
            </a:r>
          </a:p>
        </p:txBody>
      </p:sp>
      <p:graphicFrame>
        <p:nvGraphicFramePr>
          <p:cNvPr id="44142" name="Group 110"/>
          <p:cNvGraphicFramePr>
            <a:graphicFrameLocks noGrp="1"/>
          </p:cNvGraphicFramePr>
          <p:nvPr>
            <p:ph sz="quarter" idx="1"/>
          </p:nvPr>
        </p:nvGraphicFramePr>
        <p:xfrm>
          <a:off x="468313" y="1484313"/>
          <a:ext cx="1579562" cy="1173480"/>
        </p:xfrm>
        <a:graphic>
          <a:graphicData uri="http://schemas.openxmlformats.org/drawingml/2006/table">
            <a:tbl>
              <a:tblPr/>
              <a:tblGrid>
                <a:gridCol w="1579562"/>
              </a:tblGrid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Соли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43" name="Group 111"/>
          <p:cNvGraphicFramePr>
            <a:graphicFrameLocks noGrp="1"/>
          </p:cNvGraphicFramePr>
          <p:nvPr>
            <p:ph sz="quarter" idx="2"/>
          </p:nvPr>
        </p:nvGraphicFramePr>
        <p:xfrm>
          <a:off x="2987675" y="1341438"/>
          <a:ext cx="1662113" cy="1432560"/>
        </p:xfrm>
        <a:graphic>
          <a:graphicData uri="http://schemas.openxmlformats.org/drawingml/2006/table">
            <a:tbl>
              <a:tblPr/>
              <a:tblGrid>
                <a:gridCol w="1662113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Название кислотного остатка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44" name="Group 112"/>
          <p:cNvGraphicFramePr>
            <a:graphicFrameLocks noGrp="1"/>
          </p:cNvGraphicFramePr>
          <p:nvPr>
            <p:ph sz="quarter" idx="3"/>
          </p:nvPr>
        </p:nvGraphicFramePr>
        <p:xfrm>
          <a:off x="5292725" y="1341438"/>
          <a:ext cx="1795463" cy="1386840"/>
        </p:xfrm>
        <a:graphic>
          <a:graphicData uri="http://schemas.openxmlformats.org/drawingml/2006/table">
            <a:tbl>
              <a:tblPr/>
              <a:tblGrid>
                <a:gridCol w="1795463"/>
              </a:tblGrid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Название металла в родительном падеже</a:t>
                      </a:r>
                      <a:r>
                        <a:rPr kumimoji="1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62" name="Group 130"/>
          <p:cNvGraphicFramePr>
            <a:graphicFrameLocks noGrp="1"/>
          </p:cNvGraphicFramePr>
          <p:nvPr/>
        </p:nvGraphicFramePr>
        <p:xfrm>
          <a:off x="3779838" y="3068638"/>
          <a:ext cx="2663825" cy="2879725"/>
        </p:xfrm>
        <a:graphic>
          <a:graphicData uri="http://schemas.openxmlformats.org/drawingml/2006/table">
            <a:tbl>
              <a:tblPr/>
              <a:tblGrid>
                <a:gridCol w="2663825"/>
              </a:tblGrid>
              <a:tr h="287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Кислотные остатки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¯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нитрит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¯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нитрат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SO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сульфит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SO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сульфат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карбонат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фосфат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45" name="Group 1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4426251"/>
              </p:ext>
            </p:extLst>
          </p:nvPr>
        </p:nvGraphicFramePr>
        <p:xfrm>
          <a:off x="7667625" y="1412875"/>
          <a:ext cx="1296988" cy="1295400"/>
        </p:xfrm>
        <a:graphic>
          <a:graphicData uri="http://schemas.openxmlformats.org/drawingml/2006/table">
            <a:tbl>
              <a:tblPr/>
              <a:tblGrid>
                <a:gridCol w="1296988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Валентность римскими цифрами</a:t>
                      </a:r>
                      <a:endParaRPr kumimoji="1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088" name="WordArt 56"/>
          <p:cNvSpPr>
            <a:spLocks noChangeArrowheads="1" noChangeShapeType="1" noTextEdit="1"/>
          </p:cNvSpPr>
          <p:nvPr/>
        </p:nvSpPr>
        <p:spPr bwMode="auto">
          <a:xfrm>
            <a:off x="4787900" y="1773238"/>
            <a:ext cx="338138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44089" name="WordArt 57"/>
          <p:cNvSpPr>
            <a:spLocks noChangeArrowheads="1" noChangeShapeType="1" noTextEdit="1"/>
          </p:cNvSpPr>
          <p:nvPr/>
        </p:nvSpPr>
        <p:spPr bwMode="auto">
          <a:xfrm>
            <a:off x="7235825" y="1773238"/>
            <a:ext cx="33972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44090" name="WordArt 58"/>
          <p:cNvSpPr>
            <a:spLocks noChangeArrowheads="1" noChangeShapeType="1" noTextEdit="1"/>
          </p:cNvSpPr>
          <p:nvPr/>
        </p:nvSpPr>
        <p:spPr bwMode="auto">
          <a:xfrm>
            <a:off x="2268538" y="1916113"/>
            <a:ext cx="493712" cy="338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=</a:t>
            </a:r>
          </a:p>
        </p:txBody>
      </p:sp>
      <p:graphicFrame>
        <p:nvGraphicFramePr>
          <p:cNvPr id="44136" name="Group 104"/>
          <p:cNvGraphicFramePr>
            <a:graphicFrameLocks noGrp="1"/>
          </p:cNvGraphicFramePr>
          <p:nvPr/>
        </p:nvGraphicFramePr>
        <p:xfrm>
          <a:off x="0" y="0"/>
          <a:ext cx="684213" cy="554038"/>
        </p:xfrm>
        <a:graphic>
          <a:graphicData uri="http://schemas.openxmlformats.org/drawingml/2006/table">
            <a:tbl>
              <a:tblPr/>
              <a:tblGrid>
                <a:gridCol w="684213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60" name="AutoShape 128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5580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4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4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4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4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4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4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581900" cy="692150"/>
          </a:xfrm>
        </p:spPr>
        <p:txBody>
          <a:bodyPr/>
          <a:lstStyle/>
          <a:p>
            <a:pPr algn="ctr"/>
            <a:r>
              <a:rPr lang="ru-RU" sz="2900" b="1"/>
              <a:t>Составить формулу сульфата алюминия:</a:t>
            </a:r>
          </a:p>
        </p:txBody>
      </p:sp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2411413" y="1989138"/>
            <a:ext cx="942975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Al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5724525" y="1484313"/>
            <a:ext cx="288925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6327" name="WordArt 7"/>
          <p:cNvSpPr>
            <a:spLocks noChangeArrowheads="1" noChangeShapeType="1" noTextEdit="1"/>
          </p:cNvSpPr>
          <p:nvPr/>
        </p:nvSpPr>
        <p:spPr bwMode="auto">
          <a:xfrm>
            <a:off x="3563938" y="1484313"/>
            <a:ext cx="349250" cy="4111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6328" name="WordArt 8"/>
          <p:cNvSpPr>
            <a:spLocks noChangeArrowheads="1" noChangeShapeType="1" noTextEdit="1"/>
          </p:cNvSpPr>
          <p:nvPr/>
        </p:nvSpPr>
        <p:spPr bwMode="auto">
          <a:xfrm>
            <a:off x="4067175" y="1916113"/>
            <a:ext cx="1079500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SO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6329" name="WordArt 9"/>
          <p:cNvSpPr>
            <a:spLocks noChangeArrowheads="1" noChangeShapeType="1" noTextEdit="1"/>
          </p:cNvSpPr>
          <p:nvPr/>
        </p:nvSpPr>
        <p:spPr bwMode="auto">
          <a:xfrm>
            <a:off x="5148263" y="2420938"/>
            <a:ext cx="344487" cy="627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6333" name="WordArt 13"/>
          <p:cNvSpPr>
            <a:spLocks noChangeArrowheads="1" noChangeShapeType="1" noTextEdit="1"/>
          </p:cNvSpPr>
          <p:nvPr/>
        </p:nvSpPr>
        <p:spPr bwMode="auto">
          <a:xfrm>
            <a:off x="3203575" y="1341438"/>
            <a:ext cx="257175" cy="533400"/>
          </a:xfrm>
          <a:prstGeom prst="rect">
            <a:avLst/>
          </a:prstGeom>
          <a:effectLst>
            <a:softEdge rad="635000"/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6334" name="WordArt 14"/>
          <p:cNvSpPr>
            <a:spLocks noChangeArrowheads="1" noChangeShapeType="1" noTextEdit="1"/>
          </p:cNvSpPr>
          <p:nvPr/>
        </p:nvSpPr>
        <p:spPr bwMode="auto">
          <a:xfrm>
            <a:off x="3779838" y="1916113"/>
            <a:ext cx="2016125" cy="1150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(     )</a:t>
            </a:r>
          </a:p>
        </p:txBody>
      </p:sp>
      <p:graphicFrame>
        <p:nvGraphicFramePr>
          <p:cNvPr id="56351" name="Group 31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504825" cy="350520"/>
        </p:xfrm>
        <a:graphic>
          <a:graphicData uri="http://schemas.openxmlformats.org/drawingml/2006/table">
            <a:tbl>
              <a:tblPr/>
              <a:tblGrid>
                <a:gridCol w="5048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59" name="WordArt 39"/>
          <p:cNvSpPr>
            <a:spLocks noChangeArrowheads="1" noChangeShapeType="1" noTextEdit="1"/>
          </p:cNvSpPr>
          <p:nvPr/>
        </p:nvSpPr>
        <p:spPr bwMode="auto">
          <a:xfrm>
            <a:off x="2699793" y="1196975"/>
            <a:ext cx="503782" cy="6778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III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6360" name="WordArt 40"/>
          <p:cNvSpPr>
            <a:spLocks noChangeArrowheads="1" noChangeShapeType="1" noTextEdit="1"/>
          </p:cNvSpPr>
          <p:nvPr/>
        </p:nvSpPr>
        <p:spPr bwMode="auto">
          <a:xfrm>
            <a:off x="4536168" y="1142093"/>
            <a:ext cx="2889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II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55010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572 L -0.2441 0.17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94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29305 0.181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  <p:bldP spid="563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782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Кислотные оксиды – это оксиды, которым соответствуют кислоты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140968"/>
            <a:ext cx="7498080" cy="310743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Ангидрид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обезвоженная кислота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53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42617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взаимодействии кислотных оксидов (ангидридов) с водой образуются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00808"/>
            <a:ext cx="7746064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 ≠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06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802434"/>
          </a:xfrm>
        </p:spPr>
        <p:txBody>
          <a:bodyPr>
            <a:normAutofit/>
          </a:bodyPr>
          <a:lstStyle/>
          <a:p>
            <a:r>
              <a:rPr lang="ru-RU" dirty="0">
                <a:latin typeface="Lucida Sans Unicode" pitchFamily="34" charset="0"/>
                <a:cs typeface="Lucida Sans Unicode" pitchFamily="34" charset="0"/>
              </a:rPr>
              <a:t>Задание: § 29 № 3-6</a:t>
            </a:r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r>
              <a:rPr lang="ru-RU" dirty="0">
                <a:latin typeface="Lucida Sans Unicode" pitchFamily="34" charset="0"/>
                <a:cs typeface="Lucida Sans Unicode" pitchFamily="34" charset="0"/>
              </a:rPr>
              <a:t>Стр. 103 самое важное в главе 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3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176</Words>
  <Application>Microsoft Office PowerPoint</Application>
  <PresentationFormat>Экран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Кислотные оксиды</vt:lpstr>
      <vt:lpstr>№ 3 стр. 99</vt:lpstr>
      <vt:lpstr>Презентация PowerPoint</vt:lpstr>
      <vt:lpstr>Номенклатура солей</vt:lpstr>
      <vt:lpstr>Составить формулу сульфата алюминия:</vt:lpstr>
      <vt:lpstr>Кислотные оксиды – это оксиды, которым соответствуют кислоты.</vt:lpstr>
      <vt:lpstr>При взаимодействии кислотных оксидов (ангидридов) с водой образуются кислоты</vt:lpstr>
      <vt:lpstr>Задание: § 29 № 3-6 Стр. 103 самое важное в главе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Кислотные оксиды</dc:title>
  <cp:lastModifiedBy>Jon</cp:lastModifiedBy>
  <cp:revision>4</cp:revision>
  <dcterms:modified xsi:type="dcterms:W3CDTF">2010-12-09T12:43:16Z</dcterms:modified>
</cp:coreProperties>
</file>