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7" r:id="rId16"/>
    <p:sldId id="281" r:id="rId17"/>
    <p:sldId id="270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79" r:id="rId27"/>
    <p:sldId id="288" r:id="rId28"/>
    <p:sldId id="280" r:id="rId29"/>
    <p:sldId id="282" r:id="rId30"/>
    <p:sldId id="283" r:id="rId31"/>
    <p:sldId id="289" r:id="rId32"/>
    <p:sldId id="284" r:id="rId33"/>
    <p:sldId id="286" r:id="rId34"/>
    <p:sldId id="28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F431E9-8F5D-4597-AB88-69A940D27AE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87"/>
            <p14:sldId id="281"/>
            <p14:sldId id="270"/>
            <p14:sldId id="271"/>
            <p14:sldId id="272"/>
            <p14:sldId id="274"/>
            <p14:sldId id="273"/>
            <p14:sldId id="275"/>
            <p14:sldId id="276"/>
            <p14:sldId id="277"/>
            <p14:sldId id="278"/>
            <p14:sldId id="279"/>
            <p14:sldId id="288"/>
            <p14:sldId id="280"/>
            <p14:sldId id="282"/>
            <p14:sldId id="283"/>
            <p14:sldId id="289"/>
            <p14:sldId id="284"/>
            <p14:sldId id="286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5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3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5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1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4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9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7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0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77BF-F04E-4704-A868-9CBA2B9D4023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D4F2-4529-4DF3-BB0E-BD20FEA10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0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61926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«ПРИМЕНЕНИЕ  ИНТЕГРАЦИИ  НА  УРОКАХ  ИСТОРИИ,  ОБЩЕСТВОЗНАНИЯ,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ЭКОЛОГИИ,  </a:t>
            </a:r>
            <a:r>
              <a:rPr lang="ru-RU" b="1" dirty="0" smtClean="0">
                <a:solidFill>
                  <a:srgbClr val="FF0000"/>
                </a:solidFill>
              </a:rPr>
              <a:t>БИОЛОГИИ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4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1337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 дальнейшем массового голода с голодными смертями в СССР и в России не отмечалось, однако, до сих пор проблема голода остаётся актуальной: по данным продовольственной и сельскохозяйственной организации ООН в 2000—2002 году в России от голода страдали 4 % населения (5,2 млн. человек).</a:t>
            </a:r>
          </a:p>
          <a:p>
            <a:r>
              <a:rPr lang="ru-RU" b="1" dirty="0" smtClean="0"/>
              <a:t>Количество пищи, необходимое человеку для нормальной жизни и деятельности, зависит: от пола, возраста, веса, роста, от характера и условий труда, быта, от климатических особенностей территории.</a:t>
            </a:r>
          </a:p>
          <a:p>
            <a:r>
              <a:rPr lang="ru-RU" b="1" dirty="0" smtClean="0"/>
              <a:t>Ученые считают, что медицинская норма калорийности потребляемой пищи должна быть не меньше 2300 – 2600 ккал и 70 -100 г белка в сутки. В странах же Юга этот показатель едва дотягивает до медицинской нормы, а в Африке, к югу от Сахары, составляет всего 2000 ккал/сутки.</a:t>
            </a:r>
          </a:p>
          <a:p>
            <a:r>
              <a:rPr lang="ru-RU" b="1" dirty="0" smtClean="0"/>
              <a:t>Иную картину мы с вами увидим в станах Севера. Население высокоразвитых стран потребляют 88% совокупного мирового продукта. Одна из острейших проблем жителей этих государств – переедание и , как следствие, ожирение, гиподинамия, низкая рождаемость, проблема миграции, </a:t>
            </a:r>
            <a:r>
              <a:rPr lang="ru-RU" b="1" dirty="0" err="1" smtClean="0"/>
              <a:t>этносоциальные</a:t>
            </a:r>
            <a:r>
              <a:rPr lang="ru-RU" b="1" dirty="0" smtClean="0"/>
              <a:t> проблемы.</a:t>
            </a:r>
          </a:p>
          <a:p>
            <a:r>
              <a:rPr lang="ru-RU" b="1" dirty="0" smtClean="0"/>
              <a:t>Глобальный экологический кризис современности характеризуется следующими негативными социальными последствиями: нарастающей нехваткой продовольствия в мире, ростом заболеваемости населения, возникновением новых болезней, миграцией населения, возникновением военных конфликтов.</a:t>
            </a:r>
          </a:p>
          <a:p>
            <a:r>
              <a:rPr lang="ru-RU" b="1" dirty="0" smtClean="0"/>
              <a:t>Нарастание экологической напряженности из-за истощения природных ресурсов, загрязнения окружающей среды проявляется и в социальной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103913305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Выделяют следующие причины современного глобального экологического кризиса: </a:t>
            </a:r>
          </a:p>
          <a:p>
            <a:r>
              <a:rPr lang="ru-RU" b="1" dirty="0" smtClean="0"/>
              <a:t>Количество изъятий из природы исходного сырья, необходимого для удовлетворения потребностей человека, превышает их </a:t>
            </a:r>
            <a:r>
              <a:rPr lang="ru-RU" b="1" dirty="0" err="1" smtClean="0"/>
              <a:t>восполняемость</a:t>
            </a:r>
            <a:r>
              <a:rPr lang="ru-RU" b="1" dirty="0" smtClean="0"/>
              <a:t>, обеспечиваемую круговоротом веществ.</a:t>
            </a:r>
          </a:p>
          <a:p>
            <a:r>
              <a:rPr lang="ru-RU" b="1" dirty="0" smtClean="0"/>
              <a:t>Численность населения мира постоянно растет. При этом потребление ресурсов опережает рост численности населения.</a:t>
            </a:r>
          </a:p>
          <a:p>
            <a:r>
              <a:rPr lang="ru-RU" b="1" dirty="0" smtClean="0"/>
              <a:t>Мир изобилия и мир нищеты сосуществуют рядом и разрыв между ними продолжает увеличиваться. Одна пятая всех доходов планеты сосредоточена в развитых странах. </a:t>
            </a:r>
          </a:p>
          <a:p>
            <a:r>
              <a:rPr lang="ru-RU" b="1" dirty="0" smtClean="0"/>
              <a:t>Количество обрабатываемых земель постоянно сокращается в результате нарушения продуктивности (опустынивание, </a:t>
            </a:r>
            <a:r>
              <a:rPr lang="ru-RU" b="1" dirty="0" err="1" smtClean="0"/>
              <a:t>перевыпас</a:t>
            </a:r>
            <a:r>
              <a:rPr lang="ru-RU" b="1" dirty="0" smtClean="0"/>
              <a:t> скота, нерациональная агротехника).</a:t>
            </a:r>
          </a:p>
          <a:p>
            <a:r>
              <a:rPr lang="ru-RU" b="1" dirty="0" smtClean="0"/>
              <a:t>Нарастающий дефицит пресной воды, особенно в местах интенсивного земледелия.</a:t>
            </a:r>
          </a:p>
          <a:p>
            <a:r>
              <a:rPr lang="ru-RU" b="1" dirty="0" smtClean="0"/>
              <a:t>Человек вовлекает в производство и потребляет такое большое количество вещества и энергии, что приводит к нарушению энергетического баланса планеты.</a:t>
            </a:r>
          </a:p>
        </p:txBody>
      </p:sp>
    </p:spTree>
    <p:extLst>
      <p:ext uri="{BB962C8B-B14F-4D97-AF65-F5344CB8AC3E}">
        <p14:creationId xmlns:p14="http://schemas.microsoft.com/office/powerpoint/2010/main" val="158592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Экологические кризисы, как правило, имели в истории человечества благополучное разрешение. Уже 35-50 тысяч лет назад началось истощение запасов съедобных растений и истребление небольших животных. Это привело к тому, что многие племена людей стали вести кочевой образ жизни и перемещались с одной территории на другую, когда исчерпывались пищевые ресурсы.</a:t>
            </a:r>
          </a:p>
          <a:p>
            <a:r>
              <a:rPr lang="ru-RU" b="1" dirty="0" smtClean="0"/>
              <a:t>Использование огня и изобретение оружия привели к массовому уничтожению крупных млекопитающих: шерстистого носорога, большерогого оленя, пещерного медведя, мамонта. Это послужило причиной экологического кризиса около 10-30 тыс. лет назад.</a:t>
            </a:r>
          </a:p>
          <a:p>
            <a:r>
              <a:rPr lang="ru-RU" b="1" dirty="0" smtClean="0"/>
              <a:t>Этот кризис заставил человека перейти от присваивающего типа хозяйствования (охоты и собирательства) к производящему (скотоводству и земледелию).</a:t>
            </a:r>
          </a:p>
          <a:p>
            <a:r>
              <a:rPr lang="ru-RU" b="1" dirty="0" smtClean="0"/>
              <a:t>С 18 века в результате промышленной, а затем и научно-технической революций на смену доиндустриальной эпохе пришла индустриальная.</a:t>
            </a:r>
          </a:p>
          <a:p>
            <a:r>
              <a:rPr lang="ru-RU" b="1" dirty="0" smtClean="0"/>
              <a:t>Усиливающееся воздействие человека на природу в результате роста населения и научно-технического прогресса имеет не только экологические последствия.</a:t>
            </a:r>
          </a:p>
          <a:p>
            <a:r>
              <a:rPr lang="ru-RU" b="1" dirty="0" smtClean="0"/>
              <a:t>Рассмотрим возможные пути решения проблемы голода:</a:t>
            </a:r>
          </a:p>
          <a:p>
            <a:r>
              <a:rPr lang="ru-RU" b="1" dirty="0" smtClean="0"/>
              <a:t>1. Экстенсивный путь заключается в дальнейшем расширении пахотных, пастбищных и рыбопромысловых угодий.</a:t>
            </a:r>
          </a:p>
          <a:p>
            <a:r>
              <a:rPr lang="ru-RU" b="1" dirty="0" smtClean="0"/>
              <a:t>Однако, поскольку все самые плодородные и удобно расположенные земли практически уже освоены – этот путь требует очень больших затрат.</a:t>
            </a:r>
          </a:p>
          <a:p>
            <a:r>
              <a:rPr lang="ru-RU" b="1" dirty="0" smtClean="0"/>
              <a:t>2. Интенсивный путь заключается прежде всего в повышении биологической продуктивности существующих угодий. Решающее значение для него будут иметь биотехнология, использование новых, высокоурожайных сортов и новых методов обработки почвы, дальнейшее развитие механизации, химизации, а также мелиорации.</a:t>
            </a:r>
          </a:p>
        </p:txBody>
      </p:sp>
    </p:spTree>
    <p:extLst>
      <p:ext uri="{BB962C8B-B14F-4D97-AF65-F5344CB8AC3E}">
        <p14:creationId xmlns:p14="http://schemas.microsoft.com/office/powerpoint/2010/main" val="54843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967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IV  ЭТАП. Организация работы в группах. Разбивка учащихся на группы. Раздача письменного материала и таблиц, раздача общего и индивидуального заданий каждой группе.</a:t>
            </a:r>
            <a:endParaRPr lang="ru-RU" b="1" dirty="0"/>
          </a:p>
          <a:p>
            <a:r>
              <a:rPr lang="ru-RU" b="1" dirty="0" smtClean="0"/>
              <a:t>Учитель истории и обществознания: Дальнейшая работа будет проходить следующим образом. Класс делится на три равные по количеству учащихся группы; каждая группа  выбирает лидера группы, получает раздаточный материал и таблицы. Работа с материалом и таблицей делится на три этапа.</a:t>
            </a:r>
          </a:p>
          <a:p>
            <a:r>
              <a:rPr lang="ru-RU" b="1" dirty="0" smtClean="0"/>
              <a:t>1-ый этап: используя полученный материал, вы должны заполнить таблицу каждый член группы индивидуально; </a:t>
            </a:r>
          </a:p>
          <a:p>
            <a:r>
              <a:rPr lang="ru-RU" b="1" dirty="0" smtClean="0"/>
              <a:t>2-й этап: обсудив полученные результаты и внеся в них необходимые исправления и дополнения,  заполнить общую итоговую для группы таблицу письменно. </a:t>
            </a:r>
          </a:p>
          <a:p>
            <a:r>
              <a:rPr lang="ru-RU" b="1" dirty="0" smtClean="0"/>
              <a:t>3-ий этап: перенести данные общей таблицы  на компьютер. Электронная таблица выводится через локальную сеть на экран. Каждая группа  поясняет полученные результаты классу .</a:t>
            </a:r>
          </a:p>
        </p:txBody>
      </p:sp>
    </p:spTree>
    <p:extLst>
      <p:ext uri="{BB962C8B-B14F-4D97-AF65-F5344CB8AC3E}">
        <p14:creationId xmlns:p14="http://schemas.microsoft.com/office/powerpoint/2010/main" val="217383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96291"/>
              </p:ext>
            </p:extLst>
          </p:nvPr>
        </p:nvGraphicFramePr>
        <p:xfrm>
          <a:off x="899593" y="116632"/>
          <a:ext cx="7632846" cy="6336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4016"/>
                <a:gridCol w="2544016"/>
                <a:gridCol w="2544814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ПРИЧИНЫ  ПРОДОВОЛЬС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ТВЕННОЙ  ПРОБЛЕМЫ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     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ЭКОНОМИЧЕСКИЕ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ЭКОЛОГИЧЕСКИЕ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Антропогенные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ЭКОЛОГИЧЕСКИЕ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Природные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ПОЛИТИЧЕСКИЕ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СОЦИАЛЬНЫЕ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45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52928" cy="57606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Общее задание группам: </a:t>
            </a:r>
            <a:br>
              <a:rPr lang="ru-RU" b="1" dirty="0"/>
            </a:br>
            <a:r>
              <a:rPr lang="ru-RU" b="1" dirty="0"/>
              <a:t>1.Изучить проблемы нехватки продовольствия, используя полученный материал индивидуально.</a:t>
            </a:r>
            <a:br>
              <a:rPr lang="ru-RU" b="1" dirty="0"/>
            </a:br>
            <a:r>
              <a:rPr lang="ru-RU" b="1" dirty="0"/>
              <a:t>2. Результаты записать в таблицу</a:t>
            </a:r>
            <a:br>
              <a:rPr lang="ru-RU" b="1" dirty="0"/>
            </a:br>
            <a:r>
              <a:rPr lang="ru-RU" b="1" dirty="0"/>
              <a:t>3. Обсудить в группе полученные результаты, внести в свои ответы исправления и дополнения по результатам обсуждения</a:t>
            </a:r>
            <a:br>
              <a:rPr lang="ru-RU" b="1" dirty="0"/>
            </a:br>
            <a:r>
              <a:rPr lang="ru-RU" b="1" dirty="0"/>
              <a:t>4. Заполнить общую для всей группы итоговую таблицу, пользуясь компьютером</a:t>
            </a:r>
            <a:br>
              <a:rPr lang="ru-RU" b="1" dirty="0"/>
            </a:br>
            <a:r>
              <a:rPr lang="ru-RU" b="1" dirty="0"/>
              <a:t>5. Вывести полученный групповой результат на экран</a:t>
            </a:r>
            <a:br>
              <a:rPr lang="ru-RU" b="1" dirty="0"/>
            </a:br>
            <a:r>
              <a:rPr lang="ru-RU" b="1" dirty="0"/>
              <a:t>6. Один или два члена группы объясняют всему классу полученный результат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Индивидуальное задание группам: </a:t>
            </a:r>
            <a:br>
              <a:rPr lang="ru-RU" b="1" dirty="0"/>
            </a:br>
            <a:r>
              <a:rPr lang="ru-RU" b="1" dirty="0"/>
              <a:t>- первая группа выполняет задание по странам Севера ( США, Западная Европе);</a:t>
            </a:r>
            <a:br>
              <a:rPr lang="ru-RU" b="1" dirty="0"/>
            </a:br>
            <a:r>
              <a:rPr lang="ru-RU" b="1" dirty="0"/>
              <a:t>- вторая группа выполняет задание по России;</a:t>
            </a:r>
            <a:br>
              <a:rPr lang="ru-RU" b="1" dirty="0"/>
            </a:br>
            <a:r>
              <a:rPr lang="ru-RU" b="1" dirty="0"/>
              <a:t>- третья группа выполняет задание по странам Африканского континента.</a:t>
            </a:r>
          </a:p>
        </p:txBody>
      </p:sp>
    </p:spTree>
    <p:extLst>
      <p:ext uri="{BB962C8B-B14F-4D97-AF65-F5344CB8AC3E}">
        <p14:creationId xmlns:p14="http://schemas.microsoft.com/office/powerpoint/2010/main" val="38764484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Общее задание группам: </a:t>
            </a:r>
            <a:br>
              <a:rPr lang="ru-RU" b="1" dirty="0" smtClean="0"/>
            </a:br>
            <a:r>
              <a:rPr lang="ru-RU" b="1" dirty="0" smtClean="0"/>
              <a:t>1.Изучить проблемы нехватки продовольствия, используя полученный материал индивидуально.</a:t>
            </a:r>
            <a:br>
              <a:rPr lang="ru-RU" b="1" dirty="0" smtClean="0"/>
            </a:br>
            <a:r>
              <a:rPr lang="ru-RU" b="1" dirty="0" smtClean="0"/>
              <a:t>2. Результаты записать в таблицу</a:t>
            </a:r>
            <a:br>
              <a:rPr lang="ru-RU" b="1" dirty="0" smtClean="0"/>
            </a:br>
            <a:r>
              <a:rPr lang="ru-RU" b="1" dirty="0" smtClean="0"/>
              <a:t>3. Обсудить в группе полученные результаты, внести в свои ответы исправления и дополнения по результатам обсуждения</a:t>
            </a:r>
            <a:br>
              <a:rPr lang="ru-RU" b="1" dirty="0" smtClean="0"/>
            </a:br>
            <a:r>
              <a:rPr lang="ru-RU" b="1" dirty="0" smtClean="0"/>
              <a:t>4. Заполнить общую для всей группы итоговую таблицу, пользуясь компьютером</a:t>
            </a:r>
            <a:br>
              <a:rPr lang="ru-RU" b="1" dirty="0" smtClean="0"/>
            </a:br>
            <a:r>
              <a:rPr lang="ru-RU" b="1" dirty="0" smtClean="0"/>
              <a:t>5. Вывести полученный групповой результат на экран</a:t>
            </a:r>
            <a:br>
              <a:rPr lang="ru-RU" b="1" dirty="0" smtClean="0"/>
            </a:br>
            <a:r>
              <a:rPr lang="ru-RU" b="1" dirty="0" smtClean="0"/>
              <a:t>6. Один или два члена группы объясняют всему классу полученный результат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Индивидуальное задание группам: </a:t>
            </a:r>
            <a:br>
              <a:rPr lang="ru-RU" b="1" dirty="0" smtClean="0"/>
            </a:br>
            <a:r>
              <a:rPr lang="ru-RU" b="1" dirty="0" smtClean="0"/>
              <a:t>- первая группа выполняет задание по странам Севера ( США, Западная Европе);</a:t>
            </a:r>
            <a:br>
              <a:rPr lang="ru-RU" b="1" dirty="0" smtClean="0"/>
            </a:br>
            <a:r>
              <a:rPr lang="ru-RU" b="1" dirty="0" smtClean="0"/>
              <a:t>- вторая группа выполняет задание по России;</a:t>
            </a:r>
            <a:br>
              <a:rPr lang="ru-RU" b="1" dirty="0" smtClean="0"/>
            </a:br>
            <a:r>
              <a:rPr lang="ru-RU" b="1" dirty="0" smtClean="0"/>
              <a:t>- третья группа выполняет задание по странам Африканского континента.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820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768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V ЭТАП. Презентации своих результатов каждой группой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VI ЭТАП. Учитель подводит итоги работы групп, делает необходимые замечания. ОБЯЗАТЕЛЬНО подчеркивает положительные моменты в работе каждой группы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VII ЭТАП. Дальнейшее развитие темы учителем биологии. Выступление учителя сопровождается презентацией на экране.</a:t>
            </a:r>
          </a:p>
          <a:p>
            <a:endParaRPr lang="ru-RU" b="1" dirty="0" smtClean="0"/>
          </a:p>
          <a:p>
            <a:r>
              <a:rPr lang="ru-RU" b="1" dirty="0" smtClean="0"/>
              <a:t>Учитель биологии: Для решения проблемы нехватки продовольствия  сегодня разрабатывается новый нетрадиционный способ производства продовольствия, который заключается в «конструировании» искусственных пищевых продуктов на основе белка из натурального природного сырья с помощью генной модификации организмов, ГМО позволяет прокормить население планеты ввиду высокой скорости роста и большой урожайности таких продуктов. Однако такие продукты имеют свои недостатки: некоторые из них могут нанести вред человеческому здоровью.</a:t>
            </a:r>
          </a:p>
          <a:p>
            <a:r>
              <a:rPr lang="ru-RU" b="1" dirty="0" smtClean="0"/>
              <a:t>ГМО имеют большой потенциал, так что, возможно, в будущем человечество полностью перейдет на них, в случае, если ученые сумеют обезопасить модифицированные продукты для здоровья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41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VIII  ЭТАП. Организация работы в уже ранее сформированных  группах. Каждая группа получает от учителя биологии раздаточный материал и трафарет силуэта шляпы определенного цвета. На доске с помощью магнита прикреплены такие же трафареты с пояснительной надписью: «положительное решение проблемы»; «отрицательное решение проблемы»; «конструктивное решение проблемы».</a:t>
            </a:r>
          </a:p>
          <a:p>
            <a:endParaRPr lang="ru-RU" b="1" dirty="0" smtClean="0"/>
          </a:p>
          <a:p>
            <a:r>
              <a:rPr lang="ru-RU" b="1" dirty="0" smtClean="0"/>
              <a:t>Учитель биологии: Предлагаю вам, используя полученный материал, провести работу в группах, разделившись на «три шляпы» мышления.:</a:t>
            </a:r>
          </a:p>
          <a:p>
            <a:r>
              <a:rPr lang="ru-RU" b="1" dirty="0" smtClean="0"/>
              <a:t>- группа «Красная шляпа» рассматривает вопрос о применении ГМО для решения проблемы голода положительно;</a:t>
            </a:r>
          </a:p>
          <a:p>
            <a:r>
              <a:rPr lang="ru-RU" b="1" dirty="0" smtClean="0"/>
              <a:t>- группа «Черная шляпа» эту же проблему решает отрицательно;</a:t>
            </a:r>
          </a:p>
          <a:p>
            <a:r>
              <a:rPr lang="ru-RU" b="1" dirty="0" smtClean="0"/>
              <a:t>- группа «Фиолетовая шляпа» решает проблему использования ГМО конструктивно.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30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1500" b="1" dirty="0" smtClean="0"/>
              <a:t>IX  ЭТАП. Каждая группа  рассказывает о полученных результатах работы в соответствии с заданием.</a:t>
            </a:r>
          </a:p>
          <a:p>
            <a:r>
              <a:rPr lang="ru-RU" sz="1500" b="1" dirty="0" smtClean="0"/>
              <a:t>«Красная </a:t>
            </a:r>
            <a:r>
              <a:rPr lang="ru-RU" sz="1500" b="1" dirty="0" err="1" smtClean="0"/>
              <a:t>шляпа»:Первое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трансгенное</a:t>
            </a:r>
            <a:r>
              <a:rPr lang="ru-RU" sz="1500" b="1" dirty="0" smtClean="0"/>
              <a:t> растение было создано в 1982 г., спустя 29 лет, после открытия первичной структуры ДНК. Это был табак Наш главный аргумент – это характеристики самих овощей и фруктов, зерновых культур, улучшенных инженерами. Генетически модифицированные продукты более устойчивы ко всевозможным вирусам, бактериям и другим патогенам. Они дольше хранятся и теперь фермеры могут сэкономить деньги на химикатах, которые они раньше применяли для хранения овощей и фруктов. К тому же модифицированные продукты могут быть устойчивыми к холоду, к жаре и засоленные почвы им нипочем. Что касается животных, то здесь генетические технологии нацелены на ускорение и увеличение роста животных. Были получены коровы с увеличенным содержанием жира в молоке, выведен лосось, который очень быстро растет и ему не надо мигрировать из морской воды в пресную при метании икры. Комиссия по сельскому хозяйству Совета Европы считает, что генетически модифицированные продукты позволят поддержать сельское хозяйство, что особенно важно для развивающихся стран.</a:t>
            </a:r>
          </a:p>
          <a:p>
            <a:r>
              <a:rPr lang="ru-RU" sz="1500" b="1" dirty="0" smtClean="0"/>
              <a:t>«Черная шляпа»: если отбросить этические моменты в производстве данных продуктов как противоестественном  вмешательстве существуют еще не менее веские аргументы против:</a:t>
            </a:r>
          </a:p>
          <a:p>
            <a:r>
              <a:rPr lang="ru-RU" sz="1500" b="1" dirty="0" smtClean="0"/>
              <a:t> Генная инженерия несовершенна и не в состоянии управлять процессом встраивания нового гена с тем, чтобы предсказать последствия. В результате искусственного добавления чужеродного гена непредвиденно могут образоваться опасные вещества, вредные для здоровья</a:t>
            </a:r>
          </a:p>
          <a:p>
            <a:r>
              <a:rPr lang="ru-RU" sz="1500" b="1" dirty="0" smtClean="0"/>
              <a:t>Сейчас генные продукты скорее удовлетворяют чисто коммерческие интересы, </a:t>
            </a:r>
            <a:r>
              <a:rPr lang="ru-RU" sz="1500" b="1" dirty="0" err="1" smtClean="0"/>
              <a:t>т.юк</a:t>
            </a:r>
            <a:r>
              <a:rPr lang="ru-RU" sz="1500" b="1" dirty="0" smtClean="0"/>
              <a:t>. никаких серьезных результатов в борьбе с голодом в развивающихся странах с помощью модифицированных продуктов достигнуто не было.</a:t>
            </a:r>
          </a:p>
          <a:p>
            <a:r>
              <a:rPr lang="ru-RU" sz="1500" b="1" dirty="0" smtClean="0"/>
              <a:t>Не доказано еще, что модифицированные организмы не окажут вредного воздействия на окружающую среду. Экологи считают, что возможно неконтролируемое распространение потенциально опасных генов, в том числе передача генов бактериями и вирусами. И тогда осложнения, вызванные в окружающей среде, вероятно, невозможно будет исправить. </a:t>
            </a:r>
          </a:p>
        </p:txBody>
      </p:sp>
    </p:spTree>
    <p:extLst>
      <p:ext uri="{BB962C8B-B14F-4D97-AF65-F5344CB8AC3E}">
        <p14:creationId xmlns:p14="http://schemas.microsoft.com/office/powerpoint/2010/main" val="408490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В отечественной педагогике в настоящее время существуют ленинградская школа </a:t>
            </a:r>
            <a:r>
              <a:rPr lang="ru-RU" b="1" dirty="0" err="1" smtClean="0"/>
              <a:t>межпредметников</a:t>
            </a:r>
            <a:r>
              <a:rPr lang="ru-RU" b="1" dirty="0" smtClean="0"/>
              <a:t> под руководством профессора Максимовой В.Н., свердловская школа под руководством доктора педагогических наук, профессора Безруковой В.С.</a:t>
            </a:r>
          </a:p>
          <a:p>
            <a:r>
              <a:rPr lang="ru-RU" b="1" dirty="0" smtClean="0"/>
              <a:t>К проведению интегрированного урока совместно с учителем биологии нас подвигло: дублирование темы, нехватка времени, желание показать тему более выпукло, проблемно, глубже. Кроме этого хотелось использовать на уроке информационные технологии, использовать возможности Интернета. При подготовке к уроку использовались «Методическое пособие для учителя» Ягодина Г.А.,</a:t>
            </a:r>
            <a:r>
              <a:rPr lang="ru-RU" b="1" dirty="0" err="1" smtClean="0"/>
              <a:t>Аргунова</a:t>
            </a:r>
            <a:r>
              <a:rPr lang="ru-RU" b="1" dirty="0" smtClean="0"/>
              <a:t> М.В., Моргуна Д.В., </a:t>
            </a:r>
            <a:r>
              <a:rPr lang="ru-RU" b="1" dirty="0" err="1" smtClean="0"/>
              <a:t>Плюсниной</a:t>
            </a:r>
            <a:r>
              <a:rPr lang="ru-RU" b="1" dirty="0" smtClean="0"/>
              <a:t> Т.А. по курсу «Экология Москвы и устойчивое развитие» и Безруковой В.С. </a:t>
            </a:r>
          </a:p>
          <a:p>
            <a:r>
              <a:rPr lang="ru-RU" b="1" dirty="0" smtClean="0"/>
              <a:t>«Все о современном уроке в школе: проблемы и решения»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70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«Фиолетовая шляпа»: общественное мнение в целом настроено против ГМО продуктов. Под давлением общественных организаций некоторые государства ввели отдельную сертификацию для данных продуктов. С 1996 года в России существует закон, регулирующий деятельность в области генной инженерии. Импортные продукты, содержащие ГМО, должны проходить сертификацию и тесты на безопасность.</a:t>
            </a:r>
          </a:p>
          <a:p>
            <a:r>
              <a:rPr lang="ru-RU" b="1" dirty="0" smtClean="0"/>
              <a:t>Генетически модифицированные продукты, призванные решить проблему голода во многих развивающихся странах, пока появились только на прилавках развитых стран. Стоит надеяться, что исследования возможных вредных воздействий модифицированных продуктов на организм человека и окружающую среду продолжаться и они будут призваны решить все споры.</a:t>
            </a:r>
          </a:p>
          <a:p>
            <a:endParaRPr lang="ru-RU" b="1" dirty="0" smtClean="0"/>
          </a:p>
          <a:p>
            <a:r>
              <a:rPr lang="ru-RU" b="1" dirty="0" smtClean="0"/>
              <a:t>Х  ЭТАП. Учитель биологии дает оценку работы каждой группы.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7828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XI ЭТАП. Оценка учителями работы групп и урока в целом </a:t>
            </a:r>
          </a:p>
          <a:p>
            <a:r>
              <a:rPr lang="ru-RU" b="1" dirty="0" smtClean="0"/>
              <a:t>Оценка учителями урока: что удалось сделать успешно, что не получилось, причины неудач, заключительное слово учителя истории и обществознания</a:t>
            </a:r>
            <a:r>
              <a:rPr lang="ru-RU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Учитель истории и обществознания: подводя итог уроку можно сказать словами известного американского специалиста </a:t>
            </a:r>
            <a:r>
              <a:rPr lang="ru-RU" b="1" dirty="0" err="1" smtClean="0"/>
              <a:t>М.Кастельса</a:t>
            </a:r>
            <a:r>
              <a:rPr lang="ru-RU" b="1" dirty="0" smtClean="0"/>
              <a:t>: «глобальная экономика характеризуется наличием </a:t>
            </a:r>
            <a:r>
              <a:rPr lang="ru-RU" b="1" dirty="0" err="1" smtClean="0"/>
              <a:t>фундаметальной</a:t>
            </a:r>
            <a:r>
              <a:rPr lang="ru-RU" b="1" dirty="0" smtClean="0"/>
              <a:t> асимметрии между странами по уровню их интеграции, конкурентному потенциалу и доле выгод от экономического роста. Эта дифференциация простирается  и на регионы в пределах каждой страны. Следствием этой концентрации ресурсов, динамизма и богатства на некоторых территориях является сегментацией мирового населения… в конечном счете ведущая к глобальному росту неравенства». Большинство стран афро-азиатского мира осталось в тисках экономической отсталости, являются зоной экономических, политических, идеологических, этнических и социальных конфликтов и потрясений. Наиболее тревожной тенденцией в этом смысле становится появление «глубокого Юга», которое свидетельствует о реальной опасности полной деградации целого ряда государств, способных утратить способность к поддержанию элементарного воспроизводства социальной инфраструктуры и населения..</a:t>
            </a:r>
          </a:p>
          <a:p>
            <a:r>
              <a:rPr lang="ru-RU" b="1" dirty="0" smtClean="0"/>
              <a:t> Проблемы РФ лежат в плоскости проводимой властями неэффективной социальной и экономической политики. В России прослеживается опасная тенденция зависимости от ввоза в страну импортных продуктов питания, огромное количество земель сельскохозяйственного назначения находятся в запустении и не используются по прямому назначению, деревни пустеют, молодежь уезжает в города в поисках заработка. Нет желающих работать на пустующих землях из-за отсутствия необходимых средств, отсутствия поддержки со стороны государства, высоких банковских кредитов, высокой стоимости сельхозтехники  и топлива, низкой стоимости сельхозпродукции на товарных биржах. Всему человечеству и каждой стране придется решать назревшую продовольственную проблему, ставшей очень актуальной в современном мире</a:t>
            </a:r>
            <a:r>
              <a:rPr lang="ru-RU" b="1" dirty="0" smtClean="0"/>
              <a:t>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06628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0"/>
            <a:ext cx="9036496" cy="367240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XII ЭТАП. . Заполнение каждым учащимся листа самооценки и листа оценки урока (сдаются учителю после окончания урока)</a:t>
            </a:r>
          </a:p>
          <a:p>
            <a:endParaRPr lang="ru-RU" b="1" dirty="0" smtClean="0"/>
          </a:p>
          <a:p>
            <a:r>
              <a:rPr lang="ru-RU" b="1" dirty="0" smtClean="0"/>
              <a:t>Учитель истории и обществознания: на столах лежат листы самооценки и оценки урока в целом , а также лист оценки работы каждого члена группы лидером .</a:t>
            </a:r>
          </a:p>
          <a:p>
            <a:r>
              <a:rPr lang="ru-RU" b="1" dirty="0" smtClean="0"/>
              <a:t>Прошу всех заполнить оба листа, лидера группы заполнить также лист оценки работы каждого учащегося группы и сдать их мне после окончания урока.</a:t>
            </a:r>
          </a:p>
          <a:p>
            <a:endParaRPr lang="ru-RU" b="1" dirty="0" smtClean="0"/>
          </a:p>
          <a:p>
            <a:r>
              <a:rPr lang="ru-RU" b="1" dirty="0" smtClean="0"/>
              <a:t>Лист самооценки:</a:t>
            </a:r>
          </a:p>
          <a:p>
            <a:endParaRPr lang="ru-RU" b="1" dirty="0" smtClean="0"/>
          </a:p>
          <a:p>
            <a:r>
              <a:rPr lang="ru-RU" b="1" dirty="0" smtClean="0"/>
              <a:t>ФИО учащегося ______________________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28039"/>
              </p:ext>
            </p:extLst>
          </p:nvPr>
        </p:nvGraphicFramePr>
        <p:xfrm>
          <a:off x="323528" y="3717032"/>
          <a:ext cx="8424936" cy="28889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12027"/>
                <a:gridCol w="4212909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ОЦЕНИТЕ  СВОЮ 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                    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Мне удалось справиться с заданием хорошо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Работал(а) посредственно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Я не справился(ась) с работой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Что помешало справиться с работой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Что необходимо улучшить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1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77072"/>
            <a:ext cx="8229600" cy="4320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Лист оценки работы учащихся в группе (лист заполняет лидер  группы)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"/>
            <a:ext cx="8229600" cy="1268759"/>
          </a:xfrm>
        </p:spPr>
        <p:txBody>
          <a:bodyPr/>
          <a:lstStyle/>
          <a:p>
            <a:r>
              <a:rPr lang="ru-RU" sz="1800" dirty="0" smtClean="0"/>
              <a:t>Лист оценки урока учащимся:</a:t>
            </a:r>
          </a:p>
          <a:p>
            <a:endParaRPr lang="ru-RU" sz="1800" dirty="0" smtClean="0"/>
          </a:p>
          <a:p>
            <a:r>
              <a:rPr lang="ru-RU" sz="1800" dirty="0" smtClean="0"/>
              <a:t>ФИО учащегося _____________________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99505"/>
              </p:ext>
            </p:extLst>
          </p:nvPr>
        </p:nvGraphicFramePr>
        <p:xfrm>
          <a:off x="539552" y="1268761"/>
          <a:ext cx="7776864" cy="28529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5495"/>
                <a:gridCol w="3301369"/>
              </a:tblGrid>
              <a:tr h="37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               ОЦЕНКА 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              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Урок полезный. Я читала, обсуждала, думала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Урок был интересным. Узнала много нового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Урок был скучным. Почему?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Урок показался трудным. Что вызвало наибольшие трудности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21344"/>
              </p:ext>
            </p:extLst>
          </p:nvPr>
        </p:nvGraphicFramePr>
        <p:xfrm>
          <a:off x="827584" y="4509120"/>
          <a:ext cx="7344817" cy="2194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7230"/>
                <a:gridCol w="1913904"/>
                <a:gridCol w="3867712"/>
                <a:gridCol w="1045971"/>
              </a:tblGrid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№№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Фамилия имя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  Результат работы в группе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Отметка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 УРОКОВ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Учащиеся 11 класса понимают поставленные на уроке задачи, умеют анализировать и обобщать информацию, четко прослеживают </a:t>
            </a:r>
            <a:r>
              <a:rPr lang="ru-RU" b="1" dirty="0" err="1" smtClean="0"/>
              <a:t>межпредметные</a:t>
            </a:r>
            <a:r>
              <a:rPr lang="ru-RU" b="1" dirty="0" smtClean="0"/>
              <a:t> связи, проявляют критичность мышления, показали хорошую вербальную культуру, умеют работать в группах, взаимодействовать и сотрудничать между собой.</a:t>
            </a:r>
          </a:p>
          <a:p>
            <a:pPr marL="0" indent="0">
              <a:buNone/>
            </a:pPr>
            <a:r>
              <a:rPr lang="ru-RU" b="1" dirty="0" smtClean="0"/>
              <a:t>  Интегрированный урок преследовал: </a:t>
            </a:r>
          </a:p>
          <a:p>
            <a:pPr marL="0" indent="0">
              <a:buNone/>
            </a:pPr>
            <a:r>
              <a:rPr lang="ru-RU" b="1" dirty="0" smtClean="0"/>
              <a:t>  1. мировоззренческую цель:</a:t>
            </a:r>
          </a:p>
          <a:p>
            <a:r>
              <a:rPr lang="ru-RU" b="1" dirty="0" smtClean="0"/>
              <a:t>духовно – нравственное обоснование изучаемого наукой явления – проблемы голода и использования ГМО;</a:t>
            </a:r>
          </a:p>
          <a:p>
            <a:r>
              <a:rPr lang="ru-RU" b="1" dirty="0" smtClean="0"/>
              <a:t>роль общественного движения в становлении гражданского общества;</a:t>
            </a:r>
          </a:p>
          <a:p>
            <a:pPr marL="0" indent="0">
              <a:buNone/>
            </a:pPr>
            <a:r>
              <a:rPr lang="ru-RU" b="1" dirty="0" smtClean="0"/>
              <a:t>  2. концептуальную цель: учащиеся практикуются в разработке идей и предложений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На первом интегрированном уроке планировалось изучить глобальный процесс нехватки продовольствия и использования ГМО для решения проблемы голода, которые изучаются по предметам истории, обществознания, биологии и экологии. Намечалось изучить следующие понятия:</a:t>
            </a:r>
          </a:p>
          <a:p>
            <a:r>
              <a:rPr lang="ru-RU" b="1" dirty="0" smtClean="0"/>
              <a:t>глобальные проблемы человечества;</a:t>
            </a:r>
          </a:p>
          <a:p>
            <a:r>
              <a:rPr lang="ru-RU" b="1" dirty="0" smtClean="0"/>
              <a:t>голод;</a:t>
            </a:r>
          </a:p>
          <a:p>
            <a:r>
              <a:rPr lang="ru-RU" b="1" dirty="0" smtClean="0"/>
              <a:t>норма потребления;</a:t>
            </a:r>
          </a:p>
          <a:p>
            <a:r>
              <a:rPr lang="ru-RU" b="1" dirty="0" smtClean="0"/>
              <a:t>«Север и Юг»;</a:t>
            </a:r>
          </a:p>
          <a:p>
            <a:r>
              <a:rPr lang="ru-RU" b="1" dirty="0" smtClean="0"/>
              <a:t>ГМО;</a:t>
            </a:r>
          </a:p>
          <a:p>
            <a:r>
              <a:rPr lang="ru-RU" b="1" dirty="0" smtClean="0"/>
              <a:t>клонирование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Урок был разбит на этапы, которые  следовали один за другим, логично и последовательно развивая тему интегрированного урока.</a:t>
            </a:r>
          </a:p>
          <a:p>
            <a:pPr marL="0" indent="0">
              <a:buNone/>
            </a:pPr>
            <a:r>
              <a:rPr lang="ru-RU" b="1" dirty="0" smtClean="0"/>
              <a:t>  Сильными сторонами урока были: использование информационных технологий , самостоятельная работа учащихся с раздаточным материалом, умение согласованно работать, независимость выводов, самооценка работы на уроке и оценка урока учащимися (обратная связь учителя с учеником).</a:t>
            </a:r>
          </a:p>
          <a:p>
            <a:pPr marL="0" indent="0">
              <a:buNone/>
            </a:pPr>
            <a:r>
              <a:rPr lang="ru-RU" b="1" dirty="0" smtClean="0"/>
              <a:t>  Цель урока была достигнута. Учащиеся вникли в серьезность стоящей перед мировым сообществом  проблемы, ознакомились с одним из вариантов ее решения. В процессе учебной деятельности оба учителя смогли сформировать ценностную ориентацию учащихся</a:t>
            </a:r>
            <a:r>
              <a:rPr lang="ru-RU" b="1" dirty="0" smtClean="0"/>
              <a:t>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11538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 втором интегрированном уроке по предметам история и литература,  планировалось углубить знания по отечественной истории ХХ века, ярче, полнее обрисовать события 1960-х годов, соединив политику с судьбами людей того времени, их борьбой за уважение к себе и другим, за право свободно высказывать свое мнение и считаться с мнением других, за исполнение законов страны.</a:t>
            </a:r>
          </a:p>
          <a:p>
            <a:r>
              <a:rPr lang="ru-RU" b="1" dirty="0" smtClean="0"/>
              <a:t>Учащиеся с удовольствием самостоятельно готовили презентации о жизни и творчестве писателей и поэтов, правозащитников, подготовили хронику событий тех лет, читали стихи и письмо в ЦК КПСС. Слова: долг, честь, совесть, самоотверженность, жертвенность наполнились глубоким смыслом, пробудили гражданственность у детей.</a:t>
            </a:r>
          </a:p>
          <a:p>
            <a:r>
              <a:rPr lang="ru-RU" b="1" dirty="0" smtClean="0"/>
              <a:t>Цель урока была достигнута: «сухие» факты и эмоции соединившись в одном уроке разрушили равнодушие  в детях к бесстрастной объективной истории, наполнив ее живым, трепетным содержанием человеческих судеб.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7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554461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Интегрированный урок по теме: «БУРНЫЕ  1960-е  ГОДЫ».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2024"/>
            <a:ext cx="9144000" cy="535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55702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700" b="1" dirty="0">
                <a:solidFill>
                  <a:prstClr val="black"/>
                </a:solidFill>
              </a:rPr>
              <a:t>Тип урока: интегрированный, комбинированный.</a:t>
            </a:r>
          </a:p>
          <a:p>
            <a:pPr marL="0" lvl="0" indent="0">
              <a:buNone/>
            </a:pPr>
            <a:r>
              <a:rPr lang="ru-RU" sz="1700" b="1" dirty="0">
                <a:solidFill>
                  <a:prstClr val="black"/>
                </a:solidFill>
              </a:rPr>
              <a:t>  </a:t>
            </a:r>
            <a:r>
              <a:rPr lang="ru-RU" sz="1700" b="1" i="1" u="sng" dirty="0">
                <a:solidFill>
                  <a:prstClr val="black"/>
                </a:solidFill>
              </a:rPr>
              <a:t>Цель урока: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объединить события отечественной и всемирной истории, создать целостную картину событий;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ознакомить обучающихся с событиями 60-х гг. ХХ века, происходивших на разных континентах, в разных государствах: СССР, США, Франции, Чехословакии;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выявить факторы, повлиявшие на события тех лет;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проанализировать полученную информацию, сопоставить, обобщить, структурировать.</a:t>
            </a:r>
          </a:p>
          <a:p>
            <a:pPr marL="0" lvl="0" indent="0">
              <a:buNone/>
            </a:pPr>
            <a:r>
              <a:rPr lang="ru-RU" sz="1700" b="1" i="1" u="sng" dirty="0">
                <a:solidFill>
                  <a:prstClr val="black"/>
                </a:solidFill>
              </a:rPr>
              <a:t>  Задачи урока: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сформировать представление о 60-х годах ХХ века, систематизировать представления о влиянии различных факторов на жизнь людей изучаемых стран; рефлексии власти на «сигналы», поступившие «снизу» ; показать изменения в жизни людей и ее зависимость от режима правления в странах;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продолжить формирование навыков работы у учащихся с информацией из Интернета,  материалом из учебников;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способствовать развитию логического и аналитического мышления, умению выделять главное и обобщать;</a:t>
            </a:r>
          </a:p>
          <a:p>
            <a:pPr lvl="0"/>
            <a:r>
              <a:rPr lang="ru-RU" sz="1700" b="1" dirty="0">
                <a:solidFill>
                  <a:prstClr val="black"/>
                </a:solidFill>
              </a:rPr>
              <a:t>воспитывать чувство сострадания, понимание необходимости участия в общественной жизни страны.</a:t>
            </a:r>
          </a:p>
          <a:p>
            <a:pPr marL="0" lvl="0" indent="0">
              <a:buNone/>
            </a:pPr>
            <a:r>
              <a:rPr lang="ru-RU" sz="1700" b="1" dirty="0">
                <a:solidFill>
                  <a:prstClr val="black"/>
                </a:solidFill>
              </a:rPr>
              <a:t>  Оборудование урока: раздаточный материал, учебники по истории России и всеобщей истории, мультимедийные презентации, доска, телевизор, компьютер</a:t>
            </a:r>
            <a:r>
              <a:rPr lang="ru-RU" sz="1700" b="1" dirty="0" smtClean="0">
                <a:solidFill>
                  <a:prstClr val="black"/>
                </a:solidFill>
              </a:rPr>
              <a:t>.</a:t>
            </a:r>
            <a:endParaRPr lang="ru-RU" sz="17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1700" b="1" i="1" u="sng" dirty="0">
                <a:solidFill>
                  <a:prstClr val="black"/>
                </a:solidFill>
              </a:rPr>
              <a:t>  План урока:</a:t>
            </a:r>
          </a:p>
          <a:p>
            <a:pPr marL="0" lvl="0" indent="0">
              <a:buNone/>
            </a:pPr>
            <a:r>
              <a:rPr lang="ru-RU" sz="1700" b="1" dirty="0">
                <a:solidFill>
                  <a:prstClr val="black"/>
                </a:solidFill>
              </a:rPr>
              <a:t>  1.Проблема урока</a:t>
            </a:r>
            <a:r>
              <a:rPr lang="ru-RU" sz="1700" b="1" dirty="0" smtClean="0">
                <a:solidFill>
                  <a:prstClr val="black"/>
                </a:solidFill>
              </a:rPr>
              <a:t>.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</a:rPr>
              <a:t> 2.Решение </a:t>
            </a:r>
            <a:r>
              <a:rPr lang="ru-RU" sz="1700" b="1" dirty="0">
                <a:solidFill>
                  <a:prstClr val="black"/>
                </a:solidFill>
              </a:rPr>
              <a:t>проблемы урока</a:t>
            </a:r>
            <a:r>
              <a:rPr lang="ru-RU" sz="1700" b="1" dirty="0" smtClean="0">
                <a:solidFill>
                  <a:prstClr val="black"/>
                </a:solidFill>
              </a:rPr>
              <a:t>.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</a:rPr>
              <a:t> 3.Итоги </a:t>
            </a:r>
            <a:r>
              <a:rPr lang="ru-RU" sz="1700" b="1" dirty="0">
                <a:solidFill>
                  <a:prstClr val="black"/>
                </a:solidFill>
              </a:rPr>
              <a:t>урока</a:t>
            </a:r>
            <a:r>
              <a:rPr lang="ru-RU" sz="1700" b="1" dirty="0" smtClean="0">
                <a:solidFill>
                  <a:prstClr val="black"/>
                </a:solidFill>
              </a:rPr>
              <a:t>.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</a:rPr>
              <a:t> 4.Домашнее </a:t>
            </a:r>
            <a:r>
              <a:rPr lang="ru-RU" sz="1700" b="1" dirty="0">
                <a:solidFill>
                  <a:prstClr val="black"/>
                </a:solidFill>
              </a:rPr>
              <a:t>задание</a:t>
            </a:r>
            <a:r>
              <a:rPr lang="ru-RU" sz="1700" b="1" dirty="0" smtClean="0">
                <a:solidFill>
                  <a:prstClr val="black"/>
                </a:solidFill>
              </a:rPr>
              <a:t>.</a:t>
            </a:r>
            <a:endParaRPr lang="ru-RU" sz="17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7687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/>
              <a:t>ХОД  УРОКА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Учитель: Наш урок посвящен событиям 1960-х гг., происходивших в СССР, США, Франции, Чехословакии. Сначала мы ознакомимся с событиями в СССР, а затем, соответственно, с событиями, которые имели место в тот же временной промежуток в вышеперечисленных государствах. Наша задача: зная факты, выяснить причины, последствия событий, их значение для дальнейшего развития государств и их граждан. На доске вы видите схему. Мы с вами будем ее дополнять по мере изучения темы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1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418570"/>
              </p:ext>
            </p:extLst>
          </p:nvPr>
        </p:nvGraphicFramePr>
        <p:xfrm>
          <a:off x="323528" y="116631"/>
          <a:ext cx="8568952" cy="6624737"/>
        </p:xfrm>
        <a:graphic>
          <a:graphicData uri="http://schemas.openxmlformats.org/drawingml/2006/table">
            <a:tbl>
              <a:tblPr firstRow="1" firstCol="1" bandRow="1"/>
              <a:tblGrid>
                <a:gridCol w="4284476"/>
                <a:gridCol w="4284476"/>
              </a:tblGrid>
              <a:tr h="245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Действия учителя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Действия учеников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Предлагаю вам  просмотреть презентацию «Хроника событий. СССР»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 смотрят презентацию. Последний кадр с вопросами фиксируется на экране.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Прошу вас ознакомиться внимательно с вопросами и ответить на них в рабочей тетради.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Озвучивает вопросы презентации: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1)Чем были вызваны эти события?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2)Кто участвовал в событиях?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3)Какими были ответные действия властей?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4)Последствия и их значение для людей и государства.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Для более полного и правильного ответа на вопросы вам необходимо использовать учебник по истории России ХХ век на стр.242-244.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 работают с учебником, делают необходимые записи.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тетрадях появляется запись: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1)Попытки реформировать систему, демократизировать. Процесс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десталинизации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продолжался, не смотря на «ползучую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сталинизацию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 и приобрел  характер оппозиции власти в лице диссидентов и правозащитников;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2)Участниками были: писатели поэты, ученые, юристы, военные, студенты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3)Аресты, суды, заключение в лагерь, высылка за границу, помещение в психиатрические лечебницы, лишение гражданства;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4)Движение подавлено. Обсуждение проблем переместилось «на кухни», недовольство выливалось в анекдотах, песнях, стихах. Впоследствии привело к распаду СССР.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Сейчас мы с вами дополним схему на доске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разделе «СССР».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Один из учеников делает на доске  соответствующие записи, остальные в тетрадях.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Представляю вашему вниманию презентацию о событиях 1960х гг. в США.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экране фиксируется последний кадр с вопросами.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 знакомятся с презентацией.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35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Нами были выбраны следующие формы интегрирования: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предметно-образная для создания более широкого и целостного представления о теме; 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мировоззренческая (нравственное обоснование изучаемого явления);   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концептуальная, когда учащиеся разрабатывают новые идеи, выдвигают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709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161314"/>
              </p:ext>
            </p:extLst>
          </p:nvPr>
        </p:nvGraphicFramePr>
        <p:xfrm>
          <a:off x="107503" y="-1"/>
          <a:ext cx="9036496" cy="6827520"/>
        </p:xfrm>
        <a:graphic>
          <a:graphicData uri="http://schemas.openxmlformats.org/drawingml/2006/table">
            <a:tbl>
              <a:tblPr firstRow="1" firstCol="1" bandRow="1"/>
              <a:tblGrid>
                <a:gridCol w="4518248"/>
                <a:gridCol w="4518248"/>
              </a:tblGrid>
              <a:tr h="333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Учитель озвучивает вопросы: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1)Против чего протестовала американская молодежь?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2)Чем были вызваны волнения в  гетто для афроамериканцев?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3)Как разрешилась проблема черного населения США? Какими были последствия?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 снова предлагаю вам воспользоваться учебником по всеобщей истории для исчерпывающего ответа на эти вопросы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 изучают учебник, затем пишут ответы на вопросы в тетради: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1)80%  вузов США были охвачены движением протеста против продолжения войны во Вьетнаме и идеалов общества потребления;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2)Афроамериканское население страны боролось за гражданские права. Движение возглавил Мартин Лютер Кинг, который был убит на одном из митингов протеста в 1968г.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3)В США были приняты законы против сегрегации. Черные граждане получили равные права с белыми. При принятии решений власти учитывали интересы всех слоев населения страны. США стали правовым государством. В 2008г. был избран Президентом США.  афроамериканец Барак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Абама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 Война во Вьетнаме закончилась поражением США.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Кто из вас сделает запись на доске, дополнив схему в разделе «США»?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Учащийся дополняет схему на доске и в тетради.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Вновь мы с вами возвращаемся к презентации. Изучаем события во Франции.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Презентация останавливается на вопросах.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Ученики  внимательно следят за презентацией. Знакомятся с вопросами.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Обратите внимание на вопросы. Вы видите, что во Франции противостояние достигло критической точки. Государство стояло на пороге гражданской войны.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1)Почему возникла угроза гражданской войны во Франции?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2)Чем можно объяснить быстрое исчезновение угрозы гражданской войны во Франции? Каковы последствия этих событий?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Воспользуйтесь учебниками по всеобщей истории при подготовке ответов на вопросы.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Ученики делают записи в тетрадях: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1)Взрыв недовольства в обществе возник из-за недовольства авторитарной политикой Президента Ш. де Голля. Первыми начались волнения среди студентов. Действия полиции вызвали взрыв негодования в стране.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2)Проиграв референдум Ш. де Голль, как и обещал, ушел в отставку. Угроза противостояния миновала благодаря демократическим традициям и законам, обеспечившим правовое решение проблемы.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24" marR="4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02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87472"/>
              </p:ext>
            </p:extLst>
          </p:nvPr>
        </p:nvGraphicFramePr>
        <p:xfrm>
          <a:off x="107503" y="116632"/>
          <a:ext cx="8712968" cy="6624735"/>
        </p:xfrm>
        <a:graphic>
          <a:graphicData uri="http://schemas.openxmlformats.org/drawingml/2006/table">
            <a:tbl>
              <a:tblPr firstRow="1" firstCol="1" bandRow="1"/>
              <a:tblGrid>
                <a:gridCol w="4356484"/>
                <a:gridCol w="4356484"/>
              </a:tblGrid>
              <a:tr h="1019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Нам осталось ознакомиться с событиями  60-х годов в Чехословакии. Прошу вас обратить внимание на то, ЧССР была членом СЭВ и ОВД. Стоп-кадр на вопросах по теме.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 смотрят презентацию. Знакомятся с вопросами.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Прошу ответить на вопросы, воспользовавшись учебником  по всеобщей истории: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1)Какие процессы происходили в Чехословакии?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2)Назовите цели и действия реформаторов.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3)Какими были последствия реформ?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Просмотрев учебник, учащиеся записывают в тетради: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1)Либерализация экономической и политической основ общества;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2)Создание условий, необходимых для функционирования рыночного механизма: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-расширилась доля частного сектора в экономике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-реабилитировались жертвы репрессий 1940-50-х гг.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-большая идеологическая открытость общества, плюрализм в общественной и политической жизни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3)По «приглашению» консервативной части компартии ЧССР 21 августа 1968г. в страну были введены войска стран ОВД. Через год от «Пражской весны» ничего не осталось. Мечта осуществилась только в 1990-е годы.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Прошу внести изменения в схему на доске в раздел «Чехословакия»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Ученик вносит последнюю запись в схему на доске, учащиеся записывают в тетрадях.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35775"/>
              </p:ext>
            </p:extLst>
          </p:nvPr>
        </p:nvGraphicFramePr>
        <p:xfrm>
          <a:off x="107504" y="3923"/>
          <a:ext cx="8928992" cy="6993828"/>
        </p:xfrm>
        <a:graphic>
          <a:graphicData uri="http://schemas.openxmlformats.org/drawingml/2006/table">
            <a:tbl>
              <a:tblPr firstRow="1" firstCol="1" bandRow="1"/>
              <a:tblGrid>
                <a:gridCol w="4464496"/>
                <a:gridCol w="4464496"/>
              </a:tblGrid>
              <a:tr h="434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Какие выводы вы можете сделать, анализируя все увиденное, сказанное и написанное?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Учащиеся: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-ведущие страны мира, изученные нами на уроке, переживали социальный и политический кризисы;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-в обществе, где были сильные демократические традиции, там, где закон был выше власти, несмотря на серьезное противостояние и человеческие жертвы, власть была вынуждена пойти на уступки. Были приняты законы, учитывающие интересы меньшинства;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-в обществе несвободном, тоталитарном ростки нового гражданского, демократического общества безжалостно уничтожались бездушной государственной машиной. 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Благодарю вас за работу на уроке. Отметки за урок получили следующие учащиеся…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Домашнее задание: внимательно перечитать записи в тетради, изучить схему,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прочесть в учебнике по истории России параграфы 29-30, по всеобщей истории параграфы 33, 40. 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Запись в дневниках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17">
              <a:schemeClr val="bg1"/>
            </a:gs>
            <a:gs pos="0">
              <a:schemeClr val="bg1"/>
            </a:gs>
            <a:gs pos="0">
              <a:schemeClr val="bg1"/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933" y="692696"/>
            <a:ext cx="9344933" cy="5832648"/>
          </a:xfrm>
        </p:spPr>
      </p:pic>
    </p:spTree>
    <p:extLst>
      <p:ext uri="{BB962C8B-B14F-4D97-AF65-F5344CB8AC3E}">
        <p14:creationId xmlns:p14="http://schemas.microsoft.com/office/powerpoint/2010/main" val="422054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277"/>
            <a:ext cx="8229600" cy="1143000"/>
          </a:xfrm>
        </p:spPr>
        <p:txBody>
          <a:bodyPr/>
          <a:lstStyle/>
          <a:p>
            <a:r>
              <a:rPr lang="ru-RU" dirty="0" smtClean="0"/>
              <a:t>АНАЛИЗ 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8326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Урок распланирован таким образом, чтобы он не был сведен к простому объяснению материала. С этой целью учителем заранее были подготовлены презентации и продуманы вопросы, на которые учащиеся должны были ответить после просмотра презентаций и ознакомления с материалами двух учебников: истории России и всеобщей истории. Урок должен был создать у обучающихся целостную картину событий 60-х годов ХХ века. Необходимо было сконструировать такую ситуацию, чтобы учащийся получил непредвзятый критический подход к информации и смог осуществить анализ этой информации, ее сопоставление, обобщение и структурирование. Учащиеся могли работать как индивидуально, так и в группах. Составленная учащимися схема является кратким конспектом текстов двух учебников, дает возможность легко запомнить полученные знания.</a:t>
            </a:r>
          </a:p>
          <a:p>
            <a:r>
              <a:rPr lang="ru-RU" b="1" dirty="0" smtClean="0"/>
              <a:t>Цели урока были достигнуты: учащиеся получили необходимые знания, решая проблемные ситуации в диалоге с учителем; осуществляли поиск решения проблемы, получая дополнительные знания; применяли новые знания, делая вывод.</a:t>
            </a:r>
          </a:p>
        </p:txBody>
      </p:sp>
    </p:spTree>
    <p:extLst>
      <p:ext uri="{BB962C8B-B14F-4D97-AF65-F5344CB8AC3E}">
        <p14:creationId xmlns:p14="http://schemas.microsoft.com/office/powerpoint/2010/main" val="622102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На подготовку уроков ушло много времени. Была проделана следующая работа:</a:t>
            </a:r>
          </a:p>
          <a:p>
            <a:r>
              <a:rPr lang="ru-RU" b="1" dirty="0" smtClean="0"/>
              <a:t> постановка цели;</a:t>
            </a:r>
          </a:p>
          <a:p>
            <a:r>
              <a:rPr lang="ru-RU" b="1" dirty="0" smtClean="0"/>
              <a:t> отбор материала в учебниках;</a:t>
            </a:r>
          </a:p>
          <a:p>
            <a:r>
              <a:rPr lang="ru-RU" b="1" dirty="0" smtClean="0"/>
              <a:t> изучение содержание дополнительного материала (газеты,        журналы);</a:t>
            </a:r>
          </a:p>
          <a:p>
            <a:r>
              <a:rPr lang="ru-RU" b="1" dirty="0" smtClean="0"/>
              <a:t> поиск актуальной информации в Интернете; </a:t>
            </a:r>
          </a:p>
          <a:p>
            <a:r>
              <a:rPr lang="ru-RU" b="1" dirty="0" smtClean="0"/>
              <a:t>  анализ подготовленного материала </a:t>
            </a:r>
          </a:p>
          <a:p>
            <a:r>
              <a:rPr lang="ru-RU" b="1" dirty="0" smtClean="0"/>
              <a:t> методы подачи материала; </a:t>
            </a:r>
          </a:p>
          <a:p>
            <a:r>
              <a:rPr lang="ru-RU" b="1" dirty="0" smtClean="0"/>
              <a:t> подготовка презентаций;</a:t>
            </a:r>
          </a:p>
          <a:p>
            <a:r>
              <a:rPr lang="ru-RU" b="1" dirty="0" smtClean="0"/>
              <a:t> разработка таблиц (обществознание, биология)</a:t>
            </a:r>
          </a:p>
          <a:p>
            <a:r>
              <a:rPr lang="ru-RU" b="1" dirty="0" smtClean="0"/>
              <a:t> разработка технологии взаимодействия;</a:t>
            </a:r>
          </a:p>
          <a:p>
            <a:r>
              <a:rPr lang="ru-RU" b="1" dirty="0" smtClean="0"/>
              <a:t> последовательность и порядок действия каждого учителя;</a:t>
            </a:r>
          </a:p>
          <a:p>
            <a:r>
              <a:rPr lang="ru-RU" b="1" dirty="0" smtClean="0"/>
              <a:t> продуман ход урока;</a:t>
            </a:r>
          </a:p>
          <a:p>
            <a:r>
              <a:rPr lang="ru-RU" b="1" dirty="0" smtClean="0"/>
              <a:t> подготовлены технические средства ( компьютеры, телевизор либо экран);</a:t>
            </a:r>
          </a:p>
          <a:p>
            <a:r>
              <a:rPr lang="ru-RU" b="1" dirty="0" smtClean="0"/>
              <a:t> подготовлен раздаточный материал.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103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0162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ИНТЕГРИРОВАННЫЙ  УРОК  В  11  КЛАССЕ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ТЕМА: «ГЛОБАЛЬНАЯ ПРОБЛЕМА СОВРЕМЕННОСТИ: НЕХВАТКА ПРОДОВОЛЬСТВИЯ.  ИСПОЛЬЗОВАНИЕ  ГМО  В  РЕШЕНИИ  ПРОДОВОЛЬСТВЕННОЙ  ПРОБЛЕМЫ».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9036496" cy="46085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 урока: сформировать у учащихся представление об одной из глобальных проблем человечества, пробудить интерес к проблеме, осмыслить причины возникновения проблемы, информировать об одном из возможных вариантов решения проблемы голода.</a:t>
            </a:r>
          </a:p>
          <a:p>
            <a:r>
              <a:rPr lang="ru-RU" b="1" dirty="0" smtClean="0"/>
              <a:t>Задачи урока: ознакомить с проблемой, найти причины ее возникновения, научить детей отбирать и систематизировать материал, давать  оценку полученной информации, заполнять таблицы, суметь прийти к консенсусу при выработке общей точки зрения, оценить каждому свою работу на уроке, дать возможность каждому ученику оценить урок в целом, а учителю получить обратную связь. </a:t>
            </a:r>
          </a:p>
          <a:p>
            <a:r>
              <a:rPr lang="ru-RU" b="1" dirty="0" smtClean="0"/>
              <a:t>Тип урока: интегрированный, развивающий, </a:t>
            </a:r>
            <a:r>
              <a:rPr lang="ru-RU" b="1" dirty="0" err="1" smtClean="0"/>
              <a:t>валеологический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Оборудование урока: компьютеры, телевизор (либо экран),  две презентации, раздаточный материал, карты- задания, таблицы для заполнения .</a:t>
            </a:r>
          </a:p>
        </p:txBody>
      </p:sp>
    </p:spTree>
    <p:extLst>
      <p:ext uri="{BB962C8B-B14F-4D97-AF65-F5344CB8AC3E}">
        <p14:creationId xmlns:p14="http://schemas.microsoft.com/office/powerpoint/2010/main" val="12648842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ХОД  УРОКА: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1. Организационный момент</a:t>
            </a:r>
          </a:p>
          <a:p>
            <a:pPr marL="0" indent="0">
              <a:buNone/>
            </a:pPr>
            <a:r>
              <a:rPr lang="ru-RU" b="1" dirty="0" smtClean="0"/>
              <a:t>  2. Вступительное слово учителя обществознания</a:t>
            </a:r>
          </a:p>
          <a:p>
            <a:pPr marL="0" indent="0">
              <a:buNone/>
            </a:pPr>
            <a:r>
              <a:rPr lang="ru-RU" b="1" dirty="0" smtClean="0"/>
              <a:t>  3. Введение в тему, сопровождаемое презентацией на экране телевизора (уч. обществознания)</a:t>
            </a:r>
          </a:p>
          <a:p>
            <a:pPr marL="0" indent="0">
              <a:buNone/>
            </a:pPr>
            <a:r>
              <a:rPr lang="ru-RU" b="1" dirty="0" smtClean="0"/>
              <a:t>  4. Организация работы в группах с материалом, заполнение таблиц с использованием компьютера</a:t>
            </a:r>
          </a:p>
          <a:p>
            <a:pPr marL="0" indent="0">
              <a:buNone/>
            </a:pPr>
            <a:r>
              <a:rPr lang="ru-RU" b="1" dirty="0" smtClean="0"/>
              <a:t>  5. Презентация работы групп на экранах телевизора с комментариями учащихся</a:t>
            </a:r>
          </a:p>
          <a:p>
            <a:pPr marL="0" indent="0">
              <a:buNone/>
            </a:pPr>
            <a:r>
              <a:rPr lang="ru-RU" b="1" dirty="0" smtClean="0"/>
              <a:t>  6. Подведение учителем работы групп</a:t>
            </a:r>
          </a:p>
          <a:p>
            <a:pPr marL="0" indent="0">
              <a:buNone/>
            </a:pPr>
            <a:r>
              <a:rPr lang="ru-RU" b="1" dirty="0" smtClean="0"/>
              <a:t>  7. Дальнейшее развитие темы учителем биологии, сопровождаемое презентацией на экране телевизора</a:t>
            </a:r>
          </a:p>
          <a:p>
            <a:pPr marL="0" indent="0">
              <a:buNone/>
            </a:pPr>
            <a:r>
              <a:rPr lang="ru-RU" b="1" dirty="0" smtClean="0"/>
              <a:t>  8. Организация работы в группах:</a:t>
            </a:r>
          </a:p>
          <a:p>
            <a:r>
              <a:rPr lang="ru-RU" b="1" dirty="0" smtClean="0"/>
              <a:t>сторонники ГМО;</a:t>
            </a:r>
          </a:p>
          <a:p>
            <a:r>
              <a:rPr lang="ru-RU" b="1" dirty="0" smtClean="0"/>
              <a:t>противники ГМО;</a:t>
            </a:r>
          </a:p>
          <a:p>
            <a:r>
              <a:rPr lang="ru-RU" b="1" dirty="0" smtClean="0"/>
              <a:t>конструктивисты</a:t>
            </a:r>
          </a:p>
          <a:p>
            <a:pPr marL="0" indent="0">
              <a:buNone/>
            </a:pPr>
            <a:r>
              <a:rPr lang="ru-RU" b="1" dirty="0" smtClean="0"/>
              <a:t>  9. Презентация работы групп</a:t>
            </a:r>
          </a:p>
          <a:p>
            <a:pPr marL="0" indent="0">
              <a:buNone/>
            </a:pPr>
            <a:r>
              <a:rPr lang="ru-RU" b="1" dirty="0" smtClean="0"/>
              <a:t>  10. Совместная работа  представителей групп для выработки общего решения</a:t>
            </a:r>
          </a:p>
          <a:p>
            <a:pPr marL="0" indent="0">
              <a:buNone/>
            </a:pPr>
            <a:r>
              <a:rPr lang="ru-RU" b="1" dirty="0" smtClean="0"/>
              <a:t>  11. Совместное резюме учителей обществознания и биологии</a:t>
            </a:r>
          </a:p>
          <a:p>
            <a:pPr marL="0" indent="0">
              <a:buNone/>
            </a:pPr>
            <a:r>
              <a:rPr lang="ru-RU" b="1" dirty="0" smtClean="0"/>
              <a:t>  12. Оценка работы групп на уроке. Самооценка учащихся.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96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Интегрированный урок рассчитан на два часа.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I ЭТАП : Организационный момент ( поздороваться с учащимися, предложить им сесть на свои места, отметить в журнале отсутствующих учащихся).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II ЭТАП. Вступительное слова учителя. </a:t>
            </a:r>
          </a:p>
          <a:p>
            <a:pPr marL="0" indent="0">
              <a:buNone/>
            </a:pPr>
            <a:r>
              <a:rPr lang="ru-RU" b="1" dirty="0" smtClean="0"/>
              <a:t>  Учитель истории и обществознания:  Стремительная интернационализация хозяйственной жизни привела к тому, что необычайно выросло значение глобальных проблем это:</a:t>
            </a:r>
          </a:p>
          <a:p>
            <a:r>
              <a:rPr lang="ru-RU" b="1" dirty="0" smtClean="0"/>
              <a:t>проблема сохранение мира;</a:t>
            </a:r>
          </a:p>
          <a:p>
            <a:r>
              <a:rPr lang="ru-RU" b="1" dirty="0" smtClean="0"/>
              <a:t>проблема экологии;</a:t>
            </a:r>
          </a:p>
          <a:p>
            <a:r>
              <a:rPr lang="ru-RU" b="1" dirty="0" smtClean="0"/>
              <a:t>продовольственная, сырьевая, энергетическая, демографическая проблемы;</a:t>
            </a:r>
          </a:p>
          <a:p>
            <a:r>
              <a:rPr lang="ru-RU" b="1" dirty="0" smtClean="0"/>
              <a:t>проблема освоения космоса и Мирового океана;</a:t>
            </a:r>
          </a:p>
          <a:p>
            <a:r>
              <a:rPr lang="ru-RU" b="1" dirty="0" smtClean="0"/>
              <a:t>проблема преодоления отсталости стран и народов;</a:t>
            </a:r>
          </a:p>
          <a:p>
            <a:r>
              <a:rPr lang="ru-RU" b="1" dirty="0" smtClean="0"/>
              <a:t>проблема развития самого человека, обеспечения его достойного будущего.</a:t>
            </a:r>
          </a:p>
          <a:p>
            <a:pPr marL="0" indent="0">
              <a:buNone/>
            </a:pPr>
            <a:r>
              <a:rPr lang="ru-RU" b="1" dirty="0" smtClean="0"/>
              <a:t>  Эти проблемы носят планетарный характер, затрагивают жизненные интересы всех государств и народов мира, угрожают гибелью всему человечеству, нуждаются в неотложных эффективных решениях, требующих совместных действий всех народов. Они порождены ростом потребностей человека, возросшими техническими средствами воздействия человека на природу, огромными планетарными масштабами его хозяйственной деятельности, неравномерностью социально-экономического развития стран и обострением противоречий между ними.</a:t>
            </a:r>
          </a:p>
          <a:p>
            <a:pPr marL="0" indent="0">
              <a:buNone/>
            </a:pPr>
            <a:r>
              <a:rPr lang="ru-RU" b="1" dirty="0" smtClean="0"/>
              <a:t>  Сегодня на уроке мы предлагаем вам рассмотреть только одну проблему, но какую! Эта проблема касается всех, проблема нехватки продовольствия и использования генно-модифицированных продуктов как одного из средств решения  данной проблемы.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III ЭТАП. Введение в тему, сопровождаемое  презентацией  на экране (  слайды, дублирующие и  иллюстрирующие слова учителя).   </a:t>
            </a:r>
          </a:p>
          <a:p>
            <a:pPr marL="0" indent="0">
              <a:buNone/>
            </a:pPr>
            <a:r>
              <a:rPr lang="ru-RU" b="1" dirty="0" smtClean="0"/>
              <a:t>  Массовый голод —  социальное бедствие, вызванное длительной нехваткой продовольствия и приводящее к массовой гибели населения на территории крупных регионов. </a:t>
            </a:r>
          </a:p>
          <a:p>
            <a:pPr marL="0" indent="0">
              <a:buNone/>
            </a:pPr>
            <a:r>
              <a:rPr lang="ru-RU" b="1" dirty="0" smtClean="0"/>
              <a:t>  Сущность проблемы заключается в том, что большая часть населения Земли недостаточно обеспечена продовольствием. Причина возникновения такого явления заключается в недостаточно рациональном использовании природных ресурсов в условиях социально-экономической отсталости;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Сельское хозяйство африканского континента переживает кризис, и, согласно Международному институту продовольственной политики, именно в связи с этим 200 миллионов человек страдают от голода.</a:t>
            </a:r>
          </a:p>
          <a:p>
            <a:pPr marL="0" indent="0">
              <a:buNone/>
            </a:pPr>
            <a:r>
              <a:rPr lang="ru-RU" b="1" dirty="0" smtClean="0"/>
              <a:t>  Континент, который полвека назад, когда многие страны добились независимости, был более чем самодостаточным в плане производства продуктов питания, теперь является крупным импортером продовольствия. В книге "Африканский продовольственный кризис" говорится, что менее чем за 40 лет экваториальная Африка, бывшая экспортером основных продуктов питания, сейчас зависит от их импорта и продовольственной помощи.</a:t>
            </a:r>
          </a:p>
          <a:p>
            <a:pPr marL="0" indent="0">
              <a:buNone/>
            </a:pPr>
            <a:r>
              <a:rPr lang="ru-RU" b="1" dirty="0" smtClean="0"/>
              <a:t>  Проблема еще более усугубляется из-за состояния почвы в африканских странах.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7139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 некоторых районах Африки земли много. Но есть районы, где нехватка пригодных для обработки земель становится серьезной проблемой. В горных районах Эфиопии и Эритреи часть земли так активно обрабатывалась в прошлом, что вряд ли ее можно будет когда-либо использовать для выращивания сельскохозяйственных культур.</a:t>
            </a:r>
          </a:p>
          <a:p>
            <a:r>
              <a:rPr lang="ru-RU" b="1" dirty="0" smtClean="0"/>
              <a:t>В экваториальной Африке почва квалифицируется как "деградированная" или "пришедшая в негодность" примерно на 72% пахотных земель и на 31% пастбищных угодий. Кроме того, что в почве не хватает некоторых важных элементов, ее плодородие из года в год уменьшается. Это связано с тем, что некоторые элементы, теряющиеся из-за вымывания почвы, эрозии и других причин, не восстанавливаются.</a:t>
            </a:r>
          </a:p>
          <a:p>
            <a:r>
              <a:rPr lang="ru-RU" b="1" dirty="0" smtClean="0"/>
              <a:t>Не избежала  проблемы голода в ХХ веке и Россия. Разруха, экономический хаос, кризис власти и отказ в помощи со стороны иностранных государств после Гражданской войны вызвал новый массовый голод в 1921/22 гг.. Этот голод стал первым в зарождающемся СССР. Региональные и локальные проблемы с продовольствием и голод среди отдельных слоёв населения, вызванные различными факторами, периодически возникали и в течение 1923-31 годов . Второй массовый голод в СССР разразился в 1932/33 гг. в период коллективизации — тогда от голода и болезней, связанных с недоеданием, погибло около 7 миллионов человек. И, наконец, после Великой Отечественной войны население СССР охватил последний в истории Советского Союза массовый голод 1946/47 гг.</a:t>
            </a:r>
          </a:p>
        </p:txBody>
      </p:sp>
    </p:spTree>
    <p:extLst>
      <p:ext uri="{BB962C8B-B14F-4D97-AF65-F5344CB8AC3E}">
        <p14:creationId xmlns:p14="http://schemas.microsoft.com/office/powerpoint/2010/main" val="3433117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4755</Words>
  <Application>Microsoft Office PowerPoint</Application>
  <PresentationFormat>Экран (4:3)</PresentationFormat>
  <Paragraphs>341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«ПРИМЕНЕНИЕ  ИНТЕГРАЦИИ  НА  УРОКАХ  ИСТОРИИ,  ОБЩЕСТВОЗНАНИЯ, ЭКОЛОГИИ,  БИОЛОГИИ»</vt:lpstr>
      <vt:lpstr>ВВЕДЕНИЕ</vt:lpstr>
      <vt:lpstr>Презентация PowerPoint</vt:lpstr>
      <vt:lpstr>Презентация PowerPoint</vt:lpstr>
      <vt:lpstr>ИНТЕГРИРОВАННЫЙ  УРОК  В  11  КЛАССЕ  ТЕМА: «ГЛОБАЛЬНАЯ ПРОБЛЕМА СОВРЕМЕННОСТИ: НЕХВАТКА ПРОДОВОЛЬСТВИЯ.  ИСПОЛЬЗОВАНИЕ  ГМО  В  РЕШЕНИИ  ПРОДОВОЛЬСТВЕННОЙ  ПРОБЛЕМЫ».</vt:lpstr>
      <vt:lpstr>ХОД 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Лист оценки работы учащихся в группе (лист заполняет лидер  группы)</vt:lpstr>
      <vt:lpstr>АНАЛИЗ  УРОКОВ</vt:lpstr>
      <vt:lpstr>Презентация PowerPoint</vt:lpstr>
      <vt:lpstr>Интегрированный урок по теме: «БУРНЫЕ  1960-е 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 УРОКА.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 ИНТЕГРАЦИИ  НА  УРОКАХ  ИСТОРИИ,  ОБЩЕСТВОЗНАНИЯ, ЛИТЕРАТУРЫ,  БИОЛОГИИ»</dc:title>
  <dc:creator>user</dc:creator>
  <cp:lastModifiedBy>user</cp:lastModifiedBy>
  <cp:revision>10</cp:revision>
  <dcterms:created xsi:type="dcterms:W3CDTF">2012-09-14T09:25:29Z</dcterms:created>
  <dcterms:modified xsi:type="dcterms:W3CDTF">2012-09-14T12:13:43Z</dcterms:modified>
</cp:coreProperties>
</file>