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1" r:id="rId3"/>
    <p:sldId id="266" r:id="rId4"/>
    <p:sldId id="267" r:id="rId5"/>
    <p:sldId id="268" r:id="rId6"/>
    <p:sldId id="256" r:id="rId7"/>
    <p:sldId id="257" r:id="rId8"/>
    <p:sldId id="259" r:id="rId9"/>
    <p:sldId id="269" r:id="rId10"/>
    <p:sldId id="260" r:id="rId11"/>
    <p:sldId id="263" r:id="rId12"/>
    <p:sldId id="264" r:id="rId13"/>
    <p:sldId id="25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84313"/>
            <a:ext cx="7620000" cy="51133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Вече – это: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>А) народное собрание;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Б) феодальная верхушка;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В) родоплеменная знать;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Г) Совет старейшин.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/>
            </a:r>
            <a:br>
              <a:rPr lang="ru-RU" sz="1600" b="1" smtClean="0"/>
            </a:b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По легенде город Киев был назван в честь: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>А) Хорива;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Б) Кия;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В) Щека;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Г) Перуна.</a:t>
            </a:r>
            <a:endParaRPr lang="en-US" sz="1600" b="1" smtClean="0"/>
          </a:p>
          <a:p>
            <a:pPr eaLnBrk="1" hangingPunct="1">
              <a:lnSpc>
                <a:spcPct val="80000"/>
              </a:lnSpc>
            </a:pPr>
            <a:endParaRPr lang="en-US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Восточные славяне поклонялись: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А) Перуну;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Б) Одину;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В) Сварогу;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Г) Пуришу.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543800" cy="663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Выполните тестовые задания:</a:t>
            </a:r>
          </a:p>
        </p:txBody>
      </p:sp>
    </p:spTree>
    <p:extLst>
      <p:ext uri="{BB962C8B-B14F-4D97-AF65-F5344CB8AC3E}">
        <p14:creationId xmlns:p14="http://schemas.microsoft.com/office/powerpoint/2010/main" val="3179097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Русь при Владимир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38" y="1971904"/>
            <a:ext cx="4809524" cy="3676191"/>
          </a:xfr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2656"/>
            <a:ext cx="7856537" cy="11430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Древнерусское государство-</a:t>
            </a:r>
            <a:b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Киевская Русь.</a:t>
            </a:r>
          </a:p>
        </p:txBody>
      </p:sp>
    </p:spTree>
    <p:extLst>
      <p:ext uri="{BB962C8B-B14F-4D97-AF65-F5344CB8AC3E}">
        <p14:creationId xmlns:p14="http://schemas.microsoft.com/office/powerpoint/2010/main" val="27575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x1-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6113"/>
            <a:ext cx="65532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543800" cy="8794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Князь Владимир с дружиной.</a:t>
            </a:r>
          </a:p>
        </p:txBody>
      </p:sp>
    </p:spTree>
    <p:extLst>
      <p:ext uri="{BB962C8B-B14F-4D97-AF65-F5344CB8AC3E}">
        <p14:creationId xmlns:p14="http://schemas.microsoft.com/office/powerpoint/2010/main" val="304995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0648"/>
            <a:ext cx="689374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Оборона от печенегов</a:t>
            </a:r>
          </a:p>
        </p:txBody>
      </p:sp>
      <p:sp>
        <p:nvSpPr>
          <p:cNvPr id="4099" name="Содержимое 2"/>
          <p:cNvSpPr txBox="1">
            <a:spLocks/>
          </p:cNvSpPr>
          <p:nvPr/>
        </p:nvSpPr>
        <p:spPr bwMode="auto">
          <a:xfrm>
            <a:off x="4284663" y="1268413"/>
            <a:ext cx="43910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Название «Змиев вал» происходит от народных легенд о древнерусских богатырях, усмиривших и запрягших Змия (аллегория образа грозных кочевников, зла и насилия) в гигантский плуг, которым пропахали ров-борозду, обозначившую пределы страны. </a:t>
            </a:r>
          </a:p>
          <a:p>
            <a:pPr marL="0" indent="0">
              <a:spcBef>
                <a:spcPct val="20000"/>
              </a:spcBef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Оборонительная линия.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Рисунок 5" descr="змиевы валы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8274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Рисунок2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33825"/>
            <a:ext cx="630713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6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Вставьте </a:t>
            </a:r>
            <a:r>
              <a:rPr lang="ru-RU" b="1" dirty="0">
                <a:solidFill>
                  <a:srgbClr val="FF0000"/>
                </a:solidFill>
              </a:rPr>
              <a:t>пропущенные слова в тексте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Главным </a:t>
            </a:r>
            <a:r>
              <a:rPr lang="ru-RU" dirty="0">
                <a:solidFill>
                  <a:srgbClr val="002060"/>
                </a:solidFill>
              </a:rPr>
              <a:t>человеком в Древней Руси был </a:t>
            </a:r>
            <a:r>
              <a:rPr lang="ru-RU" u="sng" dirty="0" smtClean="0">
                <a:solidFill>
                  <a:srgbClr val="002060"/>
                </a:solidFill>
              </a:rPr>
              <a:t>_____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У него в подчинении была </a:t>
            </a:r>
            <a:r>
              <a:rPr lang="ru-RU" u="sng" dirty="0" smtClean="0">
                <a:solidFill>
                  <a:srgbClr val="002060"/>
                </a:solidFill>
              </a:rPr>
              <a:t>_______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это вооружённые люди, которые заставляли любого повиноваться князю. С дружиной князь советовался, ходил на войну, делил добычу.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79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Выберите </a:t>
            </a:r>
            <a:r>
              <a:rPr lang="ru-RU" dirty="0">
                <a:solidFill>
                  <a:srgbClr val="FF0000"/>
                </a:solidFill>
              </a:rPr>
              <a:t>правильный ответ.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Опорой </a:t>
            </a:r>
            <a:r>
              <a:rPr lang="ru-RU" b="1" dirty="0">
                <a:solidFill>
                  <a:srgbClr val="002060"/>
                </a:solidFill>
              </a:rPr>
              <a:t>княжеской власти </a:t>
            </a:r>
            <a:r>
              <a:rPr lang="ru-RU" b="1" dirty="0" smtClean="0">
                <a:solidFill>
                  <a:srgbClr val="002060"/>
                </a:solidFill>
              </a:rPr>
              <a:t>была__________.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дружина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кольчуга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жена.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6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Выберите </a:t>
            </a:r>
            <a:r>
              <a:rPr lang="ru-RU" dirty="0">
                <a:solidFill>
                  <a:srgbClr val="FF0000"/>
                </a:solidFill>
              </a:rPr>
              <a:t>правильный ответ, объясните.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mtClean="0">
                <a:solidFill>
                  <a:srgbClr val="FF0000"/>
                </a:solidFill>
              </a:rPr>
              <a:t>       </a:t>
            </a:r>
            <a:r>
              <a:rPr lang="ru-RU" b="1" smtClean="0">
                <a:solidFill>
                  <a:srgbClr val="002060"/>
                </a:solidFill>
              </a:rPr>
              <a:t>Почему </a:t>
            </a:r>
            <a:r>
              <a:rPr lang="ru-RU" b="1" dirty="0">
                <a:solidFill>
                  <a:srgbClr val="002060"/>
                </a:solidFill>
              </a:rPr>
              <a:t>князь учитывал советы, требования дружинников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1.Дружина </a:t>
            </a:r>
            <a:r>
              <a:rPr lang="ru-RU" dirty="0"/>
              <a:t>помогала удерживать власть князя, увеличивала его богатства.</a:t>
            </a:r>
          </a:p>
          <a:p>
            <a:pPr marL="0" indent="0">
              <a:buNone/>
            </a:pPr>
            <a:r>
              <a:rPr lang="ru-RU" dirty="0"/>
              <a:t>2.Князь боялся дружинников.</a:t>
            </a:r>
          </a:p>
          <a:p>
            <a:pPr marL="0" indent="0">
              <a:buNone/>
            </a:pPr>
            <a:r>
              <a:rPr lang="ru-RU" dirty="0"/>
              <a:t>3.Князь затруднялся в решении вопросов.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70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68413"/>
            <a:ext cx="7620000" cy="48275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 результате восстания древлян против князя Игоря княгиня Ольга установила: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А) урок;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Б) полюдье;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В) новый вид налога;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Г) штрафы.</a:t>
            </a:r>
            <a:endParaRPr lang="en-US" sz="1800" b="1" smtClean="0"/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Язычество – это: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А) религия, которую исповедовали славяне;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Б) вид идолопоклонства;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В) культовый обряд;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Г)</a:t>
            </a:r>
            <a:r>
              <a:rPr lang="en-US" sz="1800" b="1" smtClean="0"/>
              <a:t> </a:t>
            </a:r>
            <a:r>
              <a:rPr lang="ru-RU" sz="1800" b="1" smtClean="0"/>
              <a:t>религиозные обряды.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Великий князь – это: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А) глава великого Киевского княжества в </a:t>
            </a:r>
            <a:r>
              <a:rPr lang="en-US" sz="1800" b="1" smtClean="0"/>
              <a:t>X</a:t>
            </a:r>
            <a:r>
              <a:rPr lang="ru-RU" sz="1800" b="1" smtClean="0"/>
              <a:t> – </a:t>
            </a:r>
            <a:r>
              <a:rPr lang="en-US" sz="1800" b="1" smtClean="0"/>
              <a:t>XII</a:t>
            </a:r>
            <a:r>
              <a:rPr lang="ru-RU" sz="1800" b="1" smtClean="0"/>
              <a:t> вв. на Руси;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Б) предводитель дружины;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В) член Совета старейшин;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Г) глава народного собрания у славян.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543800" cy="447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Выполните тестовые задания:</a:t>
            </a:r>
          </a:p>
        </p:txBody>
      </p:sp>
    </p:spTree>
    <p:extLst>
      <p:ext uri="{BB962C8B-B14F-4D97-AF65-F5344CB8AC3E}">
        <p14:creationId xmlns:p14="http://schemas.microsoft.com/office/powerpoint/2010/main" val="142277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</a:rPr>
              <a:t>Восстановите правильный порядок княжения первых русских князей: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Ольга</a:t>
            </a:r>
            <a:r>
              <a:rPr lang="ru-RU" b="1" dirty="0">
                <a:solidFill>
                  <a:srgbClr val="002060"/>
                </a:solidFill>
              </a:rPr>
              <a:t>, Олег, Игорь, Рюрик, Святослав.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8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     Догадайтесь</a:t>
            </a:r>
            <a:r>
              <a:rPr lang="ru-RU" b="1" dirty="0">
                <a:solidFill>
                  <a:srgbClr val="FFFF00"/>
                </a:solidFill>
              </a:rPr>
              <a:t>, кому принадлежат слова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endParaRPr lang="ru-RU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«Хочу мстить за мужа своего»,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«Иду на вас</a:t>
            </a:r>
            <a:r>
              <a:rPr lang="ru-RU" b="1" dirty="0" smtClean="0">
                <a:solidFill>
                  <a:srgbClr val="002060"/>
                </a:solidFill>
              </a:rPr>
              <a:t>!».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Олег</a:t>
            </a:r>
            <a:r>
              <a:rPr lang="ru-RU" b="1" dirty="0">
                <a:solidFill>
                  <a:srgbClr val="FF0000"/>
                </a:solidFill>
              </a:rPr>
              <a:t>, Святослав, Ольга.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9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Тема урока: 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Оборона Руси от врагов.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4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271" y="5877272"/>
            <a:ext cx="8084185" cy="64807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                         Коростень              Новгород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576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Святослав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59832" y="476672"/>
            <a:ext cx="3024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Святослав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7143" y="2007231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Ярополк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55876" y="2010544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Олег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62870" y="2007231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Владимир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иректор\Pictures\яропол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1" y="3068960"/>
            <a:ext cx="1796986" cy="23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ректор\Pictures\владимир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212976"/>
            <a:ext cx="1800199" cy="22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иректор\Pictures\оле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09" y="3068960"/>
            <a:ext cx="1999204" cy="26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1780709" y="1194385"/>
            <a:ext cx="180020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>
            <a:off x="4572000" y="112474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88124" y="1124744"/>
            <a:ext cx="17641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35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136904" cy="59046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Ярополк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Ярополк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Князь Владимир захватил Киев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стал великим князем киевским.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Борьба за Киевский престол.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иректор\Pictures\spasennajabogom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01" y="3035696"/>
            <a:ext cx="3689550" cy="24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239753" y="620688"/>
            <a:ext cx="2664296" cy="1131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Олег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620688"/>
            <a:ext cx="2664296" cy="11313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547664" y="620688"/>
            <a:ext cx="2160240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1259969" y="1904391"/>
            <a:ext cx="2664296" cy="1131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Владимир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068349" y="2251787"/>
            <a:ext cx="1186341" cy="6262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09323" y="2276872"/>
            <a:ext cx="1152128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84313"/>
            <a:ext cx="3167063" cy="5073650"/>
          </a:xfr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1625"/>
            <a:ext cx="8353425" cy="750888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3333FF"/>
                </a:solidFill>
                <a:latin typeface="Bookman Old Style" pitchFamily="18" charset="0"/>
              </a:rPr>
              <a:t>Начало правления князя Владимира (980-1015)</a:t>
            </a:r>
          </a:p>
        </p:txBody>
      </p:sp>
      <p:pic>
        <p:nvPicPr>
          <p:cNvPr id="40964" name="Picture 4" descr="Владимир Святосла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11551" r="24435" b="21768"/>
          <a:stretch>
            <a:fillRect/>
          </a:stretch>
        </p:blipFill>
        <p:spPr bwMode="auto">
          <a:xfrm>
            <a:off x="4932363" y="1484313"/>
            <a:ext cx="3865562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53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FFFF00"/>
                </a:solidFill>
              </a:rPr>
              <a:t>Боярин- 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4000" dirty="0" smtClean="0"/>
              <a:t>богатый</a:t>
            </a:r>
            <a:r>
              <a:rPr lang="ru-RU" sz="4000" dirty="0"/>
              <a:t>, знатный дружинник</a:t>
            </a:r>
            <a:r>
              <a:rPr lang="ru-RU" sz="4000" dirty="0" smtClean="0"/>
              <a:t>.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b="1" dirty="0">
                <a:solidFill>
                  <a:srgbClr val="FFFF00"/>
                </a:solidFill>
              </a:rPr>
              <a:t>Ополчение-</a:t>
            </a:r>
            <a:r>
              <a:rPr lang="ru-RU" sz="4000" dirty="0"/>
              <a:t> временное войско.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03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169</TotalTime>
  <Words>243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Выполните тестовые задания:</vt:lpstr>
      <vt:lpstr>Выполните тестовые задания:</vt:lpstr>
      <vt:lpstr>Презентация PowerPoint</vt:lpstr>
      <vt:lpstr>Презентация PowerPoint</vt:lpstr>
      <vt:lpstr>Презентация PowerPoint</vt:lpstr>
      <vt:lpstr>Святослав</vt:lpstr>
      <vt:lpstr>                               Борьба за Киевский престол. </vt:lpstr>
      <vt:lpstr>Начало правления князя Владимира (980-1015)</vt:lpstr>
      <vt:lpstr>Презентация PowerPoint</vt:lpstr>
      <vt:lpstr>Древнерусское государство- Киевская Русь.</vt:lpstr>
      <vt:lpstr>Князь Владимир с дружиной.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Святослав</dc:title>
  <dc:creator>director</dc:creator>
  <cp:lastModifiedBy>Директор</cp:lastModifiedBy>
  <cp:revision>12</cp:revision>
  <dcterms:created xsi:type="dcterms:W3CDTF">2014-11-17T11:15:43Z</dcterms:created>
  <dcterms:modified xsi:type="dcterms:W3CDTF">2015-01-13T12:08:39Z</dcterms:modified>
</cp:coreProperties>
</file>