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74" r:id="rId2"/>
    <p:sldId id="272" r:id="rId3"/>
    <p:sldId id="273" r:id="rId4"/>
    <p:sldId id="256" r:id="rId5"/>
    <p:sldId id="257" r:id="rId6"/>
    <p:sldId id="258" r:id="rId7"/>
    <p:sldId id="259" r:id="rId8"/>
    <p:sldId id="260" r:id="rId9"/>
    <p:sldId id="267" r:id="rId10"/>
    <p:sldId id="261" r:id="rId11"/>
    <p:sldId id="262" r:id="rId12"/>
    <p:sldId id="263" r:id="rId13"/>
    <p:sldId id="264" r:id="rId14"/>
    <p:sldId id="265" r:id="rId15"/>
    <p:sldId id="266" r:id="rId16"/>
    <p:sldId id="268" r:id="rId17"/>
    <p:sldId id="269" r:id="rId18"/>
    <p:sldId id="270" r:id="rId19"/>
    <p:sldId id="271" r:id="rId20"/>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6" autoAdjust="0"/>
    <p:restoredTop sz="94660"/>
  </p:normalViewPr>
  <p:slideViewPr>
    <p:cSldViewPr>
      <p:cViewPr>
        <p:scale>
          <a:sx n="78" d="100"/>
          <a:sy n="78" d="100"/>
        </p:scale>
        <p:origin x="-864" y="-52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6/24/2014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6/24/2014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6/24/2014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6/24/2014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6/24/2014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EAF463A-BC7C-46EE-9F1E-7F377CCA4891}" type="datetimeFigureOut">
              <a:rPr lang="en-US" smtClean="0"/>
              <a:pPr/>
              <a:t>6/24/2014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EAF463A-BC7C-46EE-9F1E-7F377CCA4891}" type="datetimeFigureOut">
              <a:rPr lang="en-US" smtClean="0"/>
              <a:pPr/>
              <a:t>6/24/2014</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EAF463A-BC7C-46EE-9F1E-7F377CCA4891}" type="datetimeFigureOut">
              <a:rPr lang="en-US" smtClean="0"/>
              <a:pPr/>
              <a:t>6/24/2014</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6/24/2014</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6/24/2014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6/24/2014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6/24/2014</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answers.com/topic/nelson-s-column" TargetMode="Externa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9600" dirty="0" smtClean="0"/>
              <a:t>LONDON</a:t>
            </a:r>
            <a:endParaRPr lang="ru-RU" sz="9600" dirty="0"/>
          </a:p>
        </p:txBody>
      </p:sp>
      <p:sp>
        <p:nvSpPr>
          <p:cNvPr id="3" name="Содержимое 2"/>
          <p:cNvSpPr>
            <a:spLocks noGrp="1"/>
          </p:cNvSpPr>
          <p:nvPr>
            <p:ph idx="1"/>
          </p:nvPr>
        </p:nvSpPr>
        <p:spPr/>
        <p:txBody>
          <a:bodyPr>
            <a:normAutofit/>
          </a:bodyPr>
          <a:lstStyle/>
          <a:p>
            <a:pPr algn="ctr">
              <a:buNone/>
            </a:pPr>
            <a:endParaRPr lang="ru-RU" sz="4800" dirty="0" smtClean="0"/>
          </a:p>
          <a:p>
            <a:pPr algn="ctr">
              <a:buNone/>
            </a:pPr>
            <a:r>
              <a:rPr lang="ru-RU" sz="4800" dirty="0" smtClean="0"/>
              <a:t>Презентацию выполнила Саркисян Кристина</a:t>
            </a:r>
          </a:p>
          <a:p>
            <a:pPr algn="ctr">
              <a:buNone/>
            </a:pPr>
            <a:r>
              <a:rPr lang="ru-RU" sz="4800" dirty="0" smtClean="0"/>
              <a:t> Юрьевна</a:t>
            </a:r>
            <a:endParaRPr lang="ru-RU" sz="4800" dirty="0"/>
          </a:p>
        </p:txBody>
      </p:sp>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143000"/>
          </a:xfrm>
        </p:spPr>
        <p:txBody>
          <a:bodyPr>
            <a:normAutofit fontScale="90000"/>
          </a:bodyPr>
          <a:lstStyle/>
          <a:p>
            <a:r>
              <a:rPr lang="en-US" b="1" dirty="0" smtClean="0"/>
              <a:t>There are always at least </a:t>
            </a:r>
            <a:r>
              <a:rPr lang="en-US" b="1" dirty="0" smtClean="0">
                <a:solidFill>
                  <a:srgbClr val="FF0000"/>
                </a:solidFill>
              </a:rPr>
              <a:t>6 ravens at the Tower</a:t>
            </a:r>
            <a:r>
              <a:rPr lang="ru-RU" b="1" dirty="0" smtClean="0">
                <a:solidFill>
                  <a:srgbClr val="FF0000"/>
                </a:solidFill>
              </a:rPr>
              <a:t>.</a:t>
            </a:r>
            <a:endParaRPr lang="ru-RU" b="1" dirty="0">
              <a:solidFill>
                <a:srgbClr val="FF0000"/>
              </a:solidFill>
            </a:endParaRPr>
          </a:p>
        </p:txBody>
      </p:sp>
      <p:pic>
        <p:nvPicPr>
          <p:cNvPr id="4" name="Содержимое 3" descr="Ravens_8403.jpg"/>
          <p:cNvPicPr>
            <a:picLocks noGrp="1" noChangeAspect="1"/>
          </p:cNvPicPr>
          <p:nvPr>
            <p:ph idx="1"/>
          </p:nvPr>
        </p:nvPicPr>
        <p:blipFill>
          <a:blip r:embed="rId2" cstate="print"/>
          <a:stretch>
            <a:fillRect/>
          </a:stretch>
        </p:blipFill>
        <p:spPr>
          <a:xfrm>
            <a:off x="1066800" y="1219200"/>
            <a:ext cx="7086600" cy="3886200"/>
          </a:xfrm>
        </p:spPr>
      </p:pic>
      <p:sp>
        <p:nvSpPr>
          <p:cNvPr id="1025" name="Rectangle 1"/>
          <p:cNvSpPr>
            <a:spLocks noChangeArrowheads="1"/>
          </p:cNvSpPr>
          <p:nvPr/>
        </p:nvSpPr>
        <p:spPr bwMode="auto">
          <a:xfrm>
            <a:off x="0" y="4817651"/>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There is a story that they bring good luck to Britain, if they stay at the Tower. That's why they get "paid" meat and biscuits every day. But their wings are cut so that they can't fly away</a:t>
            </a:r>
            <a:r>
              <a:rPr lang="ru-RU" sz="2800" b="1" dirty="0" smtClean="0">
                <a:latin typeface="Calibri" pitchFamily="34" charset="0"/>
                <a:ea typeface="Calibri" pitchFamily="34" charset="0"/>
                <a:cs typeface="Times New Roman" pitchFamily="18" charset="0"/>
              </a:rPr>
              <a:t>.</a:t>
            </a:r>
            <a:r>
              <a:rPr lang="ru-RU" sz="2800" b="1" dirty="0" smtClean="0"/>
              <a:t> They are not very friendly.</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strip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200" b="1" dirty="0" smtClean="0"/>
              <a:t>On the bank of the Thames, not far from the Tower of London, you can see </a:t>
            </a:r>
            <a:r>
              <a:rPr lang="en-US" sz="3200" b="1" dirty="0" smtClean="0">
                <a:solidFill>
                  <a:srgbClr val="FF0000"/>
                </a:solidFill>
              </a:rPr>
              <a:t>Westminster Palace, or the Houses of Parliament</a:t>
            </a:r>
            <a:r>
              <a:rPr lang="en-US" sz="3200" b="1" dirty="0" smtClean="0"/>
              <a:t>.</a:t>
            </a:r>
            <a:endParaRPr lang="ru-RU" sz="3200" b="1" dirty="0"/>
          </a:p>
        </p:txBody>
      </p:sp>
      <p:pic>
        <p:nvPicPr>
          <p:cNvPr id="5" name="Содержимое 4" descr="294b45cc74e8.jpg"/>
          <p:cNvPicPr>
            <a:picLocks noGrp="1" noChangeAspect="1"/>
          </p:cNvPicPr>
          <p:nvPr>
            <p:ph idx="1"/>
          </p:nvPr>
        </p:nvPicPr>
        <p:blipFill>
          <a:blip r:embed="rId2" cstate="print"/>
          <a:stretch>
            <a:fillRect/>
          </a:stretch>
        </p:blipFill>
        <p:spPr>
          <a:xfrm>
            <a:off x="457200" y="1524000"/>
            <a:ext cx="8077199" cy="5029200"/>
          </a:xfrm>
        </p:spPr>
      </p:pic>
    </p:spTree>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960438"/>
          </a:xfrm>
        </p:spPr>
        <p:txBody>
          <a:bodyPr>
            <a:normAutofit fontScale="90000"/>
          </a:bodyPr>
          <a:lstStyle/>
          <a:p>
            <a:r>
              <a:rPr lang="en-US" b="1" dirty="0" smtClean="0"/>
              <a:t>It is the seat of the British government and it is one of the most beautiful buildings in London</a:t>
            </a:r>
            <a:r>
              <a:rPr lang="en-US" dirty="0" smtClean="0"/>
              <a:t>.</a:t>
            </a:r>
            <a:endParaRPr lang="ru-RU" dirty="0"/>
          </a:p>
        </p:txBody>
      </p:sp>
      <p:pic>
        <p:nvPicPr>
          <p:cNvPr id="5" name="Содержимое 4" descr="1366816450_17009.jpg"/>
          <p:cNvPicPr>
            <a:picLocks noGrp="1" noChangeAspect="1"/>
          </p:cNvPicPr>
          <p:nvPr>
            <p:ph idx="1"/>
          </p:nvPr>
        </p:nvPicPr>
        <p:blipFill>
          <a:blip r:embed="rId2" cstate="print"/>
          <a:stretch>
            <a:fillRect/>
          </a:stretch>
        </p:blipFill>
        <p:spPr>
          <a:xfrm>
            <a:off x="685800" y="1905000"/>
            <a:ext cx="7516091" cy="4724400"/>
          </a:xfrm>
        </p:spPr>
      </p:pic>
    </p:spTree>
  </p:cSld>
  <p:clrMapOvr>
    <a:masterClrMapping/>
  </p:clrMapOvr>
  <p:transition spd="slow">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036638"/>
          </a:xfrm>
        </p:spPr>
        <p:txBody>
          <a:bodyPr>
            <a:noAutofit/>
          </a:bodyPr>
          <a:lstStyle/>
          <a:p>
            <a:r>
              <a:rPr lang="en-US" sz="3600" b="1" dirty="0" smtClean="0"/>
              <a:t> In one of its towers there is </a:t>
            </a:r>
            <a:r>
              <a:rPr lang="en-US" sz="3600" b="1" dirty="0" smtClean="0">
                <a:solidFill>
                  <a:srgbClr val="FF0000"/>
                </a:solidFill>
              </a:rPr>
              <a:t>famous Big Ben</a:t>
            </a:r>
            <a:r>
              <a:rPr lang="en-US" sz="3600" b="1" dirty="0" smtClean="0"/>
              <a:t>, the largest clock of England. It strikes every quarter of an hour.</a:t>
            </a:r>
            <a:endParaRPr lang="ru-RU" sz="3600" b="1" dirty="0"/>
          </a:p>
        </p:txBody>
      </p:sp>
      <p:pic>
        <p:nvPicPr>
          <p:cNvPr id="5" name="Содержимое 4" descr="358878_vestminsterskij-dvorec_parlament_zdaniya_1680x1050_(www.GdeFon.ru).jpg"/>
          <p:cNvPicPr>
            <a:picLocks noGrp="1" noChangeAspect="1"/>
          </p:cNvPicPr>
          <p:nvPr>
            <p:ph idx="1"/>
          </p:nvPr>
        </p:nvPicPr>
        <p:blipFill>
          <a:blip r:embed="rId2" cstate="print"/>
          <a:stretch>
            <a:fillRect/>
          </a:stretch>
        </p:blipFill>
        <p:spPr>
          <a:xfrm>
            <a:off x="381001" y="1752600"/>
            <a:ext cx="8458200" cy="4953000"/>
          </a:xfrm>
        </p:spPr>
      </p:pic>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752600"/>
          </a:xfrm>
        </p:spPr>
        <p:txBody>
          <a:bodyPr>
            <a:normAutofit fontScale="90000"/>
          </a:bodyPr>
          <a:lstStyle/>
          <a:p>
            <a:r>
              <a:rPr lang="en-US" sz="2800" b="1" dirty="0" smtClean="0">
                <a:solidFill>
                  <a:srgbClr val="FF0000"/>
                </a:solidFill>
              </a:rPr>
              <a:t>Buckingham Palace </a:t>
            </a:r>
            <a:r>
              <a:rPr lang="en-US" sz="2800" b="1" dirty="0" smtClean="0"/>
              <a:t>is the Queen’s official London residence. Tourists always go to see the ceremony of changing the Guard there</a:t>
            </a:r>
            <a:r>
              <a:rPr lang="ru-RU" sz="2800" b="1" dirty="0" smtClean="0"/>
              <a:t>,</a:t>
            </a:r>
            <a:r>
              <a:rPr lang="en-GB" sz="2800" dirty="0" smtClean="0"/>
              <a:t> </a:t>
            </a:r>
            <a:r>
              <a:rPr lang="en-GB" sz="2800" b="1" dirty="0" smtClean="0"/>
              <a:t>lasting about 30 minutes </a:t>
            </a:r>
            <a:r>
              <a:rPr lang="en-US" sz="3200" b="1" dirty="0" smtClean="0"/>
              <a:t/>
            </a:r>
            <a:br>
              <a:rPr lang="en-US" sz="3200" b="1" dirty="0" smtClean="0"/>
            </a:br>
            <a:endParaRPr lang="ru-RU" sz="3200" b="1" dirty="0"/>
          </a:p>
        </p:txBody>
      </p:sp>
      <p:pic>
        <p:nvPicPr>
          <p:cNvPr id="4" name="Содержимое 3" descr="Букингемский дворец, Лондон.jpg"/>
          <p:cNvPicPr>
            <a:picLocks noGrp="1" noChangeAspect="1"/>
          </p:cNvPicPr>
          <p:nvPr>
            <p:ph idx="1"/>
          </p:nvPr>
        </p:nvPicPr>
        <p:blipFill>
          <a:blip r:embed="rId2" cstate="print"/>
          <a:stretch>
            <a:fillRect/>
          </a:stretch>
        </p:blipFill>
        <p:spPr>
          <a:xfrm>
            <a:off x="0" y="1600200"/>
            <a:ext cx="3537686" cy="3276600"/>
          </a:xfrm>
        </p:spPr>
      </p:pic>
      <p:pic>
        <p:nvPicPr>
          <p:cNvPr id="6" name="Рисунок 5" descr="Image.i4.jpg"/>
          <p:cNvPicPr>
            <a:picLocks noChangeAspect="1"/>
          </p:cNvPicPr>
          <p:nvPr/>
        </p:nvPicPr>
        <p:blipFill>
          <a:blip r:embed="rId3" cstate="print"/>
          <a:stretch>
            <a:fillRect/>
          </a:stretch>
        </p:blipFill>
        <p:spPr>
          <a:xfrm>
            <a:off x="5867400" y="1676400"/>
            <a:ext cx="3276600" cy="3352800"/>
          </a:xfrm>
          <a:prstGeom prst="rect">
            <a:avLst/>
          </a:prstGeom>
        </p:spPr>
      </p:pic>
      <p:pic>
        <p:nvPicPr>
          <p:cNvPr id="7" name="Рисунок 6" descr="queen-of-england-going-broke-campusparole.jpg"/>
          <p:cNvPicPr>
            <a:picLocks noChangeAspect="1"/>
          </p:cNvPicPr>
          <p:nvPr/>
        </p:nvPicPr>
        <p:blipFill>
          <a:blip r:embed="rId4" cstate="print"/>
          <a:stretch>
            <a:fillRect/>
          </a:stretch>
        </p:blipFill>
        <p:spPr>
          <a:xfrm>
            <a:off x="3124200" y="1676400"/>
            <a:ext cx="2895600" cy="3581400"/>
          </a:xfrm>
          <a:prstGeom prst="rect">
            <a:avLst/>
          </a:prstGeom>
        </p:spPr>
      </p:pic>
    </p:spTree>
  </p:cSld>
  <p:clrMapOvr>
    <a:masterClrMapping/>
  </p:clrMapOvr>
  <p:transition spd="slow">
    <p:wheel spokes="2"/>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3000"/>
          </a:xfrm>
        </p:spPr>
        <p:txBody>
          <a:bodyPr/>
          <a:lstStyle/>
          <a:p>
            <a:r>
              <a:rPr lang="en-US" b="1" dirty="0" smtClean="0"/>
              <a:t>Trafalgar Square </a:t>
            </a:r>
            <a:endParaRPr lang="ru-RU" b="1" dirty="0"/>
          </a:p>
        </p:txBody>
      </p:sp>
      <p:sp>
        <p:nvSpPr>
          <p:cNvPr id="3" name="Содержимое 2"/>
          <p:cNvSpPr>
            <a:spLocks noGrp="1"/>
          </p:cNvSpPr>
          <p:nvPr>
            <p:ph idx="1"/>
          </p:nvPr>
        </p:nvSpPr>
        <p:spPr>
          <a:xfrm>
            <a:off x="457200" y="914400"/>
            <a:ext cx="8229600" cy="5211763"/>
          </a:xfrm>
        </p:spPr>
        <p:txBody>
          <a:bodyPr/>
          <a:lstStyle/>
          <a:p>
            <a:r>
              <a:rPr lang="en-US" dirty="0" smtClean="0">
                <a:solidFill>
                  <a:srgbClr val="FF0000"/>
                </a:solidFill>
              </a:rPr>
              <a:t>Trafalgar Square </a:t>
            </a:r>
            <a:r>
              <a:rPr lang="en-US" dirty="0" smtClean="0"/>
              <a:t>is the central square of the city</a:t>
            </a:r>
            <a:r>
              <a:rPr lang="ru-RU" dirty="0" smtClean="0"/>
              <a:t>.</a:t>
            </a:r>
            <a:r>
              <a:rPr lang="en-US" dirty="0" smtClean="0"/>
              <a:t> At its centre is </a:t>
            </a:r>
            <a:r>
              <a:rPr lang="en-US" dirty="0" smtClean="0">
                <a:solidFill>
                  <a:srgbClr val="FF0000"/>
                </a:solidFill>
                <a:hlinkClick r:id="rId2"/>
              </a:rPr>
              <a:t>Nelson's Column</a:t>
            </a:r>
            <a:r>
              <a:rPr lang="en-US" dirty="0" smtClean="0"/>
              <a:t>, which is guarded by four lion statues at its base. There are a number of statues and sculptures in the square</a:t>
            </a:r>
            <a:r>
              <a:rPr lang="ru-RU" dirty="0" smtClean="0"/>
              <a:t>.</a:t>
            </a:r>
            <a:r>
              <a:rPr lang="en-US" dirty="0" smtClean="0"/>
              <a:t/>
            </a:r>
            <a:br>
              <a:rPr lang="en-US" dirty="0" smtClean="0"/>
            </a:br>
            <a:endParaRPr lang="en-US" dirty="0" smtClean="0"/>
          </a:p>
          <a:p>
            <a:endParaRPr lang="ru-RU" dirty="0"/>
          </a:p>
        </p:txBody>
      </p:sp>
      <p:pic>
        <p:nvPicPr>
          <p:cNvPr id="4" name="Рисунок 3" descr="800px-Trafalgar_Square,_London_2_-_Jun_2009.jpg"/>
          <p:cNvPicPr>
            <a:picLocks noChangeAspect="1"/>
          </p:cNvPicPr>
          <p:nvPr/>
        </p:nvPicPr>
        <p:blipFill>
          <a:blip r:embed="rId3" cstate="print"/>
          <a:stretch>
            <a:fillRect/>
          </a:stretch>
        </p:blipFill>
        <p:spPr>
          <a:xfrm>
            <a:off x="2895600" y="2971800"/>
            <a:ext cx="6019800" cy="3657600"/>
          </a:xfrm>
          <a:prstGeom prst="rect">
            <a:avLst/>
          </a:prstGeom>
        </p:spPr>
      </p:pic>
      <p:pic>
        <p:nvPicPr>
          <p:cNvPr id="6" name="Рисунок 5" descr="nelson_column_02.jpg"/>
          <p:cNvPicPr>
            <a:picLocks noChangeAspect="1"/>
          </p:cNvPicPr>
          <p:nvPr/>
        </p:nvPicPr>
        <p:blipFill>
          <a:blip r:embed="rId4" cstate="print"/>
          <a:stretch>
            <a:fillRect/>
          </a:stretch>
        </p:blipFill>
        <p:spPr>
          <a:xfrm>
            <a:off x="228600" y="3352800"/>
            <a:ext cx="2438400" cy="3332480"/>
          </a:xfrm>
          <a:prstGeom prst="rect">
            <a:avLst/>
          </a:prstGeom>
        </p:spPr>
      </p:pic>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54162"/>
          </a:xfrm>
        </p:spPr>
        <p:txBody>
          <a:bodyPr>
            <a:normAutofit fontScale="90000"/>
          </a:bodyPr>
          <a:lstStyle/>
          <a:p>
            <a:r>
              <a:rPr lang="en-US" sz="3600" b="1" dirty="0" smtClean="0"/>
              <a:t>To the right of the square there is </a:t>
            </a:r>
            <a:r>
              <a:rPr lang="en-US" sz="3600" b="1" dirty="0" smtClean="0">
                <a:solidFill>
                  <a:srgbClr val="FF0000"/>
                </a:solidFill>
              </a:rPr>
              <a:t>the National Gallery </a:t>
            </a:r>
            <a:r>
              <a:rPr lang="en-US" sz="3600" b="1" dirty="0" smtClean="0"/>
              <a:t>which has a fine collection of European paintings.</a:t>
            </a:r>
            <a:r>
              <a:rPr lang="en-US" b="1" dirty="0" smtClean="0"/>
              <a:t/>
            </a:r>
            <a:br>
              <a:rPr lang="en-US" b="1" dirty="0" smtClean="0"/>
            </a:br>
            <a:endParaRPr lang="ru-RU" b="1" dirty="0"/>
          </a:p>
        </p:txBody>
      </p:sp>
      <p:pic>
        <p:nvPicPr>
          <p:cNvPr id="4" name="Содержимое 3" descr="57572753_LondonNacionalnaya_galereya.jpg"/>
          <p:cNvPicPr>
            <a:picLocks noGrp="1" noChangeAspect="1"/>
          </p:cNvPicPr>
          <p:nvPr>
            <p:ph idx="1"/>
          </p:nvPr>
        </p:nvPicPr>
        <p:blipFill>
          <a:blip r:embed="rId2" cstate="print"/>
          <a:stretch>
            <a:fillRect/>
          </a:stretch>
        </p:blipFill>
        <p:spPr>
          <a:xfrm>
            <a:off x="762000" y="1676400"/>
            <a:ext cx="7772400" cy="4568031"/>
          </a:xfrm>
        </p:spPr>
      </p:pic>
    </p:spTree>
  </p:cSld>
  <p:clrMapOvr>
    <a:masterClrMapping/>
  </p:clrMapOvr>
  <p:transition spd="slow">
    <p:pull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143000"/>
          </a:xfrm>
        </p:spPr>
        <p:txBody>
          <a:bodyPr>
            <a:normAutofit fontScale="90000"/>
          </a:bodyPr>
          <a:lstStyle/>
          <a:p>
            <a:r>
              <a:rPr lang="en-US" b="1" dirty="0" smtClean="0">
                <a:solidFill>
                  <a:srgbClr val="FF0000"/>
                </a:solidFill>
              </a:rPr>
              <a:t>St Paul’s Cathedral </a:t>
            </a:r>
            <a:r>
              <a:rPr lang="en-US" b="1" dirty="0" smtClean="0"/>
              <a:t>is the biggest English church</a:t>
            </a:r>
            <a:r>
              <a:rPr lang="ru-RU" b="1" dirty="0" smtClean="0"/>
              <a:t>.</a:t>
            </a:r>
            <a:endParaRPr lang="ru-RU" b="1" dirty="0"/>
          </a:p>
        </p:txBody>
      </p:sp>
      <p:pic>
        <p:nvPicPr>
          <p:cNvPr id="4" name="Содержимое 3" descr="England36.jpg"/>
          <p:cNvPicPr>
            <a:picLocks noGrp="1" noChangeAspect="1"/>
          </p:cNvPicPr>
          <p:nvPr>
            <p:ph idx="1"/>
          </p:nvPr>
        </p:nvPicPr>
        <p:blipFill>
          <a:blip r:embed="rId2" cstate="print"/>
          <a:stretch>
            <a:fillRect/>
          </a:stretch>
        </p:blipFill>
        <p:spPr>
          <a:xfrm>
            <a:off x="1143000" y="1295400"/>
            <a:ext cx="7010400" cy="5334000"/>
          </a:xfrm>
        </p:spPr>
      </p:pic>
    </p:spTree>
  </p:cSld>
  <p:clrMapOvr>
    <a:masterClrMapping/>
  </p:clrMapOvr>
  <p:transition spd="slow">
    <p:wheel spokes="3"/>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884238"/>
          </a:xfrm>
        </p:spPr>
        <p:txBody>
          <a:bodyPr>
            <a:noAutofit/>
          </a:bodyPr>
          <a:lstStyle/>
          <a:p>
            <a:r>
              <a:rPr lang="en-US" sz="3600" b="1" dirty="0" smtClean="0"/>
              <a:t>Another famous church is </a:t>
            </a:r>
            <a:r>
              <a:rPr lang="en-US" sz="3600" b="1" dirty="0" smtClean="0">
                <a:solidFill>
                  <a:srgbClr val="FF0000"/>
                </a:solidFill>
              </a:rPr>
              <a:t>Westminster Abbey</a:t>
            </a:r>
            <a:r>
              <a:rPr lang="en-US" sz="3600" b="1" dirty="0" smtClean="0"/>
              <a:t> where kings, queens, and many famous people are buried.</a:t>
            </a:r>
            <a:endParaRPr lang="ru-RU" sz="3600" b="1" dirty="0"/>
          </a:p>
        </p:txBody>
      </p:sp>
      <p:pic>
        <p:nvPicPr>
          <p:cNvPr id="4" name="Содержимое 3" descr="1305962559_1.jpg"/>
          <p:cNvPicPr>
            <a:picLocks noGrp="1" noChangeAspect="1"/>
          </p:cNvPicPr>
          <p:nvPr>
            <p:ph idx="1"/>
          </p:nvPr>
        </p:nvPicPr>
        <p:blipFill>
          <a:blip r:embed="rId2" cstate="print"/>
          <a:stretch>
            <a:fillRect/>
          </a:stretch>
        </p:blipFill>
        <p:spPr>
          <a:xfrm>
            <a:off x="1828800" y="1828800"/>
            <a:ext cx="5334000" cy="4876800"/>
          </a:xfrm>
        </p:spPr>
      </p:pic>
    </p:spTree>
  </p:cSld>
  <p:clrMapOvr>
    <a:masterClrMapping/>
  </p:clrMapOvr>
  <p:transition spd="slow">
    <p:wipe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52400"/>
            <a:ext cx="8229600" cy="5973763"/>
          </a:xfrm>
        </p:spPr>
        <p:txBody>
          <a:bodyPr>
            <a:normAutofit fontScale="25000" lnSpcReduction="20000"/>
          </a:bodyPr>
          <a:lstStyle/>
          <a:p>
            <a:pPr algn="ctr">
              <a:buNone/>
            </a:pPr>
            <a:r>
              <a:rPr lang="en-US" sz="11200" b="1" dirty="0" smtClean="0"/>
              <a:t>Test.</a:t>
            </a:r>
            <a:endParaRPr lang="ru-RU" sz="11200" b="1" dirty="0" smtClean="0"/>
          </a:p>
          <a:p>
            <a:r>
              <a:rPr lang="en-US" sz="8000" b="1" dirty="0" smtClean="0"/>
              <a:t>1. </a:t>
            </a:r>
            <a:r>
              <a:rPr lang="en-US" sz="8000" b="1" dirty="0" smtClean="0">
                <a:solidFill>
                  <a:srgbClr val="FF0000"/>
                </a:solidFill>
              </a:rPr>
              <a:t>Big Ben </a:t>
            </a:r>
            <a:r>
              <a:rPr lang="en-US" sz="8000" b="1" dirty="0" smtClean="0"/>
              <a:t>is …</a:t>
            </a:r>
            <a:endParaRPr lang="ru-RU" sz="8000" b="1" dirty="0" smtClean="0"/>
          </a:p>
          <a:p>
            <a:r>
              <a:rPr lang="en-US" sz="8000" b="1" dirty="0" smtClean="0"/>
              <a:t>a) a radio tone;</a:t>
            </a:r>
            <a:endParaRPr lang="ru-RU" sz="8000" b="1" dirty="0" smtClean="0"/>
          </a:p>
          <a:p>
            <a:r>
              <a:rPr lang="en-US" sz="8000" b="1" dirty="0" smtClean="0"/>
              <a:t>b) a famous clock;</a:t>
            </a:r>
            <a:endParaRPr lang="ru-RU" sz="8000" b="1" dirty="0" smtClean="0"/>
          </a:p>
          <a:p>
            <a:r>
              <a:rPr lang="en-US" sz="8000" b="1" dirty="0" smtClean="0"/>
              <a:t>c) a famous church.</a:t>
            </a:r>
            <a:endParaRPr lang="ru-RU" sz="8000" b="1" dirty="0" smtClean="0"/>
          </a:p>
          <a:p>
            <a:r>
              <a:rPr lang="en-US" sz="8000" b="1" dirty="0" smtClean="0"/>
              <a:t>2. </a:t>
            </a:r>
            <a:r>
              <a:rPr lang="en-US" sz="8000" b="1" dirty="0" err="1" smtClean="0">
                <a:solidFill>
                  <a:srgbClr val="FF0000"/>
                </a:solidFill>
              </a:rPr>
              <a:t>Backingham</a:t>
            </a:r>
            <a:r>
              <a:rPr lang="en-US" sz="8000" b="1" dirty="0" smtClean="0">
                <a:solidFill>
                  <a:srgbClr val="FF0000"/>
                </a:solidFill>
              </a:rPr>
              <a:t> Palace </a:t>
            </a:r>
            <a:r>
              <a:rPr lang="en-US" sz="8000" b="1" dirty="0" smtClean="0"/>
              <a:t>is… </a:t>
            </a:r>
            <a:endParaRPr lang="ru-RU" sz="8000" b="1" dirty="0" smtClean="0"/>
          </a:p>
          <a:p>
            <a:r>
              <a:rPr lang="en-US" sz="8000" b="1" dirty="0" smtClean="0"/>
              <a:t>a) a home of Royal Family;</a:t>
            </a:r>
            <a:endParaRPr lang="ru-RU" sz="8000" b="1" dirty="0" smtClean="0"/>
          </a:p>
          <a:p>
            <a:r>
              <a:rPr lang="en-US" sz="8000" b="1" dirty="0" smtClean="0"/>
              <a:t>b) a place of interest;</a:t>
            </a:r>
            <a:endParaRPr lang="ru-RU" sz="8000" b="1" dirty="0" smtClean="0"/>
          </a:p>
          <a:p>
            <a:r>
              <a:rPr lang="en-US" sz="8000" b="1" dirty="0" smtClean="0"/>
              <a:t>c) a fine cathedral.</a:t>
            </a:r>
            <a:endParaRPr lang="ru-RU" sz="8000" b="1" dirty="0" smtClean="0"/>
          </a:p>
          <a:p>
            <a:r>
              <a:rPr lang="en-US" sz="8000" b="1" dirty="0" smtClean="0"/>
              <a:t>3. </a:t>
            </a:r>
            <a:r>
              <a:rPr lang="en-US" sz="8000" b="1" dirty="0" smtClean="0">
                <a:solidFill>
                  <a:srgbClr val="FF0000"/>
                </a:solidFill>
              </a:rPr>
              <a:t>Westminster Abbey </a:t>
            </a:r>
            <a:r>
              <a:rPr lang="en-US" sz="8000" b="1" dirty="0" smtClean="0"/>
              <a:t>is a large…</a:t>
            </a:r>
            <a:endParaRPr lang="ru-RU" sz="8000" b="1" dirty="0" smtClean="0"/>
          </a:p>
          <a:p>
            <a:r>
              <a:rPr lang="en-US" sz="8000" b="1" dirty="0" smtClean="0"/>
              <a:t>a) cathedral;</a:t>
            </a:r>
            <a:endParaRPr lang="ru-RU" sz="8000" b="1" dirty="0" smtClean="0"/>
          </a:p>
          <a:p>
            <a:r>
              <a:rPr lang="en-US" sz="8000" b="1" dirty="0" smtClean="0"/>
              <a:t>b) palace;</a:t>
            </a:r>
            <a:endParaRPr lang="ru-RU" sz="8000" b="1" dirty="0" smtClean="0"/>
          </a:p>
          <a:p>
            <a:r>
              <a:rPr lang="en-US" sz="8000" b="1" dirty="0" smtClean="0"/>
              <a:t>c) church.</a:t>
            </a:r>
            <a:endParaRPr lang="ru-RU" sz="8000" b="1" dirty="0" smtClean="0"/>
          </a:p>
          <a:p>
            <a:r>
              <a:rPr lang="en-US" sz="8000" b="1" dirty="0" smtClean="0"/>
              <a:t>4. </a:t>
            </a:r>
            <a:r>
              <a:rPr lang="en-US" sz="8000" b="1" dirty="0" smtClean="0">
                <a:solidFill>
                  <a:srgbClr val="FF0000"/>
                </a:solidFill>
              </a:rPr>
              <a:t>The Tower of London </a:t>
            </a:r>
            <a:r>
              <a:rPr lang="en-US" sz="8000" b="1" dirty="0" smtClean="0"/>
              <a:t>was…</a:t>
            </a:r>
            <a:endParaRPr lang="ru-RU" sz="8000" b="1" dirty="0" smtClean="0"/>
          </a:p>
          <a:p>
            <a:r>
              <a:rPr lang="en-US" sz="8000" b="1" dirty="0" smtClean="0"/>
              <a:t>a) a prison, a church and a cathedral;</a:t>
            </a:r>
            <a:endParaRPr lang="ru-RU" sz="8000" b="1" dirty="0" smtClean="0"/>
          </a:p>
          <a:p>
            <a:r>
              <a:rPr lang="en-US" sz="8000" b="1" dirty="0" smtClean="0"/>
              <a:t>b) a fortress , a prison, a palace;</a:t>
            </a:r>
            <a:endParaRPr lang="ru-RU" sz="8000" b="1" dirty="0" smtClean="0"/>
          </a:p>
          <a:p>
            <a:r>
              <a:rPr lang="en-US" sz="8000" b="1" dirty="0" smtClean="0"/>
              <a:t>c) a tower, a prison and a palace.</a:t>
            </a:r>
            <a:endParaRPr lang="ru-RU" sz="8000" b="1" dirty="0" smtClean="0"/>
          </a:p>
          <a:p>
            <a:r>
              <a:rPr lang="en-US" sz="8000" b="1" dirty="0" smtClean="0"/>
              <a:t>5. </a:t>
            </a:r>
            <a:r>
              <a:rPr lang="en-US" sz="8000" b="1" dirty="0" smtClean="0">
                <a:solidFill>
                  <a:srgbClr val="FF0000"/>
                </a:solidFill>
              </a:rPr>
              <a:t>Ravens</a:t>
            </a:r>
            <a:r>
              <a:rPr lang="en-US" sz="8000" b="1" dirty="0" smtClean="0"/>
              <a:t> must live in…</a:t>
            </a:r>
            <a:endParaRPr lang="ru-RU" sz="8000" b="1" dirty="0" smtClean="0"/>
          </a:p>
          <a:p>
            <a:r>
              <a:rPr lang="en-US" sz="8000" b="1" dirty="0" smtClean="0"/>
              <a:t>a) Westminster Abbey;</a:t>
            </a:r>
            <a:endParaRPr lang="ru-RU" sz="8000" b="1" dirty="0" smtClean="0"/>
          </a:p>
          <a:p>
            <a:r>
              <a:rPr lang="en-US" sz="8000" b="1" dirty="0" smtClean="0"/>
              <a:t>b)The Tower of London;</a:t>
            </a:r>
            <a:endParaRPr lang="ru-RU" sz="8000" b="1" dirty="0" smtClean="0"/>
          </a:p>
          <a:p>
            <a:r>
              <a:rPr lang="ru-RU" sz="8000" b="1" dirty="0" err="1" smtClean="0"/>
              <a:t>c</a:t>
            </a:r>
            <a:r>
              <a:rPr lang="ru-RU" sz="8000" b="1" smtClean="0"/>
              <a:t>) </a:t>
            </a:r>
            <a:r>
              <a:rPr lang="ru-RU" sz="8000" b="1" dirty="0" err="1" smtClean="0"/>
              <a:t>Tower</a:t>
            </a:r>
            <a:r>
              <a:rPr lang="ru-RU" sz="8000" b="1" dirty="0" smtClean="0"/>
              <a:t> </a:t>
            </a:r>
            <a:r>
              <a:rPr lang="ru-RU" sz="8000" b="1" dirty="0" err="1" smtClean="0"/>
              <a:t>Bridge</a:t>
            </a:r>
            <a:r>
              <a:rPr lang="ru-RU" sz="8000" b="1" dirty="0" smtClean="0"/>
              <a:t>.</a:t>
            </a:r>
          </a:p>
          <a:p>
            <a:pPr>
              <a:buNone/>
            </a:pPr>
            <a:endParaRPr lang="ru-RU" dirty="0"/>
          </a:p>
        </p:txBody>
      </p:sp>
    </p:spTree>
  </p:cSld>
  <p:clrMapOvr>
    <a:masterClrMapping/>
  </p:clrMapOvr>
  <p:transition spd="slow">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queen-of-england-going-broke-campusparole.jpg"/>
          <p:cNvPicPr>
            <a:picLocks noGrp="1" noChangeAspect="1"/>
          </p:cNvPicPr>
          <p:nvPr>
            <p:ph idx="1"/>
          </p:nvPr>
        </p:nvPicPr>
        <p:blipFill>
          <a:blip r:embed="rId2" cstate="print"/>
          <a:stretch>
            <a:fillRect/>
          </a:stretch>
        </p:blipFill>
        <p:spPr>
          <a:xfrm>
            <a:off x="2971800" y="381000"/>
            <a:ext cx="2743200" cy="3470928"/>
          </a:xfrm>
        </p:spPr>
      </p:pic>
      <p:pic>
        <p:nvPicPr>
          <p:cNvPr id="5" name="Рисунок 4" descr="78142396_large_krupno.jpg"/>
          <p:cNvPicPr>
            <a:picLocks noChangeAspect="1"/>
          </p:cNvPicPr>
          <p:nvPr/>
        </p:nvPicPr>
        <p:blipFill>
          <a:blip r:embed="rId3" cstate="print"/>
          <a:stretch>
            <a:fillRect/>
          </a:stretch>
        </p:blipFill>
        <p:spPr>
          <a:xfrm>
            <a:off x="304800" y="304800"/>
            <a:ext cx="2448998" cy="3124200"/>
          </a:xfrm>
          <a:prstGeom prst="rect">
            <a:avLst/>
          </a:prstGeom>
        </p:spPr>
      </p:pic>
      <p:pic>
        <p:nvPicPr>
          <p:cNvPr id="6" name="Рисунок 5" descr="palatul-westminster-vandut-unor-investitori-din-rusia-sau-china.jpg"/>
          <p:cNvPicPr>
            <a:picLocks noChangeAspect="1"/>
          </p:cNvPicPr>
          <p:nvPr/>
        </p:nvPicPr>
        <p:blipFill>
          <a:blip r:embed="rId4" cstate="print"/>
          <a:stretch>
            <a:fillRect/>
          </a:stretch>
        </p:blipFill>
        <p:spPr>
          <a:xfrm>
            <a:off x="4800600" y="4038600"/>
            <a:ext cx="3919955" cy="2654878"/>
          </a:xfrm>
          <a:prstGeom prst="rect">
            <a:avLst/>
          </a:prstGeom>
        </p:spPr>
      </p:pic>
      <p:pic>
        <p:nvPicPr>
          <p:cNvPr id="7" name="Рисунок 6" descr="0a1076c6aa2482738f3ca552cae17b42.jpg"/>
          <p:cNvPicPr>
            <a:picLocks noChangeAspect="1"/>
          </p:cNvPicPr>
          <p:nvPr/>
        </p:nvPicPr>
        <p:blipFill>
          <a:blip r:embed="rId5" cstate="print"/>
          <a:stretch>
            <a:fillRect/>
          </a:stretch>
        </p:blipFill>
        <p:spPr>
          <a:xfrm>
            <a:off x="152400" y="4038600"/>
            <a:ext cx="4114800" cy="2819400"/>
          </a:xfrm>
          <a:prstGeom prst="rect">
            <a:avLst/>
          </a:prstGeom>
        </p:spPr>
      </p:pic>
      <p:pic>
        <p:nvPicPr>
          <p:cNvPr id="8" name="Рисунок 7" descr="i.jpg"/>
          <p:cNvPicPr>
            <a:picLocks noChangeAspect="1"/>
          </p:cNvPicPr>
          <p:nvPr/>
        </p:nvPicPr>
        <p:blipFill>
          <a:blip r:embed="rId6" cstate="print"/>
          <a:stretch>
            <a:fillRect/>
          </a:stretch>
        </p:blipFill>
        <p:spPr>
          <a:xfrm>
            <a:off x="5943600" y="381000"/>
            <a:ext cx="3200400" cy="2971800"/>
          </a:xfrm>
          <a:prstGeom prst="rect">
            <a:avLst/>
          </a:prstGeom>
        </p:spPr>
      </p:pic>
    </p:spTree>
  </p:cSld>
  <p:clrMapOvr>
    <a:masterClrMapping/>
  </p:clrMapOvr>
  <p:transition spd="slow">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990600"/>
          </a:xfrm>
        </p:spPr>
        <p:txBody>
          <a:bodyPr/>
          <a:lstStyle/>
          <a:p>
            <a:r>
              <a:rPr lang="en-US" b="1" dirty="0" smtClean="0"/>
              <a:t>Phonetic drill</a:t>
            </a:r>
            <a:endParaRPr lang="ru-RU" b="1" dirty="0"/>
          </a:p>
        </p:txBody>
      </p:sp>
      <p:sp>
        <p:nvSpPr>
          <p:cNvPr id="3" name="Содержимое 2"/>
          <p:cNvSpPr>
            <a:spLocks noGrp="1"/>
          </p:cNvSpPr>
          <p:nvPr>
            <p:ph idx="1"/>
          </p:nvPr>
        </p:nvSpPr>
        <p:spPr>
          <a:xfrm>
            <a:off x="457200" y="1143000"/>
            <a:ext cx="8229600" cy="4983163"/>
          </a:xfrm>
        </p:spPr>
        <p:txBody>
          <a:bodyPr>
            <a:noAutofit/>
          </a:bodyPr>
          <a:lstStyle/>
          <a:p>
            <a:r>
              <a:rPr lang="en-US" sz="3600" b="1" dirty="0" smtClean="0"/>
              <a:t>Westminster Abbey </a:t>
            </a:r>
            <a:endParaRPr lang="ru-RU" sz="3600" b="1" dirty="0" smtClean="0"/>
          </a:p>
          <a:p>
            <a:r>
              <a:rPr lang="en-US" sz="3600" b="1" dirty="0" smtClean="0"/>
              <a:t>the Houses of Parliament </a:t>
            </a:r>
            <a:endParaRPr lang="ru-RU" sz="3600" b="1" dirty="0" smtClean="0"/>
          </a:p>
          <a:p>
            <a:r>
              <a:rPr lang="en-US" sz="3600" b="1" dirty="0" smtClean="0"/>
              <a:t>Buckingham Palace</a:t>
            </a:r>
            <a:endParaRPr lang="ru-RU" sz="3600" b="1" dirty="0" smtClean="0"/>
          </a:p>
          <a:p>
            <a:r>
              <a:rPr lang="en-US" sz="3600" b="1" dirty="0" smtClean="0"/>
              <a:t> St Paul’s Cathedral</a:t>
            </a:r>
            <a:endParaRPr lang="ru-RU" sz="3600" b="1" dirty="0" smtClean="0"/>
          </a:p>
          <a:p>
            <a:r>
              <a:rPr lang="en-US" sz="3600" b="1" dirty="0" smtClean="0"/>
              <a:t> London Bridge </a:t>
            </a:r>
            <a:endParaRPr lang="ru-RU" sz="3600" b="1" dirty="0" smtClean="0"/>
          </a:p>
          <a:p>
            <a:r>
              <a:rPr lang="en-US" sz="3600" b="1" dirty="0" smtClean="0"/>
              <a:t> the Tower of London </a:t>
            </a:r>
            <a:endParaRPr lang="ru-RU" sz="3600" b="1" dirty="0" smtClean="0"/>
          </a:p>
          <a:p>
            <a:r>
              <a:rPr lang="en-US" sz="3600" b="1" dirty="0" smtClean="0"/>
              <a:t>The National Gallery</a:t>
            </a:r>
            <a:endParaRPr lang="ru-RU" sz="3600" b="1" dirty="0" smtClean="0"/>
          </a:p>
          <a:p>
            <a:r>
              <a:rPr lang="en-US" sz="3600" b="1" dirty="0" smtClean="0"/>
              <a:t> Big Ben</a:t>
            </a:r>
            <a:endParaRPr lang="ru-RU" sz="3600" b="1" dirty="0"/>
          </a:p>
        </p:txBody>
      </p:sp>
      <p:pic>
        <p:nvPicPr>
          <p:cNvPr id="4" name="Рисунок 3" descr="resized_ABC_hands2.jpg"/>
          <p:cNvPicPr>
            <a:picLocks noChangeAspect="1"/>
          </p:cNvPicPr>
          <p:nvPr/>
        </p:nvPicPr>
        <p:blipFill>
          <a:blip r:embed="rId2" cstate="print"/>
          <a:stretch>
            <a:fillRect/>
          </a:stretch>
        </p:blipFill>
        <p:spPr>
          <a:xfrm>
            <a:off x="5354904" y="2362199"/>
            <a:ext cx="3789096" cy="3051075"/>
          </a:xfrm>
          <a:prstGeom prst="rect">
            <a:avLst/>
          </a:prstGeom>
        </p:spPr>
      </p:pic>
    </p:spTree>
  </p:cSld>
  <p:clrMapOvr>
    <a:masterClrMapping/>
  </p:clrMapOvr>
  <p:transition spd="slow">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3355975"/>
          </a:xfrm>
        </p:spPr>
        <p:txBody>
          <a:bodyPr>
            <a:noAutofit/>
          </a:bodyPr>
          <a:lstStyle/>
          <a:p>
            <a:r>
              <a:rPr lang="en-US" sz="9600" dirty="0" smtClean="0"/>
              <a:t/>
            </a:r>
            <a:br>
              <a:rPr lang="en-US" sz="9600" dirty="0" smtClean="0"/>
            </a:br>
            <a:r>
              <a:rPr lang="en-US" sz="9600" dirty="0" smtClean="0"/>
              <a:t/>
            </a:r>
            <a:br>
              <a:rPr lang="en-US" sz="9600" dirty="0" smtClean="0"/>
            </a:br>
            <a:r>
              <a:rPr lang="en-US" sz="4800" b="1" dirty="0" smtClean="0"/>
              <a:t> London</a:t>
            </a:r>
            <a:r>
              <a:rPr lang="en-US" sz="4800" dirty="0" smtClean="0"/>
              <a:t> – </a:t>
            </a:r>
            <a:r>
              <a:rPr lang="en-US" sz="4800" b="1" dirty="0" smtClean="0"/>
              <a:t>the</a:t>
            </a:r>
            <a:r>
              <a:rPr lang="en-US" sz="4800" dirty="0" smtClean="0"/>
              <a:t> </a:t>
            </a:r>
            <a:r>
              <a:rPr lang="en-US" sz="4800" b="1" dirty="0" smtClean="0"/>
              <a:t>capital</a:t>
            </a:r>
            <a:r>
              <a:rPr lang="en-US" sz="4800" dirty="0" smtClean="0"/>
              <a:t> </a:t>
            </a:r>
            <a:r>
              <a:rPr lang="en-US" sz="4800" b="1" dirty="0" smtClean="0"/>
              <a:t>of</a:t>
            </a:r>
            <a:r>
              <a:rPr lang="en-US" sz="4800" dirty="0" smtClean="0"/>
              <a:t> </a:t>
            </a:r>
            <a:r>
              <a:rPr lang="en-US" sz="4800" b="1" dirty="0" smtClean="0"/>
              <a:t>the</a:t>
            </a:r>
            <a:r>
              <a:rPr lang="en-US" sz="4800" dirty="0" smtClean="0"/>
              <a:t> </a:t>
            </a:r>
            <a:r>
              <a:rPr lang="en-US" sz="4800" b="1" dirty="0" smtClean="0"/>
              <a:t>United</a:t>
            </a:r>
            <a:r>
              <a:rPr lang="en-US" sz="4800" dirty="0" smtClean="0"/>
              <a:t> </a:t>
            </a:r>
            <a:r>
              <a:rPr lang="en-US" sz="4800" b="1" dirty="0" smtClean="0"/>
              <a:t>Kingdom</a:t>
            </a:r>
            <a:r>
              <a:rPr lang="en-US" sz="4800" dirty="0" smtClean="0"/>
              <a:t> </a:t>
            </a:r>
            <a:r>
              <a:rPr lang="en-US" sz="4800" b="1" dirty="0" smtClean="0"/>
              <a:t>of</a:t>
            </a:r>
            <a:r>
              <a:rPr lang="en-US" sz="4800" dirty="0" smtClean="0"/>
              <a:t> </a:t>
            </a:r>
            <a:r>
              <a:rPr lang="en-US" sz="4800" b="1" dirty="0" smtClean="0"/>
              <a:t>Great</a:t>
            </a:r>
            <a:r>
              <a:rPr lang="en-US" sz="4800" dirty="0" smtClean="0"/>
              <a:t> </a:t>
            </a:r>
            <a:r>
              <a:rPr lang="en-US" sz="4800" b="1" dirty="0" smtClean="0"/>
              <a:t>Britain</a:t>
            </a:r>
            <a:r>
              <a:rPr lang="en-US" sz="4800" dirty="0" smtClean="0"/>
              <a:t> </a:t>
            </a:r>
            <a:r>
              <a:rPr lang="en-US" sz="4800" b="1" dirty="0" smtClean="0"/>
              <a:t>and</a:t>
            </a:r>
            <a:r>
              <a:rPr lang="en-US" sz="4800" dirty="0" smtClean="0"/>
              <a:t> Northern Ireland.</a:t>
            </a:r>
            <a:endParaRPr lang="ru-RU" sz="4800" dirty="0"/>
          </a:p>
        </p:txBody>
      </p:sp>
      <p:pic>
        <p:nvPicPr>
          <p:cNvPr id="5" name="Рисунок 4" descr="мпи.png"/>
          <p:cNvPicPr>
            <a:picLocks noChangeAspect="1"/>
          </p:cNvPicPr>
          <p:nvPr/>
        </p:nvPicPr>
        <p:blipFill>
          <a:blip r:embed="rId2" cstate="print"/>
          <a:stretch>
            <a:fillRect/>
          </a:stretch>
        </p:blipFill>
        <p:spPr>
          <a:xfrm>
            <a:off x="1828800" y="152399"/>
            <a:ext cx="5715000" cy="3596794"/>
          </a:xfrm>
          <a:prstGeom prst="rect">
            <a:avLst/>
          </a:prstGeom>
        </p:spPr>
      </p:pic>
    </p:spTree>
  </p:cSld>
  <p:clrMapOvr>
    <a:masterClrMapping/>
  </p:clrMapOvr>
  <p:transition spd="slow">
    <p:cover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United_Kingdom_labelled_map7.png"/>
          <p:cNvPicPr>
            <a:picLocks noGrp="1" noChangeAspect="1"/>
          </p:cNvPicPr>
          <p:nvPr>
            <p:ph idx="1"/>
          </p:nvPr>
        </p:nvPicPr>
        <p:blipFill>
          <a:blip r:embed="rId2" cstate="print"/>
          <a:stretch>
            <a:fillRect/>
          </a:stretch>
        </p:blipFill>
        <p:spPr>
          <a:xfrm>
            <a:off x="152400" y="228600"/>
            <a:ext cx="5257800" cy="6477000"/>
          </a:xfrm>
        </p:spPr>
      </p:pic>
      <p:pic>
        <p:nvPicPr>
          <p:cNvPr id="7" name="Рисунок 6" descr="4431514.jpg"/>
          <p:cNvPicPr>
            <a:picLocks noChangeAspect="1"/>
          </p:cNvPicPr>
          <p:nvPr/>
        </p:nvPicPr>
        <p:blipFill>
          <a:blip r:embed="rId3" cstate="print"/>
          <a:stretch>
            <a:fillRect/>
          </a:stretch>
        </p:blipFill>
        <p:spPr>
          <a:xfrm>
            <a:off x="4343400" y="3886200"/>
            <a:ext cx="883055" cy="701470"/>
          </a:xfrm>
          <a:prstGeom prst="rect">
            <a:avLst/>
          </a:prstGeom>
        </p:spPr>
      </p:pic>
      <p:pic>
        <p:nvPicPr>
          <p:cNvPr id="9" name="Рисунок 8" descr="206e712a7a69.jpg"/>
          <p:cNvPicPr>
            <a:picLocks noChangeAspect="1"/>
          </p:cNvPicPr>
          <p:nvPr/>
        </p:nvPicPr>
        <p:blipFill>
          <a:blip r:embed="rId4" cstate="print"/>
          <a:stretch>
            <a:fillRect/>
          </a:stretch>
        </p:blipFill>
        <p:spPr>
          <a:xfrm>
            <a:off x="381000" y="1981200"/>
            <a:ext cx="914400" cy="788099"/>
          </a:xfrm>
          <a:prstGeom prst="rect">
            <a:avLst/>
          </a:prstGeom>
        </p:spPr>
      </p:pic>
      <p:pic>
        <p:nvPicPr>
          <p:cNvPr id="10" name="Picture 2" descr="simvol"/>
          <p:cNvPicPr>
            <a:picLocks noChangeAspect="1" noChangeArrowheads="1"/>
          </p:cNvPicPr>
          <p:nvPr/>
        </p:nvPicPr>
        <p:blipFill>
          <a:blip r:embed="rId5" cstate="print"/>
          <a:srcRect/>
          <a:stretch>
            <a:fillRect/>
          </a:stretch>
        </p:blipFill>
        <p:spPr bwMode="auto">
          <a:xfrm>
            <a:off x="1752600" y="5334000"/>
            <a:ext cx="762000" cy="762000"/>
          </a:xfrm>
          <a:prstGeom prst="rect">
            <a:avLst/>
          </a:prstGeom>
          <a:noFill/>
        </p:spPr>
      </p:pic>
      <p:pic>
        <p:nvPicPr>
          <p:cNvPr id="11" name="Рисунок 10" descr="2903349.jpg"/>
          <p:cNvPicPr>
            <a:picLocks noChangeAspect="1"/>
          </p:cNvPicPr>
          <p:nvPr/>
        </p:nvPicPr>
        <p:blipFill>
          <a:blip r:embed="rId6" cstate="print"/>
          <a:stretch>
            <a:fillRect/>
          </a:stretch>
        </p:blipFill>
        <p:spPr>
          <a:xfrm>
            <a:off x="3352800" y="1066800"/>
            <a:ext cx="990600" cy="857250"/>
          </a:xfrm>
          <a:prstGeom prst="rect">
            <a:avLst/>
          </a:prstGeom>
        </p:spPr>
      </p:pic>
      <p:sp>
        <p:nvSpPr>
          <p:cNvPr id="13" name="Прямоугольник 12"/>
          <p:cNvSpPr/>
          <p:nvPr/>
        </p:nvSpPr>
        <p:spPr>
          <a:xfrm>
            <a:off x="5562600" y="0"/>
            <a:ext cx="3581400" cy="1754326"/>
          </a:xfrm>
          <a:prstGeom prst="rect">
            <a:avLst/>
          </a:prstGeom>
        </p:spPr>
        <p:txBody>
          <a:bodyPr wrap="square">
            <a:spAutoFit/>
          </a:bodyPr>
          <a:lstStyle/>
          <a:p>
            <a:r>
              <a:rPr lang="en-US" b="1" dirty="0" smtClean="0"/>
              <a:t>The United Kingdom of Great Britain and Northern Ireland is situated on the British Isles. It consists of four parts</a:t>
            </a:r>
            <a:r>
              <a:rPr lang="en-US" b="1" dirty="0" smtClean="0">
                <a:solidFill>
                  <a:srgbClr val="FF0000"/>
                </a:solidFill>
              </a:rPr>
              <a:t>: England</a:t>
            </a:r>
            <a:r>
              <a:rPr lang="en-US" b="1" dirty="0" smtClean="0"/>
              <a:t>, </a:t>
            </a:r>
            <a:r>
              <a:rPr lang="en-US" b="1" dirty="0" smtClean="0">
                <a:solidFill>
                  <a:srgbClr val="FF0000"/>
                </a:solidFill>
              </a:rPr>
              <a:t>Wales</a:t>
            </a:r>
            <a:r>
              <a:rPr lang="en-US" b="1" dirty="0" smtClean="0"/>
              <a:t>, </a:t>
            </a:r>
            <a:r>
              <a:rPr lang="en-US" b="1" dirty="0" smtClean="0">
                <a:solidFill>
                  <a:srgbClr val="FF0000"/>
                </a:solidFill>
              </a:rPr>
              <a:t>Scotland</a:t>
            </a:r>
            <a:r>
              <a:rPr lang="en-US" b="1" dirty="0" smtClean="0"/>
              <a:t> and </a:t>
            </a:r>
            <a:r>
              <a:rPr lang="en-US" b="1" dirty="0" smtClean="0">
                <a:solidFill>
                  <a:srgbClr val="FF0000"/>
                </a:solidFill>
              </a:rPr>
              <a:t>Northern Ireland</a:t>
            </a:r>
            <a:r>
              <a:rPr lang="en-US" b="1" dirty="0" smtClean="0"/>
              <a:t>. </a:t>
            </a:r>
            <a:endParaRPr lang="ru-RU" b="1" dirty="0"/>
          </a:p>
        </p:txBody>
      </p:sp>
      <p:sp>
        <p:nvSpPr>
          <p:cNvPr id="14" name="Прямоугольник 13"/>
          <p:cNvSpPr/>
          <p:nvPr/>
        </p:nvSpPr>
        <p:spPr>
          <a:xfrm>
            <a:off x="5562600" y="1752600"/>
            <a:ext cx="3352800" cy="707886"/>
          </a:xfrm>
          <a:prstGeom prst="rect">
            <a:avLst/>
          </a:prstGeom>
        </p:spPr>
        <p:txBody>
          <a:bodyPr wrap="square">
            <a:spAutoFit/>
          </a:bodyPr>
          <a:lstStyle/>
          <a:p>
            <a:r>
              <a:rPr lang="en-US" sz="2000" b="1" dirty="0" smtClean="0">
                <a:solidFill>
                  <a:srgbClr val="FF0000"/>
                </a:solidFill>
              </a:rPr>
              <a:t>The red rose </a:t>
            </a:r>
            <a:r>
              <a:rPr lang="en-US" sz="2000" dirty="0" smtClean="0"/>
              <a:t>is</a:t>
            </a:r>
            <a:r>
              <a:rPr lang="en-US" sz="2000" b="1" dirty="0" smtClean="0"/>
              <a:t> </a:t>
            </a:r>
            <a:r>
              <a:rPr lang="en-US" sz="2000" dirty="0" smtClean="0"/>
              <a:t>the national emblem of </a:t>
            </a:r>
            <a:r>
              <a:rPr lang="en-US" sz="2000" b="1" dirty="0" smtClean="0"/>
              <a:t>England</a:t>
            </a:r>
            <a:r>
              <a:rPr lang="en-US" sz="2000" dirty="0" smtClean="0"/>
              <a:t>.</a:t>
            </a:r>
            <a:endParaRPr lang="ru-RU" sz="2000" dirty="0"/>
          </a:p>
        </p:txBody>
      </p:sp>
      <p:sp>
        <p:nvSpPr>
          <p:cNvPr id="15" name="Прямоугольник 14"/>
          <p:cNvSpPr/>
          <p:nvPr/>
        </p:nvSpPr>
        <p:spPr>
          <a:xfrm>
            <a:off x="5562600" y="2667000"/>
            <a:ext cx="3581401" cy="707886"/>
          </a:xfrm>
          <a:prstGeom prst="rect">
            <a:avLst/>
          </a:prstGeom>
        </p:spPr>
        <p:txBody>
          <a:bodyPr wrap="square">
            <a:spAutoFit/>
          </a:bodyPr>
          <a:lstStyle/>
          <a:p>
            <a:r>
              <a:rPr lang="en-US" sz="2000" b="1" dirty="0" smtClean="0">
                <a:solidFill>
                  <a:schemeClr val="accent4">
                    <a:lumMod val="75000"/>
                  </a:schemeClr>
                </a:solidFill>
              </a:rPr>
              <a:t>The thistle </a:t>
            </a:r>
            <a:r>
              <a:rPr lang="en-US" sz="2000" dirty="0" smtClean="0"/>
              <a:t>is the national emblem of </a:t>
            </a:r>
            <a:r>
              <a:rPr lang="en-US" sz="2000" b="1" dirty="0" smtClean="0"/>
              <a:t>Scotland</a:t>
            </a:r>
            <a:r>
              <a:rPr lang="en-US" sz="2000" dirty="0" smtClean="0"/>
              <a:t>.</a:t>
            </a:r>
            <a:endParaRPr lang="ru-RU" sz="2000" dirty="0"/>
          </a:p>
        </p:txBody>
      </p:sp>
      <p:pic>
        <p:nvPicPr>
          <p:cNvPr id="16" name="Рисунок 15" descr="4431514.jpg"/>
          <p:cNvPicPr>
            <a:picLocks noChangeAspect="1"/>
          </p:cNvPicPr>
          <p:nvPr/>
        </p:nvPicPr>
        <p:blipFill>
          <a:blip r:embed="rId7" cstate="print"/>
          <a:stretch>
            <a:fillRect/>
          </a:stretch>
        </p:blipFill>
        <p:spPr>
          <a:xfrm>
            <a:off x="7772400" y="2057400"/>
            <a:ext cx="609600" cy="457200"/>
          </a:xfrm>
          <a:prstGeom prst="rect">
            <a:avLst/>
          </a:prstGeom>
        </p:spPr>
      </p:pic>
      <p:pic>
        <p:nvPicPr>
          <p:cNvPr id="17" name="Рисунок 16" descr="2903349.jpg"/>
          <p:cNvPicPr>
            <a:picLocks noChangeAspect="1"/>
          </p:cNvPicPr>
          <p:nvPr/>
        </p:nvPicPr>
        <p:blipFill>
          <a:blip r:embed="rId8" cstate="print"/>
          <a:stretch>
            <a:fillRect/>
          </a:stretch>
        </p:blipFill>
        <p:spPr>
          <a:xfrm>
            <a:off x="7848600" y="2971800"/>
            <a:ext cx="616373" cy="533400"/>
          </a:xfrm>
          <a:prstGeom prst="rect">
            <a:avLst/>
          </a:prstGeom>
        </p:spPr>
      </p:pic>
      <p:sp>
        <p:nvSpPr>
          <p:cNvPr id="18" name="Прямоугольник 17"/>
          <p:cNvSpPr/>
          <p:nvPr/>
        </p:nvSpPr>
        <p:spPr>
          <a:xfrm>
            <a:off x="5562600" y="3657600"/>
            <a:ext cx="3581400" cy="707886"/>
          </a:xfrm>
          <a:prstGeom prst="rect">
            <a:avLst/>
          </a:prstGeom>
        </p:spPr>
        <p:txBody>
          <a:bodyPr wrap="square">
            <a:spAutoFit/>
          </a:bodyPr>
          <a:lstStyle/>
          <a:p>
            <a:r>
              <a:rPr lang="en-US" sz="2000" b="1" dirty="0" smtClean="0">
                <a:solidFill>
                  <a:srgbClr val="00B050"/>
                </a:solidFill>
              </a:rPr>
              <a:t>The leek </a:t>
            </a:r>
            <a:r>
              <a:rPr lang="en-US" sz="2000" dirty="0" smtClean="0"/>
              <a:t>is the emblem of </a:t>
            </a:r>
            <a:r>
              <a:rPr lang="en-US" sz="2000" b="1" dirty="0" smtClean="0"/>
              <a:t>Wales</a:t>
            </a:r>
            <a:r>
              <a:rPr lang="en-US" sz="2000" dirty="0" smtClean="0"/>
              <a:t>.</a:t>
            </a:r>
            <a:endParaRPr lang="ru-RU" sz="2000" dirty="0"/>
          </a:p>
        </p:txBody>
      </p:sp>
      <p:pic>
        <p:nvPicPr>
          <p:cNvPr id="19" name="Picture 2" descr="simvol"/>
          <p:cNvPicPr>
            <a:picLocks noChangeAspect="1" noChangeArrowheads="1"/>
          </p:cNvPicPr>
          <p:nvPr/>
        </p:nvPicPr>
        <p:blipFill>
          <a:blip r:embed="rId9" cstate="print"/>
          <a:srcRect/>
          <a:stretch>
            <a:fillRect/>
          </a:stretch>
        </p:blipFill>
        <p:spPr bwMode="auto">
          <a:xfrm>
            <a:off x="8382000" y="3733800"/>
            <a:ext cx="609600" cy="533400"/>
          </a:xfrm>
          <a:prstGeom prst="rect">
            <a:avLst/>
          </a:prstGeom>
          <a:noFill/>
        </p:spPr>
      </p:pic>
      <p:sp>
        <p:nvSpPr>
          <p:cNvPr id="20" name="Прямоугольник 19"/>
          <p:cNvSpPr/>
          <p:nvPr/>
        </p:nvSpPr>
        <p:spPr>
          <a:xfrm flipH="1">
            <a:off x="5562600" y="4343400"/>
            <a:ext cx="3352800" cy="707886"/>
          </a:xfrm>
          <a:prstGeom prst="rect">
            <a:avLst/>
          </a:prstGeom>
        </p:spPr>
        <p:txBody>
          <a:bodyPr wrap="square">
            <a:spAutoFit/>
          </a:bodyPr>
          <a:lstStyle/>
          <a:p>
            <a:r>
              <a:rPr lang="en-US" sz="2000" b="1" dirty="0" smtClean="0">
                <a:solidFill>
                  <a:srgbClr val="00B050"/>
                </a:solidFill>
              </a:rPr>
              <a:t>The shamrock </a:t>
            </a:r>
            <a:r>
              <a:rPr lang="en-US" sz="2000" dirty="0" smtClean="0"/>
              <a:t>is the emblem of </a:t>
            </a:r>
            <a:r>
              <a:rPr lang="en-US" sz="2000" b="1" dirty="0" smtClean="0"/>
              <a:t>Northern Ireland</a:t>
            </a:r>
            <a:r>
              <a:rPr lang="en-US" dirty="0" smtClean="0"/>
              <a:t>.</a:t>
            </a:r>
            <a:endParaRPr lang="ru-RU" dirty="0"/>
          </a:p>
        </p:txBody>
      </p:sp>
      <p:pic>
        <p:nvPicPr>
          <p:cNvPr id="21" name="Рисунок 20" descr="206e712a7a69.jpg"/>
          <p:cNvPicPr>
            <a:picLocks noChangeAspect="1"/>
          </p:cNvPicPr>
          <p:nvPr/>
        </p:nvPicPr>
        <p:blipFill>
          <a:blip r:embed="rId4" cstate="print"/>
          <a:stretch>
            <a:fillRect/>
          </a:stretch>
        </p:blipFill>
        <p:spPr>
          <a:xfrm>
            <a:off x="7772400" y="4648200"/>
            <a:ext cx="631095" cy="543925"/>
          </a:xfrm>
          <a:prstGeom prst="rect">
            <a:avLst/>
          </a:prstGeom>
        </p:spPr>
      </p:pic>
      <p:pic>
        <p:nvPicPr>
          <p:cNvPr id="22" name="Рисунок 21" descr="londra-2012 (2)-2.jpg"/>
          <p:cNvPicPr>
            <a:picLocks noChangeAspect="1"/>
          </p:cNvPicPr>
          <p:nvPr/>
        </p:nvPicPr>
        <p:blipFill>
          <a:blip r:embed="rId10" cstate="print"/>
          <a:stretch>
            <a:fillRect/>
          </a:stretch>
        </p:blipFill>
        <p:spPr>
          <a:xfrm>
            <a:off x="3886200" y="4648200"/>
            <a:ext cx="1447800" cy="306847"/>
          </a:xfrm>
          <a:prstGeom prst="rect">
            <a:avLst/>
          </a:prstGeom>
        </p:spPr>
      </p:pic>
      <p:pic>
        <p:nvPicPr>
          <p:cNvPr id="24" name="Рисунок 23" descr="word-edinburgh-on-billboard-rs1133433104.jpg"/>
          <p:cNvPicPr>
            <a:picLocks noChangeAspect="1"/>
          </p:cNvPicPr>
          <p:nvPr/>
        </p:nvPicPr>
        <p:blipFill>
          <a:blip r:embed="rId11" cstate="print"/>
          <a:stretch>
            <a:fillRect/>
          </a:stretch>
        </p:blipFill>
        <p:spPr>
          <a:xfrm>
            <a:off x="2209800" y="2514600"/>
            <a:ext cx="1143000" cy="294968"/>
          </a:xfrm>
          <a:prstGeom prst="rect">
            <a:avLst/>
          </a:prstGeom>
        </p:spPr>
      </p:pic>
      <p:pic>
        <p:nvPicPr>
          <p:cNvPr id="25" name="Рисунок 24" descr="993555048_234fc28ede.jpg"/>
          <p:cNvPicPr>
            <a:picLocks noChangeAspect="1"/>
          </p:cNvPicPr>
          <p:nvPr/>
        </p:nvPicPr>
        <p:blipFill>
          <a:blip r:embed="rId12" cstate="print"/>
          <a:stretch>
            <a:fillRect/>
          </a:stretch>
        </p:blipFill>
        <p:spPr>
          <a:xfrm>
            <a:off x="2133600" y="4648200"/>
            <a:ext cx="768351" cy="288743"/>
          </a:xfrm>
          <a:prstGeom prst="rect">
            <a:avLst/>
          </a:prstGeom>
        </p:spPr>
      </p:pic>
      <p:pic>
        <p:nvPicPr>
          <p:cNvPr id="26" name="Рисунок 25" descr="9781848684669.jpg"/>
          <p:cNvPicPr>
            <a:picLocks noChangeAspect="1"/>
          </p:cNvPicPr>
          <p:nvPr/>
        </p:nvPicPr>
        <p:blipFill>
          <a:blip r:embed="rId13" cstate="print"/>
          <a:stretch>
            <a:fillRect/>
          </a:stretch>
        </p:blipFill>
        <p:spPr>
          <a:xfrm>
            <a:off x="533400" y="3886200"/>
            <a:ext cx="1078992" cy="292608"/>
          </a:xfrm>
          <a:prstGeom prst="rect">
            <a:avLst/>
          </a:prstGeom>
        </p:spPr>
      </p:pic>
    </p:spTree>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3000" y="4800600"/>
            <a:ext cx="7543800" cy="1325563"/>
          </a:xfrm>
        </p:spPr>
        <p:txBody>
          <a:bodyPr>
            <a:normAutofit fontScale="62500" lnSpcReduction="20000"/>
          </a:bodyPr>
          <a:lstStyle/>
          <a:p>
            <a:pPr>
              <a:buNone/>
            </a:pPr>
            <a:endParaRPr lang="en-US" b="1" dirty="0" smtClean="0"/>
          </a:p>
          <a:p>
            <a:pPr>
              <a:buNone/>
            </a:pPr>
            <a:r>
              <a:rPr lang="en-US" dirty="0" smtClean="0"/>
              <a:t>      </a:t>
            </a:r>
            <a:r>
              <a:rPr lang="ru-RU" dirty="0" smtClean="0"/>
              <a:t>Лондон расположен на оба банка Реки Темза, это - наибольший город в Великобритании и один из наибольших в мире. Его население - приблизительно 7 миллионов человек. </a:t>
            </a:r>
            <a:endParaRPr lang="ru-RU" dirty="0"/>
          </a:p>
        </p:txBody>
      </p:sp>
      <p:pic>
        <p:nvPicPr>
          <p:cNvPr id="4" name="Рисунок 3" descr="img2.jpg"/>
          <p:cNvPicPr>
            <a:picLocks noChangeAspect="1"/>
          </p:cNvPicPr>
          <p:nvPr/>
        </p:nvPicPr>
        <p:blipFill>
          <a:blip r:embed="rId2" cstate="print"/>
          <a:stretch>
            <a:fillRect/>
          </a:stretch>
        </p:blipFill>
        <p:spPr>
          <a:xfrm>
            <a:off x="838200" y="152400"/>
            <a:ext cx="7620000" cy="4876800"/>
          </a:xfrm>
          <a:prstGeom prst="rect">
            <a:avLst/>
          </a:prstGeom>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73362"/>
          </a:xfrm>
        </p:spPr>
        <p:txBody>
          <a:bodyPr>
            <a:normAutofit/>
          </a:bodyPr>
          <a:lstStyle/>
          <a:p>
            <a:r>
              <a:rPr lang="en-US" sz="3200" dirty="0" smtClean="0"/>
              <a:t>There are a lot of places of interest in London. Among them there are: </a:t>
            </a:r>
            <a:r>
              <a:rPr lang="en-US" sz="3200" b="1" dirty="0" smtClean="0"/>
              <a:t>Westminster Abbey, the</a:t>
            </a:r>
            <a:r>
              <a:rPr lang="en-US" sz="3200" dirty="0" smtClean="0"/>
              <a:t> </a:t>
            </a:r>
            <a:r>
              <a:rPr lang="en-US" sz="3200" b="1" dirty="0" smtClean="0"/>
              <a:t>Houses of Parliament</a:t>
            </a:r>
            <a:r>
              <a:rPr lang="en-US" sz="3200" dirty="0" smtClean="0"/>
              <a:t>, </a:t>
            </a:r>
            <a:r>
              <a:rPr lang="en-US" sz="3200" b="1" dirty="0" smtClean="0"/>
              <a:t>Buckingham Palace</a:t>
            </a:r>
            <a:r>
              <a:rPr lang="en-US" sz="3200" dirty="0" smtClean="0"/>
              <a:t>, </a:t>
            </a:r>
            <a:r>
              <a:rPr lang="en-US" sz="3200" b="1" dirty="0" smtClean="0"/>
              <a:t>St Paul’s Cathedral</a:t>
            </a:r>
            <a:r>
              <a:rPr lang="en-US" sz="3200" dirty="0" smtClean="0"/>
              <a:t>, </a:t>
            </a:r>
            <a:r>
              <a:rPr lang="en-US" sz="3200" b="1" dirty="0" smtClean="0"/>
              <a:t>London Bridge</a:t>
            </a:r>
            <a:r>
              <a:rPr lang="en-US" sz="3200" dirty="0" smtClean="0"/>
              <a:t>, </a:t>
            </a:r>
            <a:r>
              <a:rPr lang="en-US" sz="3200" b="1" dirty="0" smtClean="0"/>
              <a:t>the Tower of London</a:t>
            </a:r>
            <a:r>
              <a:rPr lang="en-US" sz="3200" dirty="0" smtClean="0"/>
              <a:t>, </a:t>
            </a:r>
            <a:r>
              <a:rPr lang="en-US" sz="3200" b="1" dirty="0" smtClean="0"/>
              <a:t>The National Gallery</a:t>
            </a:r>
            <a:r>
              <a:rPr lang="en-US" sz="3200" dirty="0" smtClean="0"/>
              <a:t>, </a:t>
            </a:r>
            <a:r>
              <a:rPr lang="en-US" sz="3200" b="1" dirty="0" smtClean="0"/>
              <a:t>Big Ben</a:t>
            </a:r>
            <a:r>
              <a:rPr lang="en-US" sz="3200" dirty="0" smtClean="0"/>
              <a:t>.</a:t>
            </a:r>
            <a:endParaRPr lang="ru-RU" sz="3200" dirty="0"/>
          </a:p>
        </p:txBody>
      </p:sp>
      <p:pic>
        <p:nvPicPr>
          <p:cNvPr id="4" name="Рисунок 3" descr="1410379_london_1_2_650x0.jpg"/>
          <p:cNvPicPr>
            <a:picLocks noChangeAspect="1"/>
          </p:cNvPicPr>
          <p:nvPr/>
        </p:nvPicPr>
        <p:blipFill>
          <a:blip r:embed="rId2" cstate="print"/>
          <a:stretch>
            <a:fillRect/>
          </a:stretch>
        </p:blipFill>
        <p:spPr>
          <a:xfrm>
            <a:off x="1143000" y="2895600"/>
            <a:ext cx="6858000" cy="3810000"/>
          </a:xfrm>
          <a:prstGeom prst="rect">
            <a:avLst/>
          </a:prstGeom>
        </p:spPr>
      </p:pic>
    </p:spTree>
  </p:cSld>
  <p:clrMapOvr>
    <a:masterClrMapping/>
  </p:clrMapOvr>
  <p:transition spd="slow">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152400"/>
            <a:ext cx="8763000" cy="3352800"/>
          </a:xfrm>
        </p:spPr>
        <p:txBody>
          <a:bodyPr>
            <a:noAutofit/>
          </a:bodyPr>
          <a:lstStyle/>
          <a:p>
            <a:r>
              <a:rPr lang="en-US" sz="3200" b="1" dirty="0" smtClean="0"/>
              <a:t>London stands on the river Thames. Crossing the river by the Tower Bridge you can see </a:t>
            </a:r>
            <a:r>
              <a:rPr lang="en-US" sz="3200" b="1" dirty="0" smtClean="0">
                <a:solidFill>
                  <a:srgbClr val="FF0000"/>
                </a:solidFill>
              </a:rPr>
              <a:t>the Tower of London</a:t>
            </a:r>
            <a:r>
              <a:rPr lang="en-US" sz="3200" b="1" dirty="0" smtClean="0"/>
              <a:t>. It is one of the oldest buildings of the city. Many centuries ago it was a fortress, a royal palace and then a prison. Now it is a museum of arms.</a:t>
            </a:r>
            <a:endParaRPr lang="ru-RU" sz="3200" b="1" dirty="0"/>
          </a:p>
        </p:txBody>
      </p:sp>
      <p:pic>
        <p:nvPicPr>
          <p:cNvPr id="4" name="Содержимое 3" descr="turnul Londrei thinkstock.jpg"/>
          <p:cNvPicPr>
            <a:picLocks noGrp="1" noChangeAspect="1"/>
          </p:cNvPicPr>
          <p:nvPr>
            <p:ph idx="1"/>
          </p:nvPr>
        </p:nvPicPr>
        <p:blipFill>
          <a:blip r:embed="rId2" cstate="print"/>
          <a:stretch>
            <a:fillRect/>
          </a:stretch>
        </p:blipFill>
        <p:spPr>
          <a:xfrm>
            <a:off x="1371600" y="2971800"/>
            <a:ext cx="6400800" cy="3733800"/>
          </a:xfrm>
        </p:spPr>
      </p:pic>
    </p:spTree>
  </p:cSld>
  <p:clrMapOvr>
    <a:masterClrMapping/>
  </p:clrMapOvr>
  <p:transition spd="slow">
    <p:wheel spokes="2"/>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GB" b="1" dirty="0" smtClean="0">
                <a:solidFill>
                  <a:srgbClr val="FF0000"/>
                </a:solidFill>
              </a:rPr>
              <a:t>The Tower </a:t>
            </a:r>
            <a:r>
              <a:rPr lang="en-GB" b="1" dirty="0" smtClean="0"/>
              <a:t>is guarded by </a:t>
            </a:r>
            <a:r>
              <a:rPr lang="en-GB" b="1" dirty="0" smtClean="0">
                <a:solidFill>
                  <a:srgbClr val="FF0000"/>
                </a:solidFill>
              </a:rPr>
              <a:t>'Beefeaters'</a:t>
            </a:r>
            <a:r>
              <a:rPr lang="en-GB" b="1" dirty="0" smtClean="0"/>
              <a:t>, the Yeomen guards</a:t>
            </a:r>
            <a:r>
              <a:rPr lang="en-GB" dirty="0" smtClean="0"/>
              <a:t>.</a:t>
            </a:r>
            <a:endParaRPr lang="ru-RU" dirty="0"/>
          </a:p>
        </p:txBody>
      </p:sp>
      <p:sp>
        <p:nvSpPr>
          <p:cNvPr id="3" name="Содержимое 2"/>
          <p:cNvSpPr>
            <a:spLocks noGrp="1"/>
          </p:cNvSpPr>
          <p:nvPr>
            <p:ph idx="1"/>
          </p:nvPr>
        </p:nvSpPr>
        <p:spPr/>
        <p:txBody>
          <a:bodyPr/>
          <a:lstStyle/>
          <a:p>
            <a:r>
              <a:rPr lang="en-US" dirty="0" smtClean="0"/>
              <a:t>In principle they are responsible for looking after any prisoners at the Tower and safeguarding the British crown jewels, but in practice they work as guides and tell this story to the visitors. </a:t>
            </a:r>
            <a:endParaRPr lang="ru-RU" dirty="0"/>
          </a:p>
        </p:txBody>
      </p:sp>
      <p:pic>
        <p:nvPicPr>
          <p:cNvPr id="4" name="Рисунок 3" descr="07762414.jpg"/>
          <p:cNvPicPr>
            <a:picLocks noChangeAspect="1"/>
          </p:cNvPicPr>
          <p:nvPr/>
        </p:nvPicPr>
        <p:blipFill>
          <a:blip r:embed="rId2" cstate="print"/>
          <a:stretch>
            <a:fillRect/>
          </a:stretch>
        </p:blipFill>
        <p:spPr>
          <a:xfrm>
            <a:off x="3657600" y="3733800"/>
            <a:ext cx="3784600" cy="283845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332</TotalTime>
  <Words>666</Words>
  <Application>Microsoft Office PowerPoint</Application>
  <PresentationFormat>Экран (4:3)</PresentationFormat>
  <Paragraphs>57</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LONDON</vt:lpstr>
      <vt:lpstr>Слайд 2</vt:lpstr>
      <vt:lpstr>Phonetic drill</vt:lpstr>
      <vt:lpstr>   London – the capital of the United Kingdom of Great Britain and Northern Ireland.</vt:lpstr>
      <vt:lpstr>Слайд 5</vt:lpstr>
      <vt:lpstr>Слайд 6</vt:lpstr>
      <vt:lpstr>There are a lot of places of interest in London. Among them there are: Westminster Abbey, the Houses of Parliament, Buckingham Palace, St Paul’s Cathedral, London Bridge, the Tower of London, The National Gallery, Big Ben.</vt:lpstr>
      <vt:lpstr>London stands on the river Thames. Crossing the river by the Tower Bridge you can see the Tower of London. It is one of the oldest buildings of the city. Many centuries ago it was a fortress, a royal palace and then a prison. Now it is a museum of arms.</vt:lpstr>
      <vt:lpstr>The Tower is guarded by 'Beefeaters', the Yeomen guards.</vt:lpstr>
      <vt:lpstr>There are always at least 6 ravens at the Tower.</vt:lpstr>
      <vt:lpstr>On the bank of the Thames, not far from the Tower of London, you can see Westminster Palace, or the Houses of Parliament.</vt:lpstr>
      <vt:lpstr>It is the seat of the British government and it is one of the most beautiful buildings in London.</vt:lpstr>
      <vt:lpstr> In one of its towers there is famous Big Ben, the largest clock of England. It strikes every quarter of an hour.</vt:lpstr>
      <vt:lpstr>Buckingham Palace is the Queen’s official London residence. Tourists always go to see the ceremony of changing the Guard there, lasting about 30 minutes  </vt:lpstr>
      <vt:lpstr>Trafalgar Square </vt:lpstr>
      <vt:lpstr>To the right of the square there is the National Gallery which has a fine collection of European paintings. </vt:lpstr>
      <vt:lpstr>St Paul’s Cathedral is the biggest English church.</vt:lpstr>
      <vt:lpstr>Another famous church is Westminster Abbey where kings, queens, and many famous people are buried.</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LONDON</dc:title>
  <dc:creator>Анна</dc:creator>
  <cp:lastModifiedBy>Анна</cp:lastModifiedBy>
  <cp:revision>36</cp:revision>
  <dcterms:created xsi:type="dcterms:W3CDTF">2014-04-27T13:17:14Z</dcterms:created>
  <dcterms:modified xsi:type="dcterms:W3CDTF">2014-06-24T17:22:18Z</dcterms:modified>
</cp:coreProperties>
</file>