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7" r:id="rId4"/>
    <p:sldId id="288" r:id="rId5"/>
    <p:sldId id="289" r:id="rId6"/>
    <p:sldId id="290" r:id="rId7"/>
    <p:sldId id="291" r:id="rId8"/>
    <p:sldId id="292" r:id="rId9"/>
    <p:sldId id="280" r:id="rId10"/>
    <p:sldId id="259" r:id="rId11"/>
    <p:sldId id="260" r:id="rId12"/>
    <p:sldId id="261" r:id="rId13"/>
    <p:sldId id="262" r:id="rId14"/>
    <p:sldId id="263" r:id="rId15"/>
    <p:sldId id="266" r:id="rId16"/>
    <p:sldId id="264" r:id="rId17"/>
    <p:sldId id="265" r:id="rId18"/>
    <p:sldId id="271" r:id="rId19"/>
    <p:sldId id="267" r:id="rId20"/>
    <p:sldId id="268" r:id="rId21"/>
    <p:sldId id="272" r:id="rId22"/>
    <p:sldId id="273" r:id="rId23"/>
    <p:sldId id="274" r:id="rId24"/>
    <p:sldId id="275" r:id="rId25"/>
    <p:sldId id="269" r:id="rId26"/>
    <p:sldId id="270" r:id="rId27"/>
    <p:sldId id="276" r:id="rId28"/>
    <p:sldId id="277" r:id="rId29"/>
    <p:sldId id="278" r:id="rId30"/>
    <p:sldId id="279" r:id="rId31"/>
    <p:sldId id="281" r:id="rId32"/>
    <p:sldId id="282" r:id="rId33"/>
    <p:sldId id="283" r:id="rId34"/>
    <p:sldId id="284" r:id="rId35"/>
    <p:sldId id="285" r:id="rId36"/>
    <p:sldId id="286" r:id="rId37"/>
    <p:sldId id="293" r:id="rId38"/>
    <p:sldId id="256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1" autoAdjust="0"/>
    <p:restoredTop sz="94728" autoAdjust="0"/>
  </p:normalViewPr>
  <p:slideViewPr>
    <p:cSldViewPr>
      <p:cViewPr varScale="1">
        <p:scale>
          <a:sx n="77" d="100"/>
          <a:sy n="77" d="100"/>
        </p:scale>
        <p:origin x="-9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otvoyna.ru/leningrad.htm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242740">
            <a:off x="1429927" y="1892736"/>
            <a:ext cx="6300192" cy="3785652"/>
          </a:xfrm>
          <a:prstGeom prst="rect">
            <a:avLst/>
          </a:prstGeom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Навстречу Победе</a:t>
            </a:r>
          </a:p>
          <a:p>
            <a:pPr algn="ctr"/>
            <a:endParaRPr lang="ru-RU" sz="4000" b="1" i="1" dirty="0" smtClean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40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к 70 - </a:t>
            </a:r>
            <a:r>
              <a:rPr lang="ru-RU" sz="4000" b="1" i="1" dirty="0" err="1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летию</a:t>
            </a:r>
            <a:r>
              <a:rPr lang="ru-RU" sz="40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великой даты</a:t>
            </a:r>
            <a:endParaRPr lang="ru-RU" sz="40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6126146"/>
            <a:ext cx="303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353616"/>
                </a:solidFill>
              </a:rPr>
              <a:t>с</a:t>
            </a:r>
            <a:r>
              <a:rPr lang="ru-RU" sz="1200" dirty="0" smtClean="0">
                <a:solidFill>
                  <a:srgbClr val="353616"/>
                </a:solidFill>
              </a:rPr>
              <a:t>.Комсомольское</a:t>
            </a:r>
            <a:endParaRPr lang="ru-RU" sz="1200" dirty="0" smtClean="0">
              <a:solidFill>
                <a:srgbClr val="353616"/>
              </a:solidFill>
            </a:endParaRPr>
          </a:p>
          <a:p>
            <a:pPr algn="ctr"/>
            <a:r>
              <a:rPr lang="ru-RU" sz="1200" dirty="0" smtClean="0">
                <a:solidFill>
                  <a:srgbClr val="353616"/>
                </a:solidFill>
              </a:rPr>
              <a:t>2015</a:t>
            </a:r>
            <a:endParaRPr lang="ru-RU" sz="1200" dirty="0">
              <a:solidFill>
                <a:srgbClr val="35361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7" y="5333151"/>
            <a:ext cx="2533927" cy="830997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r>
              <a:rPr lang="ru-RU" sz="1200" dirty="0" smtClean="0">
                <a:solidFill>
                  <a:schemeClr val="tx1"/>
                </a:solidFill>
              </a:rPr>
              <a:t>Автор: учитель истории и обществознания МБОУ «Комсомольская СОШ № 1»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Арбузова Ирина Витальевна</a:t>
            </a:r>
            <a:endParaRPr lang="ru-R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Зоя Космодемьянская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Зоя Космодемьянская - первая женщина-Герой Великой Отечественной войны. Ее имя встречается практически во всех работах, посвященных партизанскому движению, ее подвиг описывался неоднократно.</a:t>
            </a:r>
            <a:endParaRPr lang="ru-RU" dirty="0"/>
          </a:p>
        </p:txBody>
      </p:sp>
      <p:pic>
        <p:nvPicPr>
          <p:cNvPr id="5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1680" y="548680"/>
            <a:ext cx="6048672" cy="864096"/>
          </a:xfrm>
        </p:spPr>
      </p:pic>
      <p:pic>
        <p:nvPicPr>
          <p:cNvPr id="7" name="Рисунок 3" descr="Зоя Космодемьянская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8256" y="1773466"/>
            <a:ext cx="3238160" cy="410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3728" y="332656"/>
            <a:ext cx="6048672" cy="93610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Вчерашняя школьница, добровольно вступившая в партизанский отряд, в плену у фашистов, несмотря на  страшнейшие пытки, не выдала никаких сведений о расположении и численности партизанского отряда. Она даже не назвала свое имя. </a:t>
            </a:r>
            <a:r>
              <a:rPr lang="ru-RU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b="1" i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6" name="Picture 2" descr="http://im4-tub.yandex.net/i?id=14295591&amp;tov=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72816"/>
            <a:ext cx="420453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Рисунок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787" y="0"/>
            <a:ext cx="9375946" cy="7046640"/>
          </a:xfrm>
          <a:prstGeom prst="rect">
            <a:avLst/>
          </a:prstGeom>
          <a:noFill/>
        </p:spPr>
      </p:pic>
      <p:pic>
        <p:nvPicPr>
          <p:cNvPr id="8" name="Picture 9" descr="http://s42.radikal.ru/i096/1001/08/e65ea91c18c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87824" y="692696"/>
            <a:ext cx="5976664" cy="4680520"/>
          </a:xfrm>
          <a:prstGeom prst="rect">
            <a:avLst/>
          </a:prstGeom>
          <a:noFill/>
        </p:spPr>
      </p:pic>
      <p:sp>
        <p:nvSpPr>
          <p:cNvPr id="9" name="Прямоугольник 8">
            <a:hlinkClick r:id="" action="ppaction://hlinkshowjump?jump=endshow"/>
          </p:cNvPr>
          <p:cNvSpPr/>
          <p:nvPr/>
        </p:nvSpPr>
        <p:spPr>
          <a:xfrm>
            <a:off x="3275856" y="5589240"/>
            <a:ext cx="5688632" cy="7200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Памятник Зое Космодемьянской в г.Тамбове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Александр Матросов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ноябре 1942г. добровольно отправился на фронт и был зачислен рядовым в 254-й гвардейский стрелковый полк 56-й гвардейской стрелковой дивизии. 23 февраля 1943г. в бою за деревню Чернушки закрыл своим телом амбразуру дзота, чтобы обеспечить успех своему подразделению. 8 сентября 1943г. имя Александра Матросова было присвоено 254-му полку с зачислением в списки 1-й роты полка. </a:t>
            </a:r>
            <a:endParaRPr lang="ru-RU" dirty="0"/>
          </a:p>
        </p:txBody>
      </p:sp>
      <p:pic>
        <p:nvPicPr>
          <p:cNvPr id="5" name="Picture 2" descr="http://im2-tub.yandex.net/i?id=187050548&amp;tov=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28800"/>
            <a:ext cx="32285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/>
              <a:t>Александру Матросову </a:t>
            </a:r>
            <a:br>
              <a:rPr lang="ru-RU" sz="3200" b="1" i="1" dirty="0" smtClean="0"/>
            </a:br>
            <a:r>
              <a:rPr lang="ru-RU" sz="3200" b="1" i="1" dirty="0" smtClean="0"/>
              <a:t>присвоено звание Советского Союза посмертно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Памятник Александру Матросову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3024336" cy="459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Николай Гастелло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Капитан Гастелло выполнял 26 июня 1941 г. очередной полет на задание. Его бомбардировщик был подбит и загорелся. Он направил горящий самолет на скопление вражеских войск.  От взрыва бомбардировщика противник понес большие потери. </a:t>
            </a:r>
            <a:endParaRPr lang="ru-RU" dirty="0"/>
          </a:p>
        </p:txBody>
      </p:sp>
      <p:pic>
        <p:nvPicPr>
          <p:cNvPr id="5" name="Picture 2" descr="Гастелл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44824"/>
            <a:ext cx="2592288" cy="364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За совершенный подвиг 26 июля 1941 года присвоено     посмертно Звание Героя Советского Союза. Имя Гастелло навечно занесено в списки воинских частей.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http://im4-tub.yandex.net/i?id=62665643&amp;tov=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916832"/>
            <a:ext cx="345638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Николай </a:t>
            </a:r>
            <a:r>
              <a:rPr lang="ru-RU" b="1" dirty="0" smtClean="0">
                <a:solidFill>
                  <a:srgbClr val="FF0000"/>
                </a:solidFill>
              </a:rPr>
              <a:t>Павлович Бочаров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Героем стал 12 января политрук роты 280-го стрелкового полка 185-й стрелковой дивизии(30-я армия, Западный фронт) Николай Павлович Бочаров. 7 декабря в бою у села Архангельское (Конаковский район Калининской области), заменив раненого командира роты, он повел бойцов в атаку. В бою захватил фашистское орудие, из которого уничтожил много солдат противника.</a:t>
            </a:r>
            <a:endParaRPr lang="ru-RU" sz="2000" dirty="0"/>
          </a:p>
        </p:txBody>
      </p:sp>
      <p:pic>
        <p:nvPicPr>
          <p:cNvPr id="5" name="Picture 4" descr="http://im8-tub.yandex.net/i?id=145449663-02&amp;tov=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556792"/>
            <a:ext cx="30275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979712" y="1628800"/>
            <a:ext cx="5688632" cy="1500187"/>
          </a:xfrm>
        </p:spPr>
        <p:txBody>
          <a:bodyPr/>
          <a:lstStyle/>
          <a:p>
            <a:r>
              <a:rPr lang="ru-RU" sz="6000" dirty="0" smtClean="0">
                <a:solidFill>
                  <a:srgbClr val="C00000"/>
                </a:solidFill>
              </a:rPr>
              <a:t>Лётчики-герои</a:t>
            </a:r>
          </a:p>
          <a:p>
            <a:endParaRPr lang="ru-RU" dirty="0"/>
          </a:p>
        </p:txBody>
      </p:sp>
      <p:pic>
        <p:nvPicPr>
          <p:cNvPr id="7" name="Picture 4" descr="zol_zve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501008"/>
            <a:ext cx="1109662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ord_l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01008"/>
            <a:ext cx="1000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Севастьянов Алексей Тихонович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Севастьянов Алексей Тихонович командир звена 26-го истребительного авиационного полка (7-й истребительный авиационный корпус, Ленинградская зона ПВО) младший лейтенант. </a:t>
            </a:r>
          </a:p>
          <a:p>
            <a:endParaRPr lang="ru-RU" dirty="0"/>
          </a:p>
        </p:txBody>
      </p:sp>
      <p:pic>
        <p:nvPicPr>
          <p:cNvPr id="5" name="Picture 2" descr="Тихонович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6429" b="-397"/>
          <a:stretch>
            <a:fillRect/>
          </a:stretch>
        </p:blipFill>
        <p:spPr bwMode="auto">
          <a:xfrm>
            <a:off x="5364088" y="2060848"/>
            <a:ext cx="259228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48478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</a:rPr>
              <a:t>«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Подвиг этот, будет в памяти жить </a:t>
            </a:r>
            <a:b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     И в наших сердцах гореть! </a:t>
            </a:r>
            <a:b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     Тех, кто с врагом был готов разделить, </a:t>
            </a:r>
            <a:b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       Поровну только смерть!"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                            Ким  </a:t>
            </a:r>
            <a:r>
              <a:rPr lang="ru-RU" sz="2800" b="1" i="1" dirty="0" err="1" smtClean="0">
                <a:solidFill>
                  <a:srgbClr val="002060"/>
                </a:solidFill>
                <a:latin typeface="Calibri" pitchFamily="34" charset="0"/>
              </a:rPr>
              <a:t>Добкин</a:t>
            </a:r>
            <a:r>
              <a:rPr lang="ru-RU" sz="28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ru-RU" sz="2800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Участник Великой Отечественной войны с июня 1941 года. Всего в годы войны младший лейтенант Севастьянов А.Т. совершил более 100 боевых вылетов, сбил 2 вражеских самолёта лично (один из них тараном), 2 – в группе и аэростат наблюдения.</a:t>
            </a:r>
          </a:p>
          <a:p>
            <a:pPr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Звание Героя Советского Союза Алексею Тихоновичу Севастьянову присвоено посмертно 6 июня 1942 года.</a:t>
            </a:r>
          </a:p>
          <a:p>
            <a:endParaRPr lang="ru-RU" dirty="0"/>
          </a:p>
        </p:txBody>
      </p:sp>
      <p:pic>
        <p:nvPicPr>
          <p:cNvPr id="5" name="Picture 2" descr="./pic/Звезда геро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00" y="2593181"/>
            <a:ext cx="127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Талалихин Виктор Васильевич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/>
              <a:t>Таран совершил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/>
              <a:t>6 августа 1941 в 23.28 на подступах к Москве. Присвоено звание Героя Советского Союза</a:t>
            </a:r>
            <a:endParaRPr lang="ru-RU" dirty="0"/>
          </a:p>
        </p:txBody>
      </p:sp>
      <p:pic>
        <p:nvPicPr>
          <p:cNvPr id="5" name="Picture 9" descr="Талалихин В.В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6096" y="1772816"/>
            <a:ext cx="2664296" cy="3888432"/>
          </a:xfrm>
          <a:noFill/>
          <a:ln w="76200">
            <a:solidFill>
              <a:schemeClr val="hlink"/>
            </a:solidFill>
          </a:ln>
        </p:spPr>
      </p:pic>
      <p:pic>
        <p:nvPicPr>
          <p:cNvPr id="6" name="Picture 13" descr="zol_zve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365104"/>
            <a:ext cx="65633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ord_l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365104"/>
            <a:ext cx="64807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Жуков Михаил Петрович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29 июня 1941 года угрозой тарана загнал вражеский бомбардировщик в Псковское озеро. Присвоено звание Героя Советского Союза</a:t>
            </a:r>
            <a:endParaRPr lang="ru-RU" dirty="0"/>
          </a:p>
        </p:txBody>
      </p:sp>
      <p:pic>
        <p:nvPicPr>
          <p:cNvPr id="5" name="Picture 21" descr="Жуков М.П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080" y="1772816"/>
            <a:ext cx="2592288" cy="4032448"/>
          </a:xfrm>
          <a:noFill/>
          <a:ln w="76200">
            <a:solidFill>
              <a:schemeClr val="hlink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Луганский Сергей Данилович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/>
              <a:t>Первый таран совершил 14 сентября 1942 года в районе Сталинграда. Второй таран совершил 27 сентября 1943 года у с. Мишурин Рог Кировоградской области.</a:t>
            </a:r>
            <a:r>
              <a:rPr lang="ru-RU" dirty="0" smtClean="0"/>
              <a:t> </a:t>
            </a:r>
            <a:r>
              <a:rPr lang="ru-RU" b="1" dirty="0" smtClean="0"/>
              <a:t>Дважды Герой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/>
              <a:t>Советского Союза</a:t>
            </a:r>
            <a:endParaRPr lang="ru-RU" dirty="0"/>
          </a:p>
        </p:txBody>
      </p:sp>
      <p:pic>
        <p:nvPicPr>
          <p:cNvPr id="5" name="Picture 8" descr="Луганский В.Д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20072" y="1916832"/>
            <a:ext cx="3168352" cy="4032448"/>
          </a:xfrm>
          <a:noFill/>
          <a:ln w="76200">
            <a:solidFill>
              <a:schemeClr val="hlink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Лавриненков</a:t>
            </a:r>
            <a:r>
              <a:rPr lang="ru-RU" b="1" dirty="0" smtClean="0">
                <a:solidFill>
                  <a:srgbClr val="C00000"/>
                </a:solidFill>
              </a:rPr>
              <a:t> Владимир Дмитриевич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dirty="0" smtClean="0"/>
              <a:t>Таран совершил  23 августа 1943 года в районе села Александровка Ростовской области.</a:t>
            </a:r>
            <a:r>
              <a:rPr lang="ru-RU" dirty="0" smtClean="0"/>
              <a:t> </a:t>
            </a:r>
            <a:r>
              <a:rPr lang="ru-RU" b="1" dirty="0" smtClean="0"/>
              <a:t>Дважды</a:t>
            </a:r>
          </a:p>
          <a:p>
            <a:pPr algn="ctr">
              <a:buFont typeface="Wingdings" pitchFamily="2" charset="2"/>
              <a:buNone/>
            </a:pPr>
            <a:r>
              <a:rPr lang="ru-RU" b="1" dirty="0" smtClean="0"/>
              <a:t>Герой Советского</a:t>
            </a:r>
          </a:p>
          <a:p>
            <a:pPr algn="ctr">
              <a:buFont typeface="Wingdings" pitchFamily="2" charset="2"/>
              <a:buNone/>
            </a:pPr>
            <a:r>
              <a:rPr lang="ru-RU" b="1" dirty="0" smtClean="0"/>
              <a:t>Союза.</a:t>
            </a:r>
          </a:p>
          <a:p>
            <a:endParaRPr lang="ru-RU" dirty="0"/>
          </a:p>
        </p:txBody>
      </p:sp>
      <p:pic>
        <p:nvPicPr>
          <p:cNvPr id="5" name="Picture 7" descr="Лавриненков В.Д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52120" y="1988840"/>
            <a:ext cx="2592288" cy="3600400"/>
          </a:xfrm>
          <a:noFill/>
          <a:ln w="76200">
            <a:solidFill>
              <a:schemeClr val="hlink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Матвеев </a:t>
            </a:r>
            <a:r>
              <a:rPr lang="ru-RU" b="1" dirty="0" smtClean="0">
                <a:solidFill>
                  <a:srgbClr val="FF0000"/>
                </a:solidFill>
              </a:rPr>
              <a:t>Владимир Иванович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С началом Великой Отечественной войны на фронте. Капитан Матвеев В.И. 8 июля 1941 года при отражении налёта авиации противника на</a:t>
            </a:r>
            <a:r>
              <a:rPr lang="ru-RU" b="1" i="1" dirty="0" smtClean="0">
                <a:solidFill>
                  <a:srgbClr val="002060"/>
                </a:solidFill>
                <a:hlinkClick r:id="rId2" action="ppaction://hlinkfile"/>
              </a:rPr>
              <a:t> Ленинград</a:t>
            </a:r>
            <a:r>
              <a:rPr lang="ru-RU" b="1" i="1" dirty="0" smtClean="0">
                <a:solidFill>
                  <a:srgbClr val="002060"/>
                </a:solidFill>
              </a:rPr>
              <a:t>, израсходовав весь боекомплект, применил таран: концом плоскости своего МиГ-3 срезал хвостовое оперение фашистского самолёта. Вражеский самолёт упал у деревни </a:t>
            </a:r>
            <a:r>
              <a:rPr lang="ru-RU" b="1" i="1" dirty="0" err="1" smtClean="0">
                <a:solidFill>
                  <a:srgbClr val="002060"/>
                </a:solidFill>
              </a:rPr>
              <a:t>Малютино</a:t>
            </a:r>
            <a:r>
              <a:rPr lang="ru-RU" b="1" i="1" dirty="0" smtClean="0">
                <a:solidFill>
                  <a:srgbClr val="002060"/>
                </a:solidFill>
              </a:rPr>
              <a:t>. Благополучно произвёл посадку на своём аэродроме. Звание Героя Советского Союза с вручением ордена Ленина и медали "Золотая Звезда" Владимиру Ивановичу Матвееву присвоено 22 июля 1941 года</a:t>
            </a:r>
          </a:p>
          <a:p>
            <a:endParaRPr lang="ru-RU" dirty="0"/>
          </a:p>
        </p:txBody>
      </p:sp>
      <p:pic>
        <p:nvPicPr>
          <p:cNvPr id="5" name="Picture 2" descr="Матвее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988840"/>
            <a:ext cx="273630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Погиб Владимир Матвеев в воздушном бою 1 января 1942 года, прикрывая "Дорогу жизни" по Ладоге. Похоронен в Ленинграде.</a:t>
            </a:r>
            <a:endParaRPr lang="ru-RU" dirty="0"/>
          </a:p>
        </p:txBody>
      </p:sp>
      <p:pic>
        <p:nvPicPr>
          <p:cNvPr id="5" name="Picture 2" descr="http://im0-tub.yandex.net/i?id=2159941-04&amp;tov=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16832"/>
            <a:ext cx="2952328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Самолёты, на которых совершали тараны</a:t>
            </a:r>
            <a:endParaRPr lang="ru-RU" dirty="0"/>
          </a:p>
        </p:txBody>
      </p:sp>
      <p:pic>
        <p:nvPicPr>
          <p:cNvPr id="5" name="Picture 4" descr="Одноместный Ил-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1916832"/>
            <a:ext cx="6336704" cy="1800200"/>
          </a:xfrm>
          <a:noFill/>
          <a:ln/>
        </p:spPr>
      </p:pic>
      <p:pic>
        <p:nvPicPr>
          <p:cNvPr id="6" name="Picture 6" descr="Ил-2М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149080"/>
            <a:ext cx="66247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347864" y="3717032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charset="0"/>
              </a:rPr>
              <a:t>Ил-2 первых серий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6093296"/>
            <a:ext cx="2190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Arial" charset="0"/>
              </a:rPr>
              <a:t>Ил-2М из 943 </a:t>
            </a:r>
            <a:r>
              <a:rPr lang="ru-RU" b="1" dirty="0" err="1" smtClean="0">
                <a:latin typeface="Arial" charset="0"/>
              </a:rPr>
              <a:t>шап</a:t>
            </a:r>
            <a:endParaRPr lang="ru-RU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Женщины – Герои Советского Союза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ord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717032"/>
            <a:ext cx="340650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563072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Мария   </a:t>
            </a: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Семеновна</a:t>
            </a:r>
            <a:r>
              <a:rPr lang="ru-RU" sz="2000" dirty="0" smtClean="0">
                <a:solidFill>
                  <a:srgbClr val="C00000"/>
                </a:solidFill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ПОЛИВАНОВА</a:t>
            </a:r>
            <a:r>
              <a:rPr lang="ru-RU" sz="2000" dirty="0" smtClean="0">
                <a:cs typeface="Times New Roman" pitchFamily="18" charset="0"/>
              </a:rPr>
              <a:t/>
            </a:r>
            <a:br>
              <a:rPr lang="ru-RU" sz="2000" dirty="0" smtClean="0"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628800"/>
            <a:ext cx="4038600" cy="4525963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Герой Советского  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Союза</a:t>
            </a:r>
          </a:p>
          <a:p>
            <a:pPr algn="just">
              <a:buNone/>
            </a:pPr>
            <a:r>
              <a:rPr lang="ru-RU" b="1" i="1" dirty="0" smtClean="0">
                <a:cs typeface="Times New Roman" pitchFamily="18" charset="0"/>
              </a:rPr>
              <a:t>Родилась </a:t>
            </a:r>
            <a:r>
              <a:rPr lang="ru-RU" b="1" i="1" dirty="0" smtClean="0">
                <a:cs typeface="Times New Roman" pitchFamily="18" charset="0"/>
              </a:rPr>
              <a:t>в 1922 году. Храбро и мужественно сража­лась с врагом в годы Великой Отечественной войны </a:t>
            </a:r>
            <a:r>
              <a:rPr lang="ru-RU" b="1" i="1" dirty="0" smtClean="0">
                <a:cs typeface="Times New Roman" pitchFamily="18" charset="0"/>
              </a:rPr>
              <a:t>снайпер </a:t>
            </a:r>
            <a:r>
              <a:rPr lang="ru-RU" b="1" i="1" dirty="0" smtClean="0">
                <a:cs typeface="Times New Roman" pitchFamily="18" charset="0"/>
              </a:rPr>
              <a:t>Поливанова.</a:t>
            </a:r>
          </a:p>
          <a:p>
            <a:pPr algn="just">
              <a:buNone/>
            </a:pPr>
            <a:r>
              <a:rPr lang="ru-RU" b="1" i="1" dirty="0" smtClean="0">
                <a:cs typeface="Times New Roman" pitchFamily="18" charset="0"/>
              </a:rPr>
              <a:t>В августе 1942 года близ деревни </a:t>
            </a:r>
            <a:r>
              <a:rPr lang="ru-RU" b="1" i="1" dirty="0" err="1" smtClean="0">
                <a:cs typeface="Times New Roman" pitchFamily="18" charset="0"/>
              </a:rPr>
              <a:t>Сутоки-Бяково</a:t>
            </a:r>
            <a:r>
              <a:rPr lang="ru-RU" b="1" i="1" dirty="0" smtClean="0">
                <a:cs typeface="Times New Roman" pitchFamily="18" charset="0"/>
              </a:rPr>
              <a:t> </a:t>
            </a:r>
            <a:r>
              <a:rPr lang="ru-RU" b="1" i="1" dirty="0" err="1" smtClean="0">
                <a:cs typeface="Times New Roman" pitchFamily="18" charset="0"/>
              </a:rPr>
              <a:t>Старо-Русского</a:t>
            </a:r>
            <a:r>
              <a:rPr lang="ru-RU" b="1" i="1" dirty="0" smtClean="0">
                <a:cs typeface="Times New Roman" pitchFamily="18" charset="0"/>
              </a:rPr>
              <a:t> района Маша Поливанова и Наташа Ковшова в составе снайперской группы, приданной автоматчикам </a:t>
            </a:r>
            <a:r>
              <a:rPr lang="ru-RU" b="1" i="1" dirty="0" smtClean="0">
                <a:cs typeface="Times New Roman" pitchFamily="18" charset="0"/>
              </a:rPr>
              <a:t>батальона</a:t>
            </a:r>
            <a:r>
              <a:rPr lang="ru-RU" b="1" i="1" dirty="0" smtClean="0">
                <a:cs typeface="Times New Roman" pitchFamily="18" charset="0"/>
              </a:rPr>
              <a:t>, обороняли свой участок. В ходе жестокого боя ряды бойцов редели.</a:t>
            </a:r>
          </a:p>
          <a:p>
            <a:pPr algn="just">
              <a:buNone/>
            </a:pPr>
            <a:r>
              <a:rPr lang="ru-RU" b="1" i="1" dirty="0" smtClean="0">
                <a:cs typeface="Times New Roman" pitchFamily="18" charset="0"/>
              </a:rPr>
              <a:t>..Оставшись на рубеже вдвоем, подруги продолжали сражаться до последнего патрона. Гитлеровцы пытались за хватить девушек живыми. Израсходовав все боеприпасы, </a:t>
            </a:r>
            <a:r>
              <a:rPr lang="en-US" b="1" i="1" dirty="0" smtClean="0">
                <a:cs typeface="Times New Roman" pitchFamily="18" charset="0"/>
              </a:rPr>
              <a:t>re</a:t>
            </a:r>
            <a:r>
              <a:rPr lang="ru-RU" b="1" i="1" dirty="0" err="1" smtClean="0">
                <a:cs typeface="Times New Roman" pitchFamily="18" charset="0"/>
              </a:rPr>
              <a:t>роини</a:t>
            </a:r>
            <a:r>
              <a:rPr lang="ru-RU" b="1" i="1" dirty="0" smtClean="0">
                <a:cs typeface="Times New Roman" pitchFamily="18" charset="0"/>
              </a:rPr>
              <a:t> </a:t>
            </a:r>
            <a:r>
              <a:rPr lang="ru-RU" b="1" i="1" dirty="0" smtClean="0">
                <a:cs typeface="Times New Roman" pitchFamily="18" charset="0"/>
              </a:rPr>
              <a:t>подорвали себя гранатами, уничтожив </a:t>
            </a:r>
            <a:r>
              <a:rPr lang="ru-RU" b="1" i="1" dirty="0" err="1" smtClean="0">
                <a:cs typeface="Times New Roman" pitchFamily="18" charset="0"/>
              </a:rPr>
              <a:t>приэтом</a:t>
            </a:r>
            <a:r>
              <a:rPr lang="ru-RU" b="1" i="1" dirty="0" smtClean="0">
                <a:cs typeface="Times New Roman" pitchFamily="18" charset="0"/>
              </a:rPr>
              <a:t> еще обнаруживших  </a:t>
            </a:r>
            <a:r>
              <a:rPr lang="ru-RU" b="1" i="1" dirty="0" smtClean="0">
                <a:cs typeface="Times New Roman" pitchFamily="18" charset="0"/>
              </a:rPr>
              <a:t>их фашистов.</a:t>
            </a:r>
          </a:p>
          <a:p>
            <a:endParaRPr lang="ru-RU" b="1" i="1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845" y="1600200"/>
            <a:ext cx="3017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83671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Герои Комсомольского района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dmin\Desktop\1349875741477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276872"/>
            <a:ext cx="2414364" cy="4128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Зинаида </a:t>
            </a:r>
            <a:r>
              <a:rPr lang="ru-RU" dirty="0" err="1" smtClean="0">
                <a:solidFill>
                  <a:srgbClr val="C00000"/>
                </a:solidFill>
              </a:rPr>
              <a:t>Мартыновна</a:t>
            </a:r>
            <a:r>
              <a:rPr lang="ru-RU" dirty="0" smtClean="0">
                <a:solidFill>
                  <a:srgbClr val="C00000"/>
                </a:solidFill>
              </a:rPr>
              <a:t> Портнова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cs typeface="Times New Roman" pitchFamily="18" charset="0"/>
              </a:rPr>
              <a:t> Родилась </a:t>
            </a:r>
            <a:r>
              <a:rPr lang="ru-RU" b="1" i="1" dirty="0" smtClean="0">
                <a:cs typeface="Times New Roman" pitchFamily="18" charset="0"/>
              </a:rPr>
              <a:t>в 1926 году. Оказавшись в начале войны в деревне Зуи Витебской области, Зина Портнова с </a:t>
            </a:r>
            <a:r>
              <a:rPr lang="ru-RU" b="1" i="1" dirty="0" smtClean="0">
                <a:cs typeface="Times New Roman" pitchFamily="18" charset="0"/>
              </a:rPr>
              <a:t>приходом </a:t>
            </a:r>
            <a:r>
              <a:rPr lang="ru-RU" b="1" i="1" dirty="0" smtClean="0">
                <a:cs typeface="Times New Roman" pitchFamily="18" charset="0"/>
              </a:rPr>
              <a:t>фашистов вступила в подпольную организацию «Юные мстители». С 1942 г.— член комитета </a:t>
            </a:r>
            <a:r>
              <a:rPr lang="ru-RU" b="1" i="1" dirty="0" err="1" smtClean="0">
                <a:cs typeface="Times New Roman" pitchFamily="18" charset="0"/>
              </a:rPr>
              <a:t>Обольского</a:t>
            </a:r>
            <a:r>
              <a:rPr lang="ru-RU" b="1" i="1" dirty="0" smtClean="0">
                <a:cs typeface="Times New Roman" pitchFamily="18" charset="0"/>
              </a:rPr>
              <a:t> </a:t>
            </a:r>
            <a:r>
              <a:rPr lang="ru-RU" b="1" i="1" dirty="0" smtClean="0">
                <a:cs typeface="Times New Roman" pitchFamily="18" charset="0"/>
              </a:rPr>
              <a:t>комсомольского </a:t>
            </a:r>
            <a:r>
              <a:rPr lang="ru-RU" b="1" i="1" dirty="0" smtClean="0">
                <a:cs typeface="Times New Roman" pitchFamily="18" charset="0"/>
              </a:rPr>
              <a:t>подполья, разведчица партизанского отряда. Во время выполнения боевого задания была схвачена </a:t>
            </a:r>
            <a:r>
              <a:rPr lang="ru-RU" b="1" i="1" dirty="0" smtClean="0">
                <a:cs typeface="Times New Roman" pitchFamily="18" charset="0"/>
              </a:rPr>
              <a:t>фашистами</a:t>
            </a:r>
            <a:r>
              <a:rPr lang="ru-RU" b="1" i="1" dirty="0" smtClean="0">
                <a:cs typeface="Times New Roman" pitchFamily="18" charset="0"/>
              </a:rPr>
              <a:t>. На одном из допросов Зина убила начальника гестапо из его же оружия, пыталась бежать, но была </a:t>
            </a:r>
            <a:r>
              <a:rPr lang="ru-RU" b="1" i="1" dirty="0" smtClean="0">
                <a:cs typeface="Times New Roman" pitchFamily="18" charset="0"/>
              </a:rPr>
              <a:t>задержана</a:t>
            </a:r>
            <a:r>
              <a:rPr lang="ru-RU" b="1" i="1" dirty="0" smtClean="0">
                <a:cs typeface="Times New Roman" pitchFamily="18" charset="0"/>
              </a:rPr>
              <a:t>. В январе 1944 года после чудовищных пыток расстреляна  гитлеровцами.</a:t>
            </a:r>
          </a:p>
          <a:p>
            <a:endParaRPr lang="ru-RU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619" y="1600200"/>
            <a:ext cx="29217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Галина </a:t>
            </a:r>
            <a:r>
              <a:rPr lang="ru-RU" dirty="0" err="1" smtClean="0">
                <a:solidFill>
                  <a:srgbClr val="C00000"/>
                </a:solidFill>
              </a:rPr>
              <a:t>Констатиновна</a:t>
            </a:r>
            <a:r>
              <a:rPr lang="ru-RU" dirty="0" smtClean="0">
                <a:solidFill>
                  <a:srgbClr val="C00000"/>
                </a:solidFill>
              </a:rPr>
              <a:t> Петрова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ru-RU" b="1" i="1" dirty="0" smtClean="0">
                <a:cs typeface="Times New Roman" pitchFamily="18" charset="0"/>
              </a:rPr>
              <a:t>Родилась в 920 году. В годы Великой Отечественной войны была санинструктором в батальоне морской пехоты.</a:t>
            </a:r>
            <a:endParaRPr lang="ru-RU" i="1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b="1" i="1" dirty="0" smtClean="0">
                <a:cs typeface="Times New Roman" pitchFamily="18" charset="0"/>
              </a:rPr>
              <a:t>В штормовую ночь на 1 ноября 1943 года Галина </a:t>
            </a:r>
            <a:r>
              <a:rPr lang="ru-RU" b="1" i="1" dirty="0" smtClean="0">
                <a:cs typeface="Times New Roman" pitchFamily="18" charset="0"/>
              </a:rPr>
              <a:t>Петрова </a:t>
            </a:r>
            <a:r>
              <a:rPr lang="ru-RU" b="1" i="1" dirty="0" smtClean="0">
                <a:cs typeface="Times New Roman" pitchFamily="18" charset="0"/>
              </a:rPr>
              <a:t>участвовала в легендарном десанте на Керченский полуостров. При высадке проявила исключительное </a:t>
            </a:r>
            <a:r>
              <a:rPr lang="ru-RU" b="1" i="1" dirty="0" smtClean="0">
                <a:cs typeface="Times New Roman" pitchFamily="18" charset="0"/>
              </a:rPr>
              <a:t>мужество </a:t>
            </a:r>
            <a:r>
              <a:rPr lang="ru-RU" b="1" i="1" dirty="0" smtClean="0">
                <a:cs typeface="Times New Roman" pitchFamily="18" charset="0"/>
              </a:rPr>
              <a:t>и отвагу. В разгар боя была на самых опасных </a:t>
            </a:r>
            <a:r>
              <a:rPr lang="ru-RU" b="1" i="1" dirty="0" smtClean="0">
                <a:cs typeface="Times New Roman" pitchFamily="18" charset="0"/>
              </a:rPr>
              <a:t>участках</a:t>
            </a:r>
            <a:r>
              <a:rPr lang="ru-RU" b="1" i="1" dirty="0" smtClean="0">
                <a:cs typeface="Times New Roman" pitchFamily="18" charset="0"/>
              </a:rPr>
              <a:t>, оказывая помощь раненым. Двадцать десантников вынесла она из-под огня в первом ночном бою.</a:t>
            </a:r>
            <a:endParaRPr lang="ru-RU" i="1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b="1" i="1" dirty="0" smtClean="0">
                <a:cs typeface="Times New Roman" pitchFamily="18" charset="0"/>
              </a:rPr>
              <a:t>Храбрая девушка погибла, но память о ней жива. Ее имя навечно занесено в списки одной из частей Военно-Морского Флота СССР.</a:t>
            </a:r>
            <a:endParaRPr lang="ru-RU" i="1" dirty="0" smtClean="0">
              <a:cs typeface="Times New Roman" pitchFamily="18" charset="0"/>
            </a:endParaRPr>
          </a:p>
          <a:p>
            <a:endParaRPr lang="ru-RU" i="1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412" y="1600200"/>
            <a:ext cx="29941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Марина Павловна </a:t>
            </a:r>
            <a:r>
              <a:rPr lang="ru-RU" dirty="0" err="1" smtClean="0">
                <a:solidFill>
                  <a:srgbClr val="C00000"/>
                </a:solidFill>
              </a:rPr>
              <a:t>Чечнева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b="1" i="1" dirty="0" smtClean="0">
                <a:cs typeface="Times New Roman" pitchFamily="18" charset="0"/>
              </a:rPr>
              <a:t>Родилась в 1922 году. В годы Великой Отечественной войны командир эскадрильи ночных бомбардировщиков женского авиационного полка Марина </a:t>
            </a:r>
            <a:r>
              <a:rPr lang="ru-RU" b="1" i="1" dirty="0" err="1" smtClean="0">
                <a:cs typeface="Times New Roman" pitchFamily="18" charset="0"/>
              </a:rPr>
              <a:t>Чечнева</a:t>
            </a:r>
            <a:r>
              <a:rPr lang="ru-RU" b="1" i="1" dirty="0" smtClean="0">
                <a:cs typeface="Times New Roman" pitchFamily="18" charset="0"/>
              </a:rPr>
              <a:t> совершила 810 боевых вылетов, нанося бомбовые удары по военным объектам,  живой силе и технике врага.</a:t>
            </a:r>
          </a:p>
          <a:p>
            <a:pPr algn="just">
              <a:buNone/>
            </a:pPr>
            <a:r>
              <a:rPr lang="ru-RU" b="1" i="1" dirty="0" smtClean="0">
                <a:cs typeface="Times New Roman" pitchFamily="18" charset="0"/>
              </a:rPr>
              <a:t>После войны пришла в спортивную авиацию. За высокие результаты в авиационном спорте Марине Павловне при­своено звание заслуженного мастера спорта СССР.</a:t>
            </a:r>
          </a:p>
          <a:p>
            <a:pPr algn="just">
              <a:buNone/>
            </a:pPr>
            <a:r>
              <a:rPr lang="ru-RU" b="1" i="1" dirty="0" smtClean="0">
                <a:cs typeface="Times New Roman" pitchFamily="18" charset="0"/>
              </a:rPr>
              <a:t>В настоящее время гвардии майор в отставке М. П. </a:t>
            </a:r>
            <a:r>
              <a:rPr lang="ru-RU" b="1" i="1" dirty="0" err="1" smtClean="0">
                <a:cs typeface="Times New Roman" pitchFamily="18" charset="0"/>
              </a:rPr>
              <a:t>Чечнева</a:t>
            </a:r>
            <a:r>
              <a:rPr lang="ru-RU" b="1" i="1" dirty="0" smtClean="0">
                <a:cs typeface="Times New Roman" pitchFamily="18" charset="0"/>
              </a:rPr>
              <a:t> живет в Москве, ведет большую общественную р</a:t>
            </a:r>
            <a:r>
              <a:rPr lang="ru-RU" b="1" i="1" dirty="0" smtClean="0"/>
              <a:t>а</a:t>
            </a:r>
            <a:r>
              <a:rPr lang="ru-RU" b="1" i="1" dirty="0" smtClean="0">
                <a:cs typeface="Times New Roman" pitchFamily="18" charset="0"/>
              </a:rPr>
              <a:t>боту.</a:t>
            </a:r>
          </a:p>
          <a:p>
            <a:endParaRPr lang="ru-RU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502" y="1600200"/>
            <a:ext cx="309199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Помощь животных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56792"/>
            <a:ext cx="4572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Во Время Великой Отечественной войны на фронте служило:</a:t>
            </a:r>
          </a:p>
          <a:p>
            <a:pPr algn="ctr"/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40 000 собак;</a:t>
            </a:r>
          </a:p>
          <a:p>
            <a:r>
              <a:rPr lang="ru-RU" b="1" dirty="0" smtClean="0"/>
              <a:t>Было создано: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168 специальных воинских частей использовавших собак;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69 отдельных взводов нартовых собак;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29 отдельных рот миноискателей;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13 отдельных специальных отрядов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7 учебных батальонов курсантского состава Центральной школы служебного собаководства</a:t>
            </a:r>
            <a:endParaRPr lang="ru-RU" dirty="0"/>
          </a:p>
        </p:txBody>
      </p:sp>
      <p:pic>
        <p:nvPicPr>
          <p:cNvPr id="4" name="Picture 4" descr="http://www.innov.ru/news/tema/foto/2013/little_hero/3.jpg"/>
          <p:cNvPicPr>
            <a:picLocks noChangeAspect="1" noChangeArrowheads="1"/>
          </p:cNvPicPr>
          <p:nvPr/>
        </p:nvPicPr>
        <p:blipFill>
          <a:blip r:embed="rId2" cstate="print"/>
          <a:srcRect l="49322"/>
          <a:stretch>
            <a:fillRect/>
          </a:stretch>
        </p:blipFill>
        <p:spPr bwMode="auto">
          <a:xfrm>
            <a:off x="5292080" y="1484784"/>
            <a:ext cx="3198777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Форум ретривер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828092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28 мая 2011 года в Волгограде на площади Чекистов был открыт единственный в России памятник собакам-подрывникам, оборонявшим Сталинград в годы Великой Отечественной Войны.</a:t>
            </a:r>
            <a:br>
              <a:rPr lang="ru-RU" sz="2000" b="1" dirty="0" smtClean="0"/>
            </a:br>
            <a:endParaRPr lang="ru-RU" sz="2000" dirty="0"/>
          </a:p>
        </p:txBody>
      </p:sp>
      <p:pic>
        <p:nvPicPr>
          <p:cNvPr id="3" name="Picture 2" descr="http://s.pikabu.ru/post_img/2013/08/01/10/1375375008_1807168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6624736" cy="4646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Скульптор поместил ее на разорванные гусеничные траки, в память обо всех животных, несших службу в годы Великой Отечественной войны наравне с людьми. </a:t>
            </a:r>
            <a:br>
              <a:rPr lang="ru-RU" sz="2000" b="1" dirty="0" smtClean="0"/>
            </a:br>
            <a:endParaRPr lang="ru-RU" sz="2000" dirty="0"/>
          </a:p>
        </p:txBody>
      </p:sp>
      <p:pic>
        <p:nvPicPr>
          <p:cNvPr id="3" name="Picture 2" descr="Памятник фронтовой собаке. Моск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13690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Подвиг ваш вечно будет в наших сердцах…..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…Ничто не забыто</a:t>
            </a:r>
          </a:p>
          <a:p>
            <a:pPr>
              <a:buNone/>
            </a:pPr>
            <a:r>
              <a:rPr lang="ru-RU" dirty="0" smtClean="0"/>
              <a:t>       Никто не забыт…</a:t>
            </a:r>
            <a:endParaRPr lang="ru-RU" dirty="0"/>
          </a:p>
        </p:txBody>
      </p:sp>
      <p:pic>
        <p:nvPicPr>
          <p:cNvPr id="6146" name="Picture 2" descr="C:\Users\Admin\Desktop\86941646_Slava_geroy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3384376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64" y="5517232"/>
            <a:ext cx="2533927" cy="461665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15616" y="476672"/>
            <a:ext cx="7772400" cy="1470025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esktop\9ma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768752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200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Федор  Николаевич  Чернов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80000"/>
              </a:lnSpc>
            </a:pPr>
            <a:r>
              <a:rPr lang="ru-RU" b="1" i="1" dirty="0" smtClean="0"/>
              <a:t>Федор  Николаевич  Чернов  родился  в  1918 году  в д. </a:t>
            </a:r>
            <a:r>
              <a:rPr lang="ru-RU" b="1" i="1" dirty="0" err="1" smtClean="0"/>
              <a:t>Асаново</a:t>
            </a:r>
            <a:r>
              <a:rPr lang="ru-RU" b="1" i="1" dirty="0" smtClean="0"/>
              <a:t>. После  окончания  сельской  семилетней  школы  работает  в  своей  родной  деревне. В  августе  1941года он  был  призван  в  ряды  Красной  Армии. Летом  1942года, в  дни  ожесточенных  сражений, на  один  из участков Калининского  фронта прибыло  пополнение. Среди  прибывших  был и  Федор Чернов, командир отделения противотанковых  ружей.</a:t>
            </a:r>
          </a:p>
          <a:p>
            <a:pPr>
              <a:lnSpc>
                <a:spcPct val="80000"/>
              </a:lnSpc>
            </a:pPr>
            <a:r>
              <a:rPr lang="ru-RU" b="1" i="1" dirty="0" smtClean="0"/>
              <a:t>    Бои  на  реках  </a:t>
            </a:r>
            <a:r>
              <a:rPr lang="ru-RU" b="1" i="1" dirty="0" err="1" smtClean="0"/>
              <a:t>Ловать</a:t>
            </a:r>
            <a:r>
              <a:rPr lang="ru-RU" b="1" i="1" dirty="0" smtClean="0"/>
              <a:t> и  Западная Двина  зимой  1942-1943гг. явились  первым  испытанием воли  молодого командира. Затем - бои  под  Витебском, освобождение  Белоруссии.  Грудь  молодого  офицера  украсили медаль «За отвагу» и  орден  Отечественной  войны  первой  степени. Он  стал  командиром  взвода  противотанковых  ружей.  </a:t>
            </a:r>
          </a:p>
          <a:p>
            <a:pPr>
              <a:lnSpc>
                <a:spcPct val="80000"/>
              </a:lnSpc>
            </a:pPr>
            <a:r>
              <a:rPr lang="ru-RU" b="1" i="1" dirty="0" smtClean="0"/>
              <a:t>Лето  1944 года -  время  мощного наступления  Советской  Армии. Наши  воины гнали  врага на  Запад, и  на  его  плечах  подошли  к  реке  Висла.  Среди  воинов  были  и  бронебойщики Ф.Чернова.</a:t>
            </a:r>
          </a:p>
          <a:p>
            <a:pPr>
              <a:lnSpc>
                <a:spcPct val="80000"/>
              </a:lnSpc>
            </a:pPr>
            <a:r>
              <a:rPr lang="ru-RU" b="1" i="1" dirty="0" smtClean="0"/>
              <a:t>   За  мужество  и героизм, проявленные  в  боях  при  форсировании Вислы  и  захвате  плацдарма  на  левом  берегу, Федор  Николаевич  Чернов  Указом  Президиума  Верховного  Совета  СССР  от  27 февраля 1945года удостоен  звания  Героя  Советского  Союза.</a:t>
            </a:r>
          </a:p>
          <a:p>
            <a:pPr>
              <a:lnSpc>
                <a:spcPct val="80000"/>
              </a:lnSpc>
            </a:pPr>
            <a:r>
              <a:rPr lang="ru-RU" b="1" i="1" dirty="0" smtClean="0"/>
              <a:t>        Ф.Н.Чернов  скончался  в  1978г. </a:t>
            </a:r>
          </a:p>
          <a:p>
            <a:endParaRPr lang="ru-RU" b="1" i="1" dirty="0"/>
          </a:p>
        </p:txBody>
      </p:sp>
      <p:pic>
        <p:nvPicPr>
          <p:cNvPr id="7" name="Picture 6" descr="%D1%87%D0%B5%D1%80%D0%BD%D0%BE%D0%B2%20%D1%84%D0%B5%D0%B4%D0%BE%D1%80%20%D0%BD%D0%B8%D0%BA%D0%BE%D0%BB%D0%B0%D0%B5%D0%B2%D0%B8%D1%8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745" y="1600200"/>
            <a:ext cx="38035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Георгий  Николаевич  Чернов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80000"/>
              </a:lnSpc>
            </a:pPr>
            <a:r>
              <a:rPr lang="ru-RU" b="1" i="1" dirty="0" smtClean="0"/>
              <a:t>Георгий  Николаевич  Чернов  родился  в 1916 году в  д. </a:t>
            </a:r>
            <a:r>
              <a:rPr lang="ru-RU" b="1" i="1" dirty="0" err="1" smtClean="0"/>
              <a:t>Нюргечи</a:t>
            </a:r>
            <a:r>
              <a:rPr lang="ru-RU" b="1" i="1" dirty="0" smtClean="0"/>
              <a:t>. В  1922  году  семья  Черновых  выехала  в  Алтайский  край, где  наши земляки  организовали  деревню Канаш, а  в  1929году - колхоз «Канаш».</a:t>
            </a:r>
          </a:p>
          <a:p>
            <a:pPr>
              <a:lnSpc>
                <a:spcPct val="80000"/>
              </a:lnSpc>
            </a:pPr>
            <a:r>
              <a:rPr lang="ru-RU" b="1" i="1" dirty="0" smtClean="0"/>
              <a:t>В  </a:t>
            </a:r>
            <a:r>
              <a:rPr lang="ru-RU" b="1" i="1" dirty="0" smtClean="0"/>
              <a:t>1938 году Г.Чернов  призван в ряды Красной Армии, после  демобилизации вернулся  домой. В  числе  миллионов советских  людей Г.Чернов встал  в  ряды защитников Родины. Окончив  в  1942  году военное  училище, молодой  лейтенант командует  взводом  солдат  на  подступах  к  Волге (Сталинградский  фронт). Ранение  в  ногу, полученное  в  одном  из  боев, вынудило  Чернова  покинуть фронт. В  это время работает  он  учителем военного  дела  в  школе.  Залечив  раны, в  1944  году он  снова прибыл  на  фронт  в качестве командира роты  645  стрелкового  Краснознаменного полка. В  одном  из  боев  на  территории  Румынии тяжело раненый Г.Чернов упал  на  поле  боя. В  бессознательном  состоянии  его  пленили  и  после  пыток  заживо  сожгли  на  костре.</a:t>
            </a:r>
          </a:p>
          <a:p>
            <a:pPr>
              <a:lnSpc>
                <a:spcPct val="80000"/>
              </a:lnSpc>
            </a:pPr>
            <a:r>
              <a:rPr lang="ru-RU" b="1" i="1" dirty="0" smtClean="0"/>
              <a:t>  Так  славный  сын  социалистической  Родины, оставаясь  верным  своей  клятве - не  уйти с  высоты, если  даже  придется  за  нее  умереть, погиб  бесстрашным  героем.</a:t>
            </a:r>
          </a:p>
          <a:p>
            <a:pPr>
              <a:lnSpc>
                <a:spcPct val="80000"/>
              </a:lnSpc>
            </a:pPr>
            <a:r>
              <a:rPr lang="ru-RU" b="1" i="1" dirty="0" smtClean="0"/>
              <a:t>     Указом  Президиума  Верховного  Совета  СССР  от  24 марта 1945года Георгию Николаевичу Чернову  было  посмертно  присвоено  звание  Героя  Советского Союза</a:t>
            </a:r>
            <a:endParaRPr lang="ru-RU" b="1" i="1" dirty="0"/>
          </a:p>
        </p:txBody>
      </p:sp>
      <p:pic>
        <p:nvPicPr>
          <p:cNvPr id="5" name="Picture 4" descr="%D1%87%D0%B5%D1%80%D0%BD%D0%BE%D0%B2%20%D0%B3%D0%B5%D0%BE%D1%80%D0%B3%D0%B8%D0%B9%20%D0%BD%D0%B8%D0%BA%D0%BE%D0%BB%D0%B0%D0%B5%D0%B2%D0%B8%D1%8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643" y="1600200"/>
            <a:ext cx="36157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Константин  Михайлович Антонов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618856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1100" b="1" i="1" dirty="0" smtClean="0"/>
              <a:t>Константин  Михайлович Антонов  родился 26  мая 1922 года в с. Луцкое. В июне  1941года  окончил  Комсомольскую  среднюю школу</a:t>
            </a:r>
          </a:p>
          <a:p>
            <a:pPr>
              <a:lnSpc>
                <a:spcPct val="80000"/>
              </a:lnSpc>
            </a:pPr>
            <a:r>
              <a:rPr lang="ru-RU" sz="1100" b="1" i="1" dirty="0" smtClean="0"/>
              <a:t>На  фронт  К.М.Антонов  попал  в  июле  1942  года  в  качестве  командира минометного расчета. Боевое  крещение получил  при  форсировании Дона и  освобождения  г. Коротояк Воронежской  области.</a:t>
            </a:r>
          </a:p>
          <a:p>
            <a:pPr>
              <a:lnSpc>
                <a:spcPct val="80000"/>
              </a:lnSpc>
            </a:pPr>
            <a:r>
              <a:rPr lang="ru-RU" sz="1100" b="1" i="1" dirty="0" smtClean="0"/>
              <a:t>Наступает  рассвет  26  сентября1943 года. Передовые  эшелоны  25-ой гвардейской  </a:t>
            </a:r>
            <a:r>
              <a:rPr lang="ru-RU" sz="1100" b="1" i="1" dirty="0" err="1" smtClean="0"/>
              <a:t>Синельниковской</a:t>
            </a:r>
            <a:r>
              <a:rPr lang="ru-RU" sz="1100" b="1" i="1" dirty="0" smtClean="0"/>
              <a:t> Краснознаменной   дивизии, на сколоченных  из  подручных средств  плотах, бесшумно двинулись на правый  берег Днепра. Враг  не  ожидал  наших  воинов  здесь. О  переправе  он  догадался  только  тогда, когда  наши  стали  подходить к  берегу.</a:t>
            </a:r>
          </a:p>
          <a:p>
            <a:pPr>
              <a:lnSpc>
                <a:spcPct val="80000"/>
              </a:lnSpc>
            </a:pPr>
            <a:r>
              <a:rPr lang="ru-RU" sz="1100" b="1" i="1" dirty="0" smtClean="0"/>
              <a:t>Когда  рассвело, на  горсточку  наших  храбрецов, немцы  пошли  волна  за  волной. Гвардейцы  сражались храбро. Отбита  первая  атака, вторая, третья. Вместе  с  автоматчиками  разили  врага минометчики Кости  Антонова.</a:t>
            </a:r>
          </a:p>
          <a:p>
            <a:pPr>
              <a:lnSpc>
                <a:spcPct val="80000"/>
              </a:lnSpc>
            </a:pPr>
            <a:r>
              <a:rPr lang="ru-RU" sz="1100" b="1" i="1" dirty="0" smtClean="0"/>
              <a:t>В  критический  момент смертельно  ранило парторга  батальона. Волей  коммунистов  парторгом  становится  Костя Антонов. Парторг  был  всегда  в  гуще воинов, вдохновлял их  своим  личным  примером.</a:t>
            </a:r>
          </a:p>
          <a:p>
            <a:pPr>
              <a:lnSpc>
                <a:spcPct val="80000"/>
              </a:lnSpc>
            </a:pPr>
            <a:r>
              <a:rPr lang="ru-RU" sz="1100" b="1" i="1" dirty="0" smtClean="0"/>
              <a:t>Целый  месяц   расширяли  наши  воины  плацдарм  на  Днепре, ниже  Днепропетровска. А  29  октября  1943 года они  пошли  в  наступление. Началась  знаменитая </a:t>
            </a:r>
            <a:r>
              <a:rPr lang="ru-RU" sz="1100" b="1" i="1" dirty="0" err="1" smtClean="0"/>
              <a:t>Корсунь-Шевченковская</a:t>
            </a:r>
            <a:r>
              <a:rPr lang="ru-RU" sz="1100" b="1" i="1" dirty="0" smtClean="0"/>
              <a:t>  операция, закончившаяся полным  разгромом  немецко-фашистских  войск.</a:t>
            </a:r>
          </a:p>
          <a:p>
            <a:pPr>
              <a:lnSpc>
                <a:spcPct val="80000"/>
              </a:lnSpc>
            </a:pPr>
            <a:r>
              <a:rPr lang="ru-RU" sz="1100" b="1" i="1" dirty="0" smtClean="0"/>
              <a:t>Указом  Президиума Верховного  Совета   СССР  от  22 февраля 1944 года Антонову  Константину  Михайловичу  присвоено  звание  Героя  Советского  Союза.</a:t>
            </a:r>
          </a:p>
          <a:p>
            <a:pPr>
              <a:lnSpc>
                <a:spcPct val="80000"/>
              </a:lnSpc>
            </a:pPr>
            <a:r>
              <a:rPr lang="ru-RU" sz="1100" b="1" i="1" dirty="0" smtClean="0"/>
              <a:t>Но  не  долго  прожил  после  этого  Герой.  23 марта 1944года, когда  он  поднял  своих  воинов на  врага  в атаку  под с. Казацкое  в  Одесской  области, вражеская  пуля  оборвала жизнь  Героя. На  его  могиле  в  центре  села сейчас  высится  Величественный  памятник благодарного  народа  Украины. </a:t>
            </a:r>
          </a:p>
          <a:p>
            <a:endParaRPr lang="ru-RU" sz="1100" b="1" i="1" dirty="0"/>
          </a:p>
        </p:txBody>
      </p:sp>
      <p:pic>
        <p:nvPicPr>
          <p:cNvPr id="5" name="Picture 4" descr="%D0%B0%D0%BD%D1%82%D0%BE%D0%BD%D0%BE%D0%B2%20%D0%BA%D0%BE%D0%BD%D1%81%D1%82%D0%B0%D0%BD%D1%82%D0%B8%D0%BD%20%D0%BC%D0%B8%D1%85%D0%B0%D0%B9%D0%BB%D0%BE%D0%B2%D0%B8%D1%8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2461846" cy="303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Геннадий  </a:t>
            </a:r>
            <a:r>
              <a:rPr lang="ru-RU" dirty="0" err="1" smtClean="0">
                <a:solidFill>
                  <a:srgbClr val="C00000"/>
                </a:solidFill>
              </a:rPr>
              <a:t>Габайдуллович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dirty="0" err="1" smtClean="0">
                <a:solidFill>
                  <a:srgbClr val="C00000"/>
                </a:solidFill>
              </a:rPr>
              <a:t>Габайдуллин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80000"/>
              </a:lnSpc>
            </a:pPr>
            <a:r>
              <a:rPr lang="ru-RU" b="1" i="1" dirty="0" smtClean="0"/>
              <a:t>Геннадий  </a:t>
            </a:r>
            <a:r>
              <a:rPr lang="ru-RU" b="1" i="1" dirty="0" err="1" smtClean="0"/>
              <a:t>Габайдуллович</a:t>
            </a:r>
            <a:r>
              <a:rPr lang="ru-RU" b="1" i="1" dirty="0" smtClean="0"/>
              <a:t>  </a:t>
            </a:r>
            <a:r>
              <a:rPr lang="ru-RU" b="1" i="1" dirty="0" err="1" smtClean="0"/>
              <a:t>Габайдуллин</a:t>
            </a:r>
            <a:r>
              <a:rPr lang="ru-RU" b="1" i="1" dirty="0" smtClean="0"/>
              <a:t> родился в  1914  году в  д. </a:t>
            </a:r>
            <a:r>
              <a:rPr lang="ru-RU" b="1" i="1" dirty="0" err="1" smtClean="0"/>
              <a:t>Токаево</a:t>
            </a:r>
            <a:r>
              <a:rPr lang="ru-RU" b="1" i="1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ru-RU" b="1" i="1" dirty="0" smtClean="0"/>
              <a:t>  Когда  ему  исполнилось  18  лет, он  выехал в Нижний Новгород (г. Горький).</a:t>
            </a:r>
          </a:p>
          <a:p>
            <a:pPr>
              <a:lnSpc>
                <a:spcPct val="80000"/>
              </a:lnSpc>
            </a:pPr>
            <a:r>
              <a:rPr lang="ru-RU" b="1" i="1" dirty="0" smtClean="0"/>
              <a:t> В  1936  году  его  призвали  в Красную Армию. Служил  он  на  Дальнем  Востоке. По окончании службы  вернулся на  родной  завод. </a:t>
            </a:r>
          </a:p>
          <a:p>
            <a:pPr>
              <a:lnSpc>
                <a:spcPct val="80000"/>
              </a:lnSpc>
            </a:pPr>
            <a:r>
              <a:rPr lang="ru-RU" b="1" i="1" dirty="0" smtClean="0"/>
              <a:t>   Как  только  началась  Великая  Отечественная  война, Геннадий  </a:t>
            </a:r>
            <a:r>
              <a:rPr lang="ru-RU" b="1" i="1" dirty="0" err="1" smtClean="0"/>
              <a:t>Габайдуллович</a:t>
            </a:r>
            <a:r>
              <a:rPr lang="ru-RU" b="1" i="1" dirty="0" smtClean="0"/>
              <a:t> добровольцем  ушел  на  фронт.</a:t>
            </a:r>
          </a:p>
          <a:p>
            <a:pPr>
              <a:lnSpc>
                <a:spcPct val="80000"/>
              </a:lnSpc>
            </a:pPr>
            <a:r>
              <a:rPr lang="ru-RU" b="1" i="1" dirty="0" smtClean="0"/>
              <a:t>   В  одном  из  боев, западнее  Ржева, группа  войск, где  сражался  </a:t>
            </a:r>
            <a:r>
              <a:rPr lang="ru-RU" b="1" i="1" dirty="0" err="1" smtClean="0"/>
              <a:t>Г.Габайдуллин</a:t>
            </a:r>
            <a:r>
              <a:rPr lang="ru-RU" b="1" i="1" dirty="0" smtClean="0"/>
              <a:t>, прорвала  оборону противника и  устремилась  в  тыл  врага. Противник  собрал  силы  и  закрыл  образовавшуюся брешь. Нашим солдатам пришлось  сражаться в  окружении. Это  было  в  конце января - в начале  февраля  1942 года. Нужны были  данные о силах  неприятеля,  чтобы выбраться  из окружения. Одну  из  разведгрупп лыжников, которой  было  поручено добыть такие  данные, возглавил   помощник командира взвода  разведки сержант  </a:t>
            </a:r>
            <a:r>
              <a:rPr lang="ru-RU" b="1" i="1" dirty="0" err="1" smtClean="0"/>
              <a:t>Габайдуллин</a:t>
            </a:r>
            <a:r>
              <a:rPr lang="ru-RU" b="1" i="1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ru-RU" b="1" i="1" dirty="0" smtClean="0"/>
              <a:t>   .. .  На  рассвете  разведгруппа наткнулась в лесу на четверых немецких  лыжников.  Завязавшаяся  схватка  была  неравной. Товарищи  нашли  сержанта без сознания, на  теле  18  пулевых  ранений, раздроблена  челюсть. Место  боя усеяно трупами немецких  солдат. Кто-то сосчитал:  их  оказалось  39.</a:t>
            </a:r>
          </a:p>
          <a:p>
            <a:pPr>
              <a:lnSpc>
                <a:spcPct val="80000"/>
              </a:lnSpc>
            </a:pPr>
            <a:r>
              <a:rPr lang="ru-RU" b="1" i="1" dirty="0" smtClean="0"/>
              <a:t>      Два  года  провел  </a:t>
            </a:r>
            <a:r>
              <a:rPr lang="ru-RU" b="1" i="1" dirty="0" err="1" smtClean="0"/>
              <a:t>Габайдуллин</a:t>
            </a:r>
            <a:r>
              <a:rPr lang="ru-RU" b="1" i="1" dirty="0" smtClean="0"/>
              <a:t>  в  госпиталях, вернулся в строй. Участвовал в  1944  году  при  изгнании фашистов из  Ленинградской области, в разгроме  Финляндии, а  затем  и  в  самой Германии.	</a:t>
            </a:r>
          </a:p>
          <a:p>
            <a:pPr>
              <a:lnSpc>
                <a:spcPct val="80000"/>
              </a:lnSpc>
            </a:pPr>
            <a:r>
              <a:rPr lang="ru-RU" b="1" i="1" dirty="0" smtClean="0"/>
              <a:t>    Указом  Президиума  Верховного Совета  СССР  от 24  марта 1942  года  за  мужество и  безграничную  отвагу, проявленные  в  борьбе с  немецко-фашистскими  захватчиками ему  присвоено звание Героя  Советского  Союза, а  вскоре  награжден  орденом  Красной Звезды.</a:t>
            </a:r>
          </a:p>
          <a:p>
            <a:pPr>
              <a:lnSpc>
                <a:spcPct val="80000"/>
              </a:lnSpc>
            </a:pPr>
            <a:r>
              <a:rPr lang="ru-RU" b="1" i="1" dirty="0" smtClean="0"/>
              <a:t>    </a:t>
            </a:r>
            <a:r>
              <a:rPr lang="ru-RU" b="1" i="1" dirty="0" err="1" smtClean="0"/>
              <a:t>Г.Г.Габайдуллин</a:t>
            </a:r>
            <a:r>
              <a:rPr lang="ru-RU" b="1" i="1" dirty="0" smtClean="0"/>
              <a:t>  умер  в  1980году. </a:t>
            </a:r>
          </a:p>
          <a:p>
            <a:endParaRPr lang="ru-RU" b="1" i="1" dirty="0"/>
          </a:p>
        </p:txBody>
      </p:sp>
      <p:pic>
        <p:nvPicPr>
          <p:cNvPr id="5" name="Picture 4" descr="%D0%B3%D0%B0%D0%B1%D0%B0%D0%B9%D0%B4%D1%83%D0%BB%D0%BB%D0%B8%D0%BD%20%D0%B3%D0%B5%D0%BD%D0%BD%D0%B0%D0%B4%D0%B8%D0%B9%20%D0%B3%D0%B0%D0%B1%D0%B0%D0%B9%D0%B4%D1%83%D0%BB%D0%BB%D0%BE%D0%B2%D0%B8%D1%8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606" y="1944734"/>
            <a:ext cx="3101788" cy="383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Иван  Андреевич  </a:t>
            </a:r>
            <a:r>
              <a:rPr lang="ru-RU" dirty="0" err="1" smtClean="0">
                <a:solidFill>
                  <a:srgbClr val="C00000"/>
                </a:solidFill>
              </a:rPr>
              <a:t>Кабалин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80000"/>
              </a:lnSpc>
            </a:pPr>
            <a:r>
              <a:rPr lang="ru-RU" b="1" i="1" dirty="0" smtClean="0"/>
              <a:t> Иван  Андреевич  </a:t>
            </a:r>
            <a:r>
              <a:rPr lang="ru-RU" b="1" i="1" dirty="0" err="1" smtClean="0"/>
              <a:t>Кабалин</a:t>
            </a:r>
            <a:r>
              <a:rPr lang="ru-RU" b="1" i="1" dirty="0" smtClean="0"/>
              <a:t>  родился  в  1923  году  в д. Александровка.  В 1938году после  окончания  </a:t>
            </a:r>
            <a:r>
              <a:rPr lang="ru-RU" b="1" i="1" dirty="0" err="1" smtClean="0"/>
              <a:t>лександровской</a:t>
            </a:r>
            <a:r>
              <a:rPr lang="ru-RU" b="1" i="1" dirty="0" smtClean="0"/>
              <a:t>  семилетней  школы он вместе  с  семьей переезжает  в  г. Канаш. С  малых  лет Ваня  любил  машины, поэтому, не раздумывая, пошел  работать  на  ВРЗ, выучился на  слесаря. </a:t>
            </a:r>
          </a:p>
          <a:p>
            <a:pPr>
              <a:lnSpc>
                <a:spcPct val="80000"/>
              </a:lnSpc>
            </a:pPr>
            <a:r>
              <a:rPr lang="ru-RU" b="1" i="1" dirty="0" smtClean="0"/>
              <a:t>    С  начала  Великой  Отечественной  войны  </a:t>
            </a:r>
            <a:r>
              <a:rPr lang="ru-RU" b="1" i="1" dirty="0" err="1" smtClean="0"/>
              <a:t>И.А.Кабалина</a:t>
            </a:r>
            <a:r>
              <a:rPr lang="ru-RU" b="1" i="1" dirty="0" smtClean="0"/>
              <a:t> призвали в  ряды  Красной  Армии.  Свое первое  крещение  он  получил, будучи командиром минометного  расчета в  составе 78  гвардейского стрелкового полка 25  гвардейской Краснознаменной  дивизии  при  форсировании  Дона и  освобождении  г. </a:t>
            </a:r>
            <a:r>
              <a:rPr lang="ru-RU" b="1" i="1" dirty="0" err="1" smtClean="0"/>
              <a:t>Коротяк</a:t>
            </a:r>
            <a:r>
              <a:rPr lang="ru-RU" b="1" i="1" dirty="0" smtClean="0"/>
              <a:t> Воронежской области.</a:t>
            </a:r>
          </a:p>
          <a:p>
            <a:pPr>
              <a:lnSpc>
                <a:spcPct val="80000"/>
              </a:lnSpc>
            </a:pPr>
            <a:r>
              <a:rPr lang="ru-RU" b="1" i="1" dirty="0" smtClean="0"/>
              <a:t>     В кровопролитном  двухдневном  бою  при  форсировании</a:t>
            </a:r>
          </a:p>
          <a:p>
            <a:pPr>
              <a:lnSpc>
                <a:spcPct val="80000"/>
              </a:lnSpc>
            </a:pPr>
            <a:r>
              <a:rPr lang="ru-RU" b="1" i="1" dirty="0" smtClean="0"/>
              <a:t>Днепра минометный  взвод, которым  после  смерти  командира  взвода командовал </a:t>
            </a:r>
            <a:r>
              <a:rPr lang="ru-RU" b="1" i="1" dirty="0" err="1" smtClean="0"/>
              <a:t>И.Кабалин</a:t>
            </a:r>
            <a:r>
              <a:rPr lang="ru-RU" b="1" i="1" dirty="0" smtClean="0"/>
              <a:t>, уничтожил  8 пулеметных точек и  уничтожил  более сотни немецких солдат и офицеров. </a:t>
            </a:r>
          </a:p>
          <a:p>
            <a:pPr>
              <a:lnSpc>
                <a:spcPct val="80000"/>
              </a:lnSpc>
            </a:pPr>
            <a:r>
              <a:rPr lang="ru-RU" b="1" i="1" dirty="0" smtClean="0"/>
              <a:t>    Почти месяц  шли  бои  на  плацдарме.</a:t>
            </a:r>
          </a:p>
          <a:p>
            <a:pPr>
              <a:lnSpc>
                <a:spcPct val="80000"/>
              </a:lnSpc>
            </a:pPr>
            <a:r>
              <a:rPr lang="ru-RU" b="1" i="1" dirty="0" smtClean="0"/>
              <a:t>   За  героизм, проявленный  при  форсировании Днепра, захвате  плацдарма и его  расширении  в  сентябре-октябре 1943 года, </a:t>
            </a:r>
            <a:r>
              <a:rPr lang="ru-RU" b="1" i="1" dirty="0" err="1" smtClean="0"/>
              <a:t>И.А.Кабалин</a:t>
            </a:r>
            <a:r>
              <a:rPr lang="ru-RU" b="1" i="1" dirty="0" smtClean="0"/>
              <a:t> удостоен  звания  Героя  Советского Союза.</a:t>
            </a:r>
          </a:p>
          <a:p>
            <a:pPr>
              <a:lnSpc>
                <a:spcPct val="80000"/>
              </a:lnSpc>
            </a:pPr>
            <a:r>
              <a:rPr lang="ru-RU" b="1" i="1" dirty="0" smtClean="0"/>
              <a:t>          Умер  он  в 1984г. </a:t>
            </a:r>
          </a:p>
          <a:p>
            <a:endParaRPr lang="ru-RU" b="1" i="1" dirty="0"/>
          </a:p>
        </p:txBody>
      </p:sp>
      <p:pic>
        <p:nvPicPr>
          <p:cNvPr id="5" name="Picture 4" descr="%D0%BA%D0%B0%D0%B1%D0%B0%D0%BB%D0%B8%D0%BD%20%D0%B8%D0%B2%D0%B0%D0%BD%20%D0%B0%D0%BD%D0%B4%D1%80%D0%B5%D0%B5%D0%B2%D0%B8%D1%8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800" y="1600200"/>
            <a:ext cx="35873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1835696" y="333375"/>
            <a:ext cx="68399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Почетное звание «Город-герой» присваивалось Указом Президиума Верховного Совета СССР тем городам Советского Союза, жители которых проявили массовый героизм и мужество в защите Родины во время Великой Отечественной войны.</a:t>
            </a:r>
          </a:p>
        </p:txBody>
      </p:sp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179388" y="3141663"/>
            <a:ext cx="6553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Ленинград (Санкт-Петербург)  - 1945 год;</a:t>
            </a:r>
          </a:p>
          <a:p>
            <a:r>
              <a:rPr lang="ru-RU" sz="2400" b="1" dirty="0">
                <a:latin typeface="Calibri" pitchFamily="34" charset="0"/>
              </a:rPr>
              <a:t>Сталинград (Волгоград) – 1945 год;</a:t>
            </a:r>
          </a:p>
          <a:p>
            <a:r>
              <a:rPr lang="ru-RU" sz="2400" b="1" dirty="0">
                <a:latin typeface="Calibri" pitchFamily="34" charset="0"/>
              </a:rPr>
              <a:t>Севастополь -1945 год;</a:t>
            </a:r>
          </a:p>
          <a:p>
            <a:r>
              <a:rPr lang="ru-RU" sz="2400" b="1" dirty="0">
                <a:latin typeface="Calibri" pitchFamily="34" charset="0"/>
              </a:rPr>
              <a:t>Одесса – 1945 год;</a:t>
            </a:r>
          </a:p>
          <a:p>
            <a:r>
              <a:rPr lang="ru-RU" sz="2400" b="1" dirty="0">
                <a:latin typeface="Calibri" pitchFamily="34" charset="0"/>
              </a:rPr>
              <a:t>Киев -1965 год;</a:t>
            </a:r>
          </a:p>
          <a:p>
            <a:r>
              <a:rPr lang="ru-RU" sz="2400" b="1" dirty="0">
                <a:latin typeface="Calibri" pitchFamily="34" charset="0"/>
              </a:rPr>
              <a:t>Москва -1965 год;</a:t>
            </a: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3289300" y="3861048"/>
            <a:ext cx="58547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 dirty="0">
                <a:solidFill>
                  <a:srgbClr val="000000"/>
                </a:solidFill>
                <a:latin typeface="Calibri" pitchFamily="34" charset="0"/>
              </a:rPr>
              <a:t>Брест (крепость-герой) -1965 год;</a:t>
            </a:r>
          </a:p>
          <a:p>
            <a:pPr algn="r"/>
            <a:r>
              <a:rPr lang="ru-RU" sz="2400" b="1" dirty="0">
                <a:solidFill>
                  <a:srgbClr val="000000"/>
                </a:solidFill>
                <a:latin typeface="Calibri" pitchFamily="34" charset="0"/>
              </a:rPr>
              <a:t>Керчь – 1973 год;</a:t>
            </a:r>
          </a:p>
          <a:p>
            <a:pPr algn="r"/>
            <a:r>
              <a:rPr lang="ru-RU" sz="2400" b="1" dirty="0">
                <a:solidFill>
                  <a:srgbClr val="000000"/>
                </a:solidFill>
                <a:latin typeface="Calibri" pitchFamily="34" charset="0"/>
              </a:rPr>
              <a:t>Новороссийск -1973 год;</a:t>
            </a:r>
          </a:p>
          <a:p>
            <a:pPr algn="r"/>
            <a:r>
              <a:rPr lang="ru-RU" sz="2400" b="1" dirty="0">
                <a:solidFill>
                  <a:srgbClr val="000000"/>
                </a:solidFill>
                <a:latin typeface="Calibri" pitchFamily="34" charset="0"/>
              </a:rPr>
              <a:t>Минск -1974 год;</a:t>
            </a:r>
          </a:p>
          <a:p>
            <a:pPr algn="r"/>
            <a:r>
              <a:rPr lang="ru-RU" sz="2400" b="1" dirty="0">
                <a:solidFill>
                  <a:srgbClr val="000000"/>
                </a:solidFill>
                <a:latin typeface="Calibri" pitchFamily="34" charset="0"/>
              </a:rPr>
              <a:t>Тула -1976 год;</a:t>
            </a:r>
          </a:p>
          <a:p>
            <a:pPr algn="r"/>
            <a:r>
              <a:rPr lang="ru-RU" sz="2400" b="1" dirty="0">
                <a:solidFill>
                  <a:srgbClr val="000000"/>
                </a:solidFill>
                <a:latin typeface="Calibri" pitchFamily="34" charset="0"/>
              </a:rPr>
              <a:t>Мурманск -1985 год;</a:t>
            </a:r>
          </a:p>
          <a:p>
            <a:pPr algn="r"/>
            <a:r>
              <a:rPr lang="ru-RU" sz="2400" b="1" dirty="0">
                <a:solidFill>
                  <a:srgbClr val="000000"/>
                </a:solidFill>
                <a:latin typeface="Calibri" pitchFamily="34" charset="0"/>
              </a:rPr>
              <a:t>Смоленск -1985 год.</a:t>
            </a:r>
          </a:p>
        </p:txBody>
      </p:sp>
      <p:grpSp>
        <p:nvGrpSpPr>
          <p:cNvPr id="2" name="Группа 14"/>
          <p:cNvGrpSpPr>
            <a:grpSpLocks/>
          </p:cNvGrpSpPr>
          <p:nvPr/>
        </p:nvGrpSpPr>
        <p:grpSpPr bwMode="auto">
          <a:xfrm>
            <a:off x="1547664" y="260648"/>
            <a:ext cx="7272808" cy="2376264"/>
            <a:chOff x="251520" y="332656"/>
            <a:chExt cx="8640960" cy="2592288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251520" y="404135"/>
              <a:ext cx="864096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51520" y="2853466"/>
              <a:ext cx="864096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95960" y="332656"/>
              <a:ext cx="0" cy="25922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8748041" y="332656"/>
              <a:ext cx="0" cy="2592288"/>
            </a:xfrm>
            <a:prstGeom prst="line">
              <a:avLst/>
            </a:prstGeom>
            <a:ln cap="rnd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6389" name="Picture 4" descr="http://im3-tub-ru.yandex.net/i?id=70466713-19-7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5445125"/>
            <a:ext cx="9350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Картинка 17 из 790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2564904"/>
            <a:ext cx="7318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Города герои"/>
          <p:cNvPicPr>
            <a:picLocks noChangeAspect="1" noChangeArrowheads="1"/>
          </p:cNvPicPr>
          <p:nvPr/>
        </p:nvPicPr>
        <p:blipFill>
          <a:blip r:embed="rId4" cstate="print"/>
          <a:srcRect b="-169"/>
          <a:stretch>
            <a:fillRect/>
          </a:stretch>
        </p:blipFill>
        <p:spPr bwMode="auto">
          <a:xfrm>
            <a:off x="3348038" y="4437063"/>
            <a:ext cx="1704975" cy="2276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1958</Words>
  <Application>Microsoft Office PowerPoint</Application>
  <PresentationFormat>Экран (4:3)</PresentationFormat>
  <Paragraphs>132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Герои Комсомольского района</vt:lpstr>
      <vt:lpstr>Федор  Николаевич  Чернов </vt:lpstr>
      <vt:lpstr>Георгий  Николаевич  Чернов </vt:lpstr>
      <vt:lpstr>Константин  Михайлович Антонов</vt:lpstr>
      <vt:lpstr>Геннадий  Габайдуллович  Габайдуллин</vt:lpstr>
      <vt:lpstr>Иван  Андреевич  Кабалин</vt:lpstr>
      <vt:lpstr>Слайд 9</vt:lpstr>
      <vt:lpstr>Зоя Космодемьянская</vt:lpstr>
      <vt:lpstr>Слайд 11</vt:lpstr>
      <vt:lpstr>Слайд 12</vt:lpstr>
      <vt:lpstr>Александр Матросов</vt:lpstr>
      <vt:lpstr>Александру Матросову  присвоено звание Советского Союза посмертно</vt:lpstr>
      <vt:lpstr>Николай Гастелло</vt:lpstr>
      <vt:lpstr>За совершенный подвиг 26 июля 1941 года присвоено     посмертно Звание Героя Советского Союза. Имя Гастелло навечно занесено в списки воинских частей.</vt:lpstr>
      <vt:lpstr>  Николай Павлович Бочаров  </vt:lpstr>
      <vt:lpstr>Слайд 18</vt:lpstr>
      <vt:lpstr>Севастьянов Алексей Тихонович</vt:lpstr>
      <vt:lpstr>Слайд 20</vt:lpstr>
      <vt:lpstr>Талалихин Виктор Васильевич</vt:lpstr>
      <vt:lpstr>Жуков Михаил Петрович</vt:lpstr>
      <vt:lpstr>Луганский Сергей Данилович</vt:lpstr>
      <vt:lpstr>Лавриненков Владимир Дмитриевич</vt:lpstr>
      <vt:lpstr> Матвеев Владимир Иванович </vt:lpstr>
      <vt:lpstr>Слайд 26</vt:lpstr>
      <vt:lpstr>Самолёты, на которых совершали тараны</vt:lpstr>
      <vt:lpstr>Женщины – Герои Советского Союза</vt:lpstr>
      <vt:lpstr>Мария   Семеновна  ПОЛИВАНОВА </vt:lpstr>
      <vt:lpstr>Зинаида Мартыновна Портнова</vt:lpstr>
      <vt:lpstr>Галина Констатиновна Петрова</vt:lpstr>
      <vt:lpstr>Марина Павловна Чечнева</vt:lpstr>
      <vt:lpstr>Помощь животных</vt:lpstr>
      <vt:lpstr>Слайд 34</vt:lpstr>
      <vt:lpstr>28 мая 2011 года в Волгограде на площади Чекистов был открыт единственный в России памятник собакам-подрывникам, оборонявшим Сталинград в годы Великой Отечественной Войны. </vt:lpstr>
      <vt:lpstr>Скульптор поместил ее на разорванные гусеничные траки, в память обо всех животных, несших службу в годы Великой Отечественной войны наравне с людьми.  </vt:lpstr>
      <vt:lpstr>Подвиг ваш вечно будет в наших сердцах…..</vt:lpstr>
      <vt:lpstr>Спасибо за внимание!</vt:lpstr>
    </vt:vector>
  </TitlesOfParts>
  <Company>Интернат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Admin</cp:lastModifiedBy>
  <cp:revision>25</cp:revision>
  <dcterms:created xsi:type="dcterms:W3CDTF">2015-02-17T08:35:42Z</dcterms:created>
  <dcterms:modified xsi:type="dcterms:W3CDTF">2015-03-15T13:24:07Z</dcterms:modified>
</cp:coreProperties>
</file>