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401763" y="798513"/>
            <a:ext cx="4046537" cy="334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1046163" y="4352925"/>
            <a:ext cx="4760912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64736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r">
              <a:buClrTx/>
              <a:buFontTx/>
              <a:buNone/>
            </a:pPr>
            <a:fld id="{1523C3C1-A420-4809-8DBC-185EEF9644AC}" type="slidenum">
              <a:rPr lang="ru-RU" sz="1200"/>
              <a:pPr algn="r">
                <a:buClrTx/>
                <a:buFontTx/>
                <a:buNone/>
              </a:pPr>
              <a:t>1</a:t>
            </a:fld>
            <a:endParaRPr lang="ru-RU" sz="1200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SzPct val="45000"/>
              <a:buFontTx/>
              <a:buNone/>
            </a:pPr>
            <a:endParaRPr lang="ru-RU" sz="2000">
              <a:ea typeface="ＭＳ Ｐ明朝" pitchFamily="1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41438" y="914400"/>
            <a:ext cx="4176712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95388" y="803275"/>
            <a:ext cx="4465637" cy="3351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95388" y="803275"/>
            <a:ext cx="4465637" cy="3351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41438" y="914400"/>
            <a:ext cx="4176712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41438" y="914400"/>
            <a:ext cx="4176712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41438" y="914400"/>
            <a:ext cx="4176712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95388" y="803275"/>
            <a:ext cx="4465637" cy="3351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93800" y="800100"/>
            <a:ext cx="4465638" cy="3351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46163" y="4352925"/>
            <a:ext cx="4762500" cy="3471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B150E0-A8EE-4FCF-9E40-FC662CE7345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8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10CD330-3536-4D4C-AE4C-EB0A0AD5B8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1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539750"/>
            <a:ext cx="1978025" cy="5546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9750"/>
            <a:ext cx="5784850" cy="5546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8DAC66E-3D58-437A-8E6A-2AF3936D9E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3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3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74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601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22700" cy="1186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088" y="1905000"/>
            <a:ext cx="3824287" cy="1186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32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9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7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720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9397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324FA2C-3FE3-42CC-AF66-BDA51D93B1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23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22970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30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1925" y="514350"/>
            <a:ext cx="1949450" cy="13252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514350"/>
            <a:ext cx="5697537" cy="13252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605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988" y="514350"/>
            <a:ext cx="7799387" cy="12715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44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928E148-6254-45D8-A6F5-7F4AD77DF1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5238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981200"/>
            <a:ext cx="38052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136EE9-60CC-4D75-8765-9E35F001BD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87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203883-1E84-4636-A09A-520C19DBE5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A9848A8-3696-46D8-9BA1-4EC40232AA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23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38A7749-E67A-470D-9CE7-CA48506EDD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95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F5B96A5-D05E-4B01-AA84-769EE05BA4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3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0DE377-3DA5-439D-8666-A5C7364B63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5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475E76"/>
            </a:gs>
            <a:gs pos="100000">
              <a:srgbClr val="99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9750"/>
            <a:ext cx="776287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2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5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3DF1920D-8E6F-4325-B59A-DE31EB7A1CF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D8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>
            <a:lum bright="14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14000" contrast="-10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1988" y="514350"/>
            <a:ext cx="7799387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99387" cy="1186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373188" cy="6858000"/>
          </a:xfrm>
          <a:prstGeom prst="roundRect">
            <a:avLst>
              <a:gd name="adj" fmla="val 116"/>
            </a:avLst>
          </a:prstGeom>
          <a:solidFill>
            <a:srgbClr val="00008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1384300" y="0"/>
            <a:ext cx="34925" cy="6858000"/>
          </a:xfrm>
          <a:prstGeom prst="roundRect">
            <a:avLst>
              <a:gd name="adj" fmla="val 4542"/>
            </a:avLst>
          </a:pr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2pPr>
      <a:lvl3pPr marL="1143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3pPr>
      <a:lvl4pPr marL="1600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4pPr>
      <a:lvl5pPr marL="20574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明朝" pitchFamily="16" charset="-128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260475" y="1619250"/>
            <a:ext cx="7808913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420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lnSpc>
                <a:spcPct val="95000"/>
              </a:lnSpc>
              <a:buClrTx/>
              <a:buFontTx/>
              <a:buNone/>
            </a:pPr>
            <a:endParaRPr lang="ru-RU" sz="5400" b="1">
              <a:solidFill>
                <a:srgbClr val="B84700"/>
              </a:solidFill>
              <a:ea typeface="ＭＳ Ｐ明朝" pitchFamily="16" charset="-128"/>
            </a:endParaRPr>
          </a:p>
          <a:p>
            <a:pPr algn="ctr">
              <a:lnSpc>
                <a:spcPct val="95000"/>
              </a:lnSpc>
              <a:buClrTx/>
              <a:buFontTx/>
              <a:buNone/>
            </a:pPr>
            <a:endParaRPr lang="ru-RU" sz="5400" b="1">
              <a:solidFill>
                <a:srgbClr val="B84700"/>
              </a:solidFill>
              <a:ea typeface="ＭＳ Ｐ明朝" pitchFamily="16" charset="-128"/>
            </a:endParaRPr>
          </a:p>
          <a:p>
            <a:pPr algn="ctr">
              <a:lnSpc>
                <a:spcPct val="95000"/>
              </a:lnSpc>
              <a:buClrTx/>
              <a:buFontTx/>
              <a:buNone/>
            </a:pPr>
            <a:r>
              <a:rPr lang="ru-RU" sz="5400" b="1">
                <a:solidFill>
                  <a:srgbClr val="B84700"/>
                </a:solidFill>
                <a:ea typeface="ＭＳ Ｐ明朝" pitchFamily="16" charset="-128"/>
              </a:rPr>
              <a:t>Оксид углерода (IV)  - углекислый газ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539750"/>
            <a:ext cx="7805738" cy="118268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DC2300"/>
                </a:solidFill>
              </a:rPr>
              <a:t>Физические свойства CO</a:t>
            </a:r>
            <a:r>
              <a:rPr lang="ru-RU" sz="3200" b="1">
                <a:solidFill>
                  <a:srgbClr val="DC2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619250" y="-1517650"/>
            <a:ext cx="6659563" cy="105187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DC2300"/>
                </a:solidFill>
              </a:rPr>
              <a:t>Оксид углерода (</a:t>
            </a:r>
            <a:r>
              <a:rPr lang="en-US">
                <a:solidFill>
                  <a:srgbClr val="DC2300"/>
                </a:solidFill>
              </a:rPr>
              <a:t>IV)</a:t>
            </a:r>
            <a:r>
              <a:rPr lang="en-US"/>
              <a:t> </a:t>
            </a:r>
            <a:r>
              <a:rPr lang="ru-RU"/>
              <a:t>– бесцветный газ, без запаха, со слегка кисловатым вкусом; примерно в 1,5 раза тяжелее воздуха, хорошо растворим в воде, не горюч, не поддерживает горение, вызывает удушье. Под давлением превращается в бесцветную жидкость, которая при охлаждении застывает.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54050" y="436563"/>
            <a:ext cx="7805738" cy="11826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Образование углекислого газа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14413" y="158750"/>
            <a:ext cx="7805737" cy="70405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 1. В промышленности – побочный    продукт при производстве извести.</a:t>
            </a:r>
          </a:p>
          <a:p>
            <a:pPr indent="-338138" algn="ctr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2. В лаборатории - при взаимодействии кислот     с мелом или мрамором.</a:t>
            </a:r>
          </a:p>
          <a:p>
            <a:pPr indent="-338138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 3.При сгорании углеродсодержащих веществ.</a:t>
            </a:r>
          </a:p>
          <a:p>
            <a:pPr indent="-338138">
              <a:spcAft>
                <a:spcPct val="0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     4. При медленном окислении в биохимических процессах (дыхание, гниение, брожение).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54050" y="179388"/>
            <a:ext cx="7805738" cy="12731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Лимонадный газ — это тоже углекислый газ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39863"/>
            <a:ext cx="4319588" cy="12333287"/>
          </a:xfrm>
          <a:ln/>
        </p:spPr>
        <p:txBody>
          <a:bodyPr/>
          <a:lstStyle/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    Если  открыть бутылку с лимонадом</a:t>
            </a:r>
            <a:r>
              <a:rPr lang="ru-RU" sz="2400" b="1"/>
              <a:t> </a:t>
            </a:r>
            <a:r>
              <a:rPr lang="ru-RU" sz="2400"/>
              <a:t>или же начать её взбалтывать, то в ней появится множество газовых пузырьков. Закройте бутылку с лимонадом пробкой, в которую вставлена стеклянная  трубка, и опустите длинный конец трубки в пробирку с известковой водой. Вскоре вода станет мутной. Значит, лимонадный газ – это углекислый газ. Он образуется из содержащей в лимонаде угольной кислоты.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040313" y="-1581150"/>
            <a:ext cx="3808412" cy="12139613"/>
          </a:xfrm>
          <a:ln/>
        </p:spPr>
        <p:txBody>
          <a:bodyPr/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809750"/>
            <a:ext cx="3959225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1603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ru-RU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明朝" pitchFamily="16" charset="-128"/>
              </a:rPr>
              <a:t>Газ, необходимый растениям для фотосинтеза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9225" y="1981200"/>
            <a:ext cx="504031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 marL="735013" indent="-276225"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35013" algn="l"/>
                <a:tab pos="1182688" algn="l"/>
                <a:tab pos="1631950" algn="l"/>
                <a:tab pos="2081213" algn="l"/>
                <a:tab pos="2530475" algn="l"/>
                <a:tab pos="2979738" algn="l"/>
                <a:tab pos="3429000" algn="l"/>
                <a:tab pos="3878263" algn="l"/>
                <a:tab pos="4327525" algn="l"/>
                <a:tab pos="4776788" algn="l"/>
                <a:tab pos="5226050" algn="l"/>
                <a:tab pos="5675313" algn="l"/>
                <a:tab pos="6124575" algn="l"/>
                <a:tab pos="6573838" algn="l"/>
                <a:tab pos="7023100" algn="l"/>
                <a:tab pos="7472363" algn="l"/>
                <a:tab pos="7921625" algn="l"/>
                <a:tab pos="8370888" algn="l"/>
                <a:tab pos="8820150" algn="l"/>
                <a:tab pos="9269413" algn="l"/>
                <a:tab pos="971867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lvl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ru-RU" sz="2000">
              <a:cs typeface="Times New Roman" pitchFamily="16" charset="0"/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2000">
                <a:cs typeface="Times New Roman" pitchFamily="16" charset="0"/>
              </a:rPr>
              <a:t>Растения благодаря фотосинтезу усваивают углекислый газ из атмосферы, превращая минеральные вещества в органические — глюкозу, крахмал.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2000">
                <a:cs typeface="Times New Roman" pitchFamily="16" charset="0"/>
              </a:rPr>
              <a:t>Ошибочное будет утверждение, что животные только выделяют углекислый газ, а растения только поглощают его. Растения поглощают углекислый газ в процессе фотосинтеза, а без освещения они тоже его выделяют.  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ru-RU" sz="2000">
              <a:cs typeface="Times New Roman" pitchFamily="16" charset="0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792163" y="1800225"/>
            <a:ext cx="3346450" cy="4418013"/>
            <a:chOff x="499" y="1134"/>
            <a:chExt cx="2108" cy="2783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" y="1134"/>
              <a:ext cx="2109" cy="2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99" y="1134"/>
              <a:ext cx="2109" cy="2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 additive="repl"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724400" y="1143000"/>
            <a:ext cx="4114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2400">
                <a:ea typeface="ＭＳ Ｐ明朝" pitchFamily="16" charset="-128"/>
              </a:rPr>
              <a:t>Один из распространенных оксидов – диоксид углерода  </a:t>
            </a:r>
            <a:r>
              <a:rPr lang="en-US" sz="2400">
                <a:ea typeface="ＭＳ Ｐ明朝" pitchFamily="16" charset="-128"/>
              </a:rPr>
              <a:t>CO</a:t>
            </a:r>
            <a:r>
              <a:rPr lang="en-US" sz="2400" baseline="-25000">
                <a:ea typeface="ＭＳ Ｐ明朝" pitchFamily="16" charset="-128"/>
              </a:rPr>
              <a:t>2</a:t>
            </a:r>
            <a:r>
              <a:rPr lang="en-US" sz="2400">
                <a:ea typeface="ＭＳ Ｐ明朝" pitchFamily="16" charset="-128"/>
              </a:rPr>
              <a:t> – </a:t>
            </a:r>
            <a:r>
              <a:rPr lang="ru-RU" sz="2400">
                <a:ea typeface="ＭＳ Ｐ明朝" pitchFamily="16" charset="-128"/>
              </a:rPr>
              <a:t>с</a:t>
            </a:r>
            <a:r>
              <a:rPr lang="ru-RU" sz="2400">
                <a:cs typeface="Times New Roman" pitchFamily="16" charset="0"/>
              </a:rPr>
              <a:t>одержится в составе вулканических газов.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2400">
                <a:cs typeface="Times New Roman" pitchFamily="16" charset="0"/>
              </a:rPr>
              <a:t>Содержание углекислого газа в атмосфере относительно невелико 0,04 — 0,03.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2400">
                <a:cs typeface="Times New Roman" pitchFamily="16" charset="0"/>
              </a:rPr>
              <a:t>В воздухе выдыхаемом человеком, углекислого газа 4%.</a:t>
            </a:r>
          </a:p>
          <a:p>
            <a:pPr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endParaRPr lang="ru-RU" sz="2400">
              <a:cs typeface="Times New Roman" pitchFamily="16" charset="0"/>
            </a:endParaRPr>
          </a:p>
        </p:txBody>
      </p:sp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260475" y="600075"/>
            <a:ext cx="3238500" cy="2457450"/>
            <a:chOff x="794" y="378"/>
            <a:chExt cx="2040" cy="1548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" y="378"/>
              <a:ext cx="2041" cy="1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794" y="378"/>
              <a:ext cx="2041" cy="1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19588"/>
            <a:ext cx="3779837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879725"/>
            <a:ext cx="3419475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3810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440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明朝" pitchFamily="16" charset="-128"/>
              </a:rPr>
              <a:t>В природе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 additive="repl"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 additive="repl"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38200" y="6858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 algn="ctr">
              <a:buClrTx/>
              <a:buSzPct val="45000"/>
              <a:buFontTx/>
              <a:buNone/>
            </a:pP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明朝" pitchFamily="16" charset="-128"/>
              </a:rPr>
              <a:t>C</a:t>
            </a:r>
            <a:r>
              <a:rPr lang="ru-RU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明朝" pitchFamily="16" charset="-128"/>
              </a:rPr>
              <a:t>ухой лед – тоже </a:t>
            </a:r>
            <a:r>
              <a:rPr lang="en-US" sz="4400">
                <a:effectLst>
                  <a:outerShdw blurRad="38100" dist="38100" dir="2700000" algn="tl">
                    <a:srgbClr val="FFFFFF"/>
                  </a:outerShdw>
                </a:effectLst>
                <a:ea typeface="ＭＳ Ｐ明朝" pitchFamily="16" charset="-128"/>
              </a:rPr>
              <a:t>CO</a:t>
            </a:r>
            <a:r>
              <a:rPr lang="ru-RU" sz="4400" baseline="-25000">
                <a:effectLst>
                  <a:outerShdw blurRad="38100" dist="38100" dir="2700000" algn="tl">
                    <a:srgbClr val="FFFFFF"/>
                  </a:outerShdw>
                </a:effectLst>
                <a:ea typeface="ＭＳ Ｐ明朝" pitchFamily="16" charset="-128"/>
              </a:rPr>
              <a:t>2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40200" y="1800225"/>
            <a:ext cx="4859338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3375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1800" b="1">
                <a:cs typeface="Times New Roman" pitchFamily="16" charset="0"/>
              </a:rPr>
              <a:t>Сухой лёд</a:t>
            </a:r>
            <a:r>
              <a:rPr lang="ru-RU" sz="1800">
                <a:cs typeface="Times New Roman" pitchFamily="16" charset="0"/>
              </a:rPr>
              <a:t> (диоксид углерода) — низкотемпературный твердый продукт, получаемый из жидкого или газообразного оксида углерода. Нетоксичен, не проводит электрически ток. Цвет — белый.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1800">
                <a:cs typeface="Times New Roman" pitchFamily="16" charset="0"/>
              </a:rPr>
              <a:t>Сухой лед в отличие от водяного льда плотный. Он тонет в воде, резко охлаждая ее.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1800">
                <a:cs typeface="Times New Roman" pitchFamily="16" charset="0"/>
              </a:rPr>
              <a:t>Горящий бензин можно быстро потушить, бросив в пламя несколько кусочков сухого льда.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1800">
                <a:cs typeface="Times New Roman" pitchFamily="16" charset="0"/>
              </a:rPr>
              <a:t>Главное применение сухого льда — хранение и перевозка продуктов: рыбы, мяса,</a:t>
            </a:r>
            <a:r>
              <a:rPr lang="ru-RU" sz="1800">
                <a:ea typeface="ＭＳ Ｐ明朝" pitchFamily="16" charset="-128"/>
              </a:rPr>
              <a:t> </a:t>
            </a:r>
            <a:r>
              <a:rPr lang="ru-RU" sz="1800">
                <a:cs typeface="Times New Roman" pitchFamily="16" charset="0"/>
              </a:rPr>
              <a:t>мороженого. 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imes New Roman" pitchFamily="16" charset="0"/>
              <a:buBlip>
                <a:blip r:embed="rId3"/>
              </a:buBlip>
            </a:pPr>
            <a:r>
              <a:rPr lang="ru-RU" sz="1800">
                <a:cs typeface="Times New Roman" pitchFamily="16" charset="0"/>
              </a:rPr>
              <a:t>Ценность сухого льда заключается</a:t>
            </a:r>
            <a:r>
              <a:rPr lang="ru-RU" sz="1800">
                <a:ea typeface="ＭＳ Ｐ明朝" pitchFamily="16" charset="-128"/>
              </a:rPr>
              <a:t> </a:t>
            </a:r>
            <a:r>
              <a:rPr lang="ru-RU" sz="1800">
                <a:cs typeface="Times New Roman" pitchFamily="16" charset="0"/>
              </a:rPr>
              <a:t>не только в его охлаждающем действии но и в том, что проду</a:t>
            </a:r>
            <a:r>
              <a:rPr lang="ru-RU" sz="1800">
                <a:ea typeface="ＭＳ Ｐ明朝" pitchFamily="16" charset="-128"/>
              </a:rPr>
              <a:t>к</a:t>
            </a:r>
            <a:r>
              <a:rPr lang="ru-RU" sz="1800">
                <a:cs typeface="Times New Roman" pitchFamily="16" charset="0"/>
              </a:rPr>
              <a:t>ты</a:t>
            </a:r>
            <a:r>
              <a:rPr lang="ru-RU" sz="1800">
                <a:ea typeface="ＭＳ Ｐ明朝" pitchFamily="16" charset="-128"/>
              </a:rPr>
              <a:t> </a:t>
            </a:r>
            <a:r>
              <a:rPr lang="ru-RU" sz="1800">
                <a:cs typeface="Times New Roman" pitchFamily="16" charset="0"/>
              </a:rPr>
              <a:t>в углекислом газе не плесневеют, не гниют. 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143000" y="1905000"/>
            <a:ext cx="2630488" cy="3960813"/>
            <a:chOff x="720" y="1200"/>
            <a:chExt cx="1657" cy="2495"/>
          </a:xfrm>
        </p:grpSpPr>
        <p:pic>
          <p:nvPicPr>
            <p:cNvPr id="1024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200"/>
              <a:ext cx="1658" cy="2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720" y="1200"/>
              <a:ext cx="1658" cy="2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179388"/>
            <a:ext cx="8280400" cy="10795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Применение оксида углерода (IV)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1988" y="1619250"/>
            <a:ext cx="4378325" cy="12152313"/>
          </a:xfrm>
          <a:ln/>
        </p:spPr>
        <p:txBody>
          <a:bodyPr/>
          <a:lstStyle/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1. Получение сахара.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2. Используется в огнетушителях.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3. Производство фруктовых вод.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4. «Сухой лёд».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5. Получение  моющихся средств.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6. Получение лекарств.</a:t>
            </a:r>
          </a:p>
          <a:p>
            <a:pPr indent="-3381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/>
              <a:t>7. Получение соды, которую используют для получения стекла.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219700" y="1905000"/>
            <a:ext cx="3600450" cy="12139613"/>
          </a:xfrm>
          <a:ln/>
        </p:spPr>
        <p:txBody>
          <a:bodyPr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1619250"/>
            <a:ext cx="36449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17588" y="1212850"/>
            <a:ext cx="7802562" cy="5267325"/>
          </a:xfrm>
          <a:ln/>
        </p:spPr>
        <p:txBody>
          <a:bodyPr/>
          <a:lstStyle/>
          <a:p>
            <a:pPr marL="342900" indent="-341313" algn="l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/>
              <a:t>- Подземное животное голый землекоп отличается терпимостью к большим (смертельным для других животных) концентрациям углекислого газа.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/>
              <a:t>- Бо́льшая, по сравнению с человеком, чувствительность других животных к изменениям концентрации этого газа использовалась в качестве естественного детектора опасных концентраций этого газа. Повышенная чувствительность к углекислоте канареек использовалась шахтерами для определения начала скопления этого газа под землей. </a:t>
            </a:r>
          </a:p>
          <a:p>
            <a:pPr marL="342900" indent="-341313" algn="l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/>
              <a:t>- В результате обычного функционирования организма каждого человека в среднем в течение одного дня образуется 1 кг углекислого газа (300 гр углерода)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57225" y="179388"/>
            <a:ext cx="7802563" cy="9001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/>
              <a:t>Интересные факты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531</Words>
  <Application>Microsoft Office PowerPoint</Application>
  <PresentationFormat>Экран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Times New Roman</vt:lpstr>
      <vt:lpstr>Lucida Sans Unicode</vt:lpstr>
      <vt:lpstr>ＭＳ Ｐ明朝</vt:lpstr>
      <vt:lpstr>Тема Office</vt:lpstr>
      <vt:lpstr>Тема Office</vt:lpstr>
      <vt:lpstr>Презентация PowerPoint</vt:lpstr>
      <vt:lpstr>Физические свойства CO2</vt:lpstr>
      <vt:lpstr>Образование углекислого газа</vt:lpstr>
      <vt:lpstr>Лимонадный газ — это тоже углекислый газ </vt:lpstr>
      <vt:lpstr>Презентация PowerPoint</vt:lpstr>
      <vt:lpstr>Презентация PowerPoint</vt:lpstr>
      <vt:lpstr>Презентация PowerPoint</vt:lpstr>
      <vt:lpstr>Применение оксида углерода (IV)</vt:lpstr>
      <vt:lpstr>Интересные факты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</dc:title>
  <dc:creator>vicky</dc:creator>
  <cp:lastModifiedBy>user</cp:lastModifiedBy>
  <cp:revision>1</cp:revision>
  <cp:lastPrinted>1601-01-01T00:00:00Z</cp:lastPrinted>
  <dcterms:created xsi:type="dcterms:W3CDTF">2007-12-28T13:17:02Z</dcterms:created>
  <dcterms:modified xsi:type="dcterms:W3CDTF">2012-11-14T11:36:46Z</dcterms:modified>
</cp:coreProperties>
</file>