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sldIdLst>
    <p:sldId id="256" r:id="rId2"/>
    <p:sldId id="258" r:id="rId3"/>
    <p:sldId id="274" r:id="rId4"/>
    <p:sldId id="260" r:id="rId5"/>
    <p:sldId id="259" r:id="rId6"/>
    <p:sldId id="261" r:id="rId7"/>
    <p:sldId id="262" r:id="rId8"/>
    <p:sldId id="275" r:id="rId9"/>
    <p:sldId id="265" r:id="rId10"/>
    <p:sldId id="264" r:id="rId11"/>
    <p:sldId id="263" r:id="rId12"/>
    <p:sldId id="266" r:id="rId13"/>
    <p:sldId id="267" r:id="rId14"/>
    <p:sldId id="269" r:id="rId15"/>
    <p:sldId id="268" r:id="rId16"/>
    <p:sldId id="271" r:id="rId17"/>
    <p:sldId id="270" r:id="rId18"/>
    <p:sldId id="273" r:id="rId19"/>
    <p:sldId id="272" r:id="rId20"/>
    <p:sldId id="276" r:id="rId21"/>
    <p:sldId id="277" r:id="rId22"/>
    <p:sldId id="25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71" d="100"/>
          <a:sy n="71" d="100"/>
        </p:scale>
        <p:origin x="-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D199D-DE47-4C6D-9B18-A094C871A104}" type="datetimeFigureOut">
              <a:rPr lang="ru-RU" smtClean="0"/>
              <a:pPr/>
              <a:t>19.05.2012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401BD-E702-49FD-8C7B-0F7D8945D61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16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401BD-E702-49FD-8C7B-0F7D8945D61C}"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08DAD-94AB-49A0-AE6A-BAE0B2EBCD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02D82BA-0F84-4EBD-9C70-381AA75DBC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38230F2-133D-48DA-83E1-110281A3EE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685800" y="1981200"/>
            <a:ext cx="3810000" cy="4114800"/>
          </a:xfrm>
        </p:spPr>
        <p:txBody>
          <a:bodyPr/>
          <a:lstStyle/>
          <a:p>
            <a:r>
              <a:rPr lang="ru-RU" smtClean="0"/>
              <a:t>Вставка клипа</a:t>
            </a:r>
            <a:endParaRPr lang="ru-RU"/>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11C14BD9-B226-4CB1-9080-DFA4F8D023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2EFC6E5-577E-485D-8339-723ECF4627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83C2B8-1065-45A0-8EE2-F011101D90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C1D8C2A-FF16-499E-AE3A-A00AFED147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77F3D8F-D28E-400D-98AF-B4172CE2E3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4FF3FB5-E869-4896-B5A2-73E3E607D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A8AA531-88B6-49FB-96B0-42361C45CA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95A18B1-F29C-4687-A6E8-4636A2C728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17B4345-1383-4679-8B82-F23D393909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0B205-77AA-43D5-A9D4-88AB0D97D0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s83.photobucket.com/albums/j315/svetka_u/?action=view&amp;current=3-2.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85728"/>
            <a:ext cx="7772400" cy="4643470"/>
          </a:xfrm>
        </p:spPr>
        <p:txBody>
          <a:bodyPr>
            <a:normAutofit fontScale="90000"/>
          </a:bodyPr>
          <a:lstStyle/>
          <a:p>
            <a:pPr lvl="0" eaLnBrk="0" fontAlgn="base" hangingPunct="0">
              <a:spcAft>
                <a:spcPct val="0"/>
              </a:spcAft>
            </a:pPr>
            <a:r>
              <a:rPr lang="ru-RU" sz="4000" dirty="0" smtClean="0"/>
              <a:t>Информационно – исследовательский проект</a:t>
            </a:r>
            <a:br>
              <a:rPr lang="ru-RU" sz="4000" dirty="0" smtClean="0"/>
            </a:br>
            <a:r>
              <a:rPr lang="ru-RU" sz="4000" dirty="0" smtClean="0"/>
              <a:t/>
            </a:r>
            <a:br>
              <a:rPr lang="ru-RU" sz="4000" dirty="0" smtClean="0"/>
            </a:br>
            <a:r>
              <a:rPr lang="ru-RU" sz="4800" dirty="0" smtClean="0"/>
              <a:t>«Кристаллы вокруг нас.»</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cs typeface="Times New Roman" pitchFamily="18" charset="0"/>
              </a:rPr>
              <a:t>МОУ «</a:t>
            </a:r>
            <a:r>
              <a:rPr lang="ru-RU" sz="2400" b="1" dirty="0" err="1" smtClean="0">
                <a:ln w="11430"/>
                <a:effectLst>
                  <a:outerShdw blurRad="50800" dist="39000" dir="5460000" algn="tl">
                    <a:srgbClr val="000000">
                      <a:alpha val="38000"/>
                    </a:srgbClr>
                  </a:outerShdw>
                </a:effectLst>
                <a:latin typeface="Monotype Corsiva" pitchFamily="66" charset="0"/>
                <a:ea typeface="Times New Roman" pitchFamily="18" charset="0"/>
                <a:cs typeface="Times New Roman" pitchFamily="18" charset="0"/>
              </a:rPr>
              <a:t>Краснослободская</a:t>
            </a:r>
            <a: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cs typeface="Times New Roman" pitchFamily="18" charset="0"/>
              </a:rPr>
              <a:t> средняя школа №2 </a:t>
            </a:r>
            <a:r>
              <a:rPr lang="ru-RU" sz="2400" b="1" dirty="0" err="1" smtClean="0">
                <a:ln w="11430"/>
                <a:effectLst>
                  <a:outerShdw blurRad="50800" dist="39000" dir="5460000" algn="tl">
                    <a:srgbClr val="000000">
                      <a:alpha val="38000"/>
                    </a:srgbClr>
                  </a:outerShdw>
                </a:effectLst>
                <a:latin typeface="Monotype Corsiva" pitchFamily="66" charset="0"/>
                <a:ea typeface="Times New Roman" pitchFamily="18" charset="0"/>
                <a:cs typeface="Times New Roman" pitchFamily="18" charset="0"/>
              </a:rPr>
              <a:t>Среднеахтубинского</a:t>
            </a:r>
            <a: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cs typeface="Times New Roman" pitchFamily="18" charset="0"/>
              </a:rPr>
              <a:t> района Волгоградской области»</a:t>
            </a:r>
            <a: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rPr>
              <a:t/>
            </a:r>
            <a:b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rPr>
            </a:br>
            <a:r>
              <a:rPr lang="ru-RU" sz="2400" b="1" dirty="0" err="1" smtClean="0">
                <a:ln w="11430"/>
                <a:effectLst>
                  <a:outerShdw blurRad="50800" dist="39000" dir="5460000" algn="tl">
                    <a:srgbClr val="000000">
                      <a:alpha val="38000"/>
                    </a:srgbClr>
                  </a:outerShdw>
                </a:effectLst>
                <a:latin typeface="Monotype Corsiva" pitchFamily="66" charset="0"/>
                <a:ea typeface="Times New Roman" pitchFamily="18" charset="0"/>
              </a:rPr>
              <a:t>Руководитель:Матвеева</a:t>
            </a:r>
            <a:r>
              <a:rPr lang="ru-RU" sz="2400" b="1" dirty="0" smtClean="0">
                <a:ln w="11430"/>
                <a:effectLst>
                  <a:outerShdw blurRad="50800" dist="39000" dir="5460000" algn="tl">
                    <a:srgbClr val="000000">
                      <a:alpha val="38000"/>
                    </a:srgbClr>
                  </a:outerShdw>
                </a:effectLst>
                <a:latin typeface="Monotype Corsiva" pitchFamily="66" charset="0"/>
                <a:ea typeface="Times New Roman" pitchFamily="18" charset="0"/>
              </a:rPr>
              <a:t> Ольга Николаевна учитель химии</a:t>
            </a:r>
            <a:r>
              <a:rPr lang="ru-RU" sz="2400" b="1" dirty="0" smtClean="0">
                <a:ln w="11430"/>
                <a:effectLst>
                  <a:outerShdw blurRad="50800" dist="39000" dir="5460000" algn="tl">
                    <a:srgbClr val="000000">
                      <a:alpha val="38000"/>
                    </a:srgbClr>
                  </a:outerShdw>
                </a:effectLst>
                <a:latin typeface="Monotype Corsiva" pitchFamily="66" charset="0"/>
              </a:rPr>
              <a:t> </a:t>
            </a:r>
            <a:br>
              <a:rPr lang="ru-RU" sz="2400" b="1" dirty="0" smtClean="0">
                <a:ln w="11430"/>
                <a:effectLst>
                  <a:outerShdw blurRad="50800" dist="39000" dir="5460000" algn="tl">
                    <a:srgbClr val="000000">
                      <a:alpha val="38000"/>
                    </a:srgbClr>
                  </a:outerShdw>
                </a:effectLst>
                <a:latin typeface="Monotype Corsiva" pitchFamily="66" charset="0"/>
              </a:rPr>
            </a:br>
            <a:endParaRPr lang="ru-RU"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274638"/>
            <a:ext cx="4471990" cy="5654692"/>
          </a:xfrm>
        </p:spPr>
        <p:txBody>
          <a:bodyPr>
            <a:noAutofit/>
          </a:bodyPr>
          <a:lstStyle/>
          <a:p>
            <a:r>
              <a:rPr lang="ru-RU" sz="2800" dirty="0" smtClean="0"/>
              <a:t/>
            </a:r>
            <a:br>
              <a:rPr lang="ru-RU" sz="2800" dirty="0" smtClean="0"/>
            </a:br>
            <a:r>
              <a:rPr lang="ru-RU" sz="2800" b="1" dirty="0" smtClean="0">
                <a:solidFill>
                  <a:schemeClr val="accent6">
                    <a:lumMod val="50000"/>
                  </a:schemeClr>
                </a:solidFill>
              </a:rPr>
              <a:t>А   ещё   бывают   жидкие  кристаллы,  которые </a:t>
            </a:r>
            <a:br>
              <a:rPr lang="ru-RU" sz="2800" b="1" dirty="0" smtClean="0">
                <a:solidFill>
                  <a:schemeClr val="accent6">
                    <a:lumMod val="50000"/>
                  </a:schemeClr>
                </a:solidFill>
              </a:rPr>
            </a:br>
            <a:r>
              <a:rPr lang="ru-RU" sz="2800" b="1" dirty="0" smtClean="0">
                <a:solidFill>
                  <a:schemeClr val="accent6">
                    <a:lumMod val="50000"/>
                  </a:schemeClr>
                </a:solidFill>
              </a:rPr>
              <a:t> применяют    в  производстве современной  техники:</a:t>
            </a:r>
            <a:br>
              <a:rPr lang="ru-RU" sz="2800" b="1" dirty="0" smtClean="0">
                <a:solidFill>
                  <a:schemeClr val="accent6">
                    <a:lumMod val="50000"/>
                  </a:schemeClr>
                </a:solidFill>
              </a:rPr>
            </a:br>
            <a:r>
              <a:rPr lang="ru-RU" sz="2800" b="1" dirty="0" smtClean="0">
                <a:solidFill>
                  <a:schemeClr val="accent6">
                    <a:lumMod val="50000"/>
                  </a:schemeClr>
                </a:solidFill>
              </a:rPr>
              <a:t> жидкокристаллических   мониторов,  плоских </a:t>
            </a:r>
            <a:br>
              <a:rPr lang="ru-RU" sz="2800" b="1" dirty="0" smtClean="0">
                <a:solidFill>
                  <a:schemeClr val="accent6">
                    <a:lumMod val="50000"/>
                  </a:schemeClr>
                </a:solidFill>
              </a:rPr>
            </a:br>
            <a:r>
              <a:rPr lang="ru-RU" sz="2800" b="1" dirty="0" smtClean="0">
                <a:solidFill>
                  <a:schemeClr val="accent6">
                    <a:lumMod val="50000"/>
                  </a:schemeClr>
                </a:solidFill>
              </a:rPr>
              <a:t> экранов телевизоров,  счётных  машинок,  мобильных</a:t>
            </a:r>
            <a:br>
              <a:rPr lang="ru-RU" sz="2800" b="1" dirty="0" smtClean="0">
                <a:solidFill>
                  <a:schemeClr val="accent6">
                    <a:lumMod val="50000"/>
                  </a:schemeClr>
                </a:solidFill>
              </a:rPr>
            </a:br>
            <a:r>
              <a:rPr lang="ru-RU" sz="2800" b="1" dirty="0" smtClean="0">
                <a:solidFill>
                  <a:schemeClr val="accent6">
                    <a:lumMod val="50000"/>
                  </a:schemeClr>
                </a:solidFill>
              </a:rPr>
              <a:t> телефонов,  цифровых  фотоаппаратов  и.т.д.    </a:t>
            </a:r>
            <a:br>
              <a:rPr lang="ru-RU" sz="2800" b="1" dirty="0" smtClean="0">
                <a:solidFill>
                  <a:schemeClr val="accent6">
                    <a:lumMod val="50000"/>
                  </a:schemeClr>
                </a:solidFill>
              </a:rPr>
            </a:br>
            <a:r>
              <a:rPr lang="ru-RU" sz="2800" b="1" dirty="0" smtClean="0">
                <a:solidFill>
                  <a:schemeClr val="accent6">
                    <a:lumMod val="50000"/>
                  </a:schemeClr>
                </a:solidFill>
              </a:rPr>
              <a:t> </a:t>
            </a:r>
            <a:r>
              <a:rPr lang="ru-RU" sz="2800" dirty="0" smtClean="0">
                <a:solidFill>
                  <a:schemeClr val="accent6">
                    <a:lumMod val="50000"/>
                  </a:schemeClr>
                </a:solidFill>
              </a:rPr>
              <a:t/>
            </a:r>
            <a:br>
              <a:rPr lang="ru-RU" sz="2800" dirty="0" smtClean="0">
                <a:solidFill>
                  <a:schemeClr val="accent6">
                    <a:lumMod val="50000"/>
                  </a:schemeClr>
                </a:solidFill>
              </a:rPr>
            </a:br>
            <a:endParaRPr lang="ru-RU" sz="2800" dirty="0">
              <a:solidFill>
                <a:schemeClr val="accent6">
                  <a:lumMod val="50000"/>
                </a:schemeClr>
              </a:solidFill>
            </a:endParaRPr>
          </a:p>
        </p:txBody>
      </p:sp>
      <p:pic>
        <p:nvPicPr>
          <p:cNvPr id="3074" name="Рисунок 16"/>
          <p:cNvPicPr>
            <a:picLocks noChangeAspect="1" noChangeArrowheads="1"/>
          </p:cNvPicPr>
          <p:nvPr/>
        </p:nvPicPr>
        <p:blipFill>
          <a:blip r:embed="rId2"/>
          <a:srcRect/>
          <a:stretch>
            <a:fillRect/>
          </a:stretch>
        </p:blipFill>
        <p:spPr bwMode="auto">
          <a:xfrm>
            <a:off x="285720" y="1428736"/>
            <a:ext cx="3214710" cy="4357718"/>
          </a:xfrm>
          <a:prstGeom prst="rect">
            <a:avLst/>
          </a:prstGeom>
          <a:noFill/>
          <a:ln w="9525">
            <a:noFill/>
            <a:miter lim="800000"/>
            <a:headEnd/>
            <a:tailEnd/>
          </a:ln>
          <a:scene3d>
            <a:camera prst="orthographicFront"/>
            <a:lightRig rig="threePt" dir="t"/>
          </a:scene3d>
          <a:sp3d>
            <a:bevelT w="139700" h="139700" prst="divot"/>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solidFill>
                  <a:schemeClr val="accent6">
                    <a:lumMod val="50000"/>
                  </a:schemeClr>
                </a:solidFill>
              </a:rPr>
              <a:t>Кристаллическая решетка медного купороса.</a:t>
            </a:r>
            <a:endParaRPr lang="ru-RU" u="sng" dirty="0">
              <a:solidFill>
                <a:schemeClr val="accent6">
                  <a:lumMod val="50000"/>
                </a:schemeClr>
              </a:solidFill>
            </a:endParaRPr>
          </a:p>
        </p:txBody>
      </p:sp>
      <p:pic>
        <p:nvPicPr>
          <p:cNvPr id="3" name="Рисунок 2"/>
          <p:cNvPicPr/>
          <p:nvPr/>
        </p:nvPicPr>
        <p:blipFill>
          <a:blip r:embed="rId2"/>
          <a:srcRect/>
          <a:stretch>
            <a:fillRect/>
          </a:stretch>
        </p:blipFill>
        <p:spPr bwMode="auto">
          <a:xfrm>
            <a:off x="6000760" y="2928934"/>
            <a:ext cx="2500330" cy="35719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4098" name="Picture 2" descr="C:\Documents and Settings\Admin.MICROSOF-22E70F\Рабочий стол\kristall\kristall\Изображение 044.jpg"/>
          <p:cNvPicPr>
            <a:picLocks noChangeAspect="1" noChangeArrowheads="1"/>
          </p:cNvPicPr>
          <p:nvPr/>
        </p:nvPicPr>
        <p:blipFill>
          <a:blip r:embed="rId3" cstate="screen"/>
          <a:srcRect/>
          <a:stretch>
            <a:fillRect/>
          </a:stretch>
        </p:blipFill>
        <p:spPr bwMode="auto">
          <a:xfrm>
            <a:off x="1071538" y="1714488"/>
            <a:ext cx="4621222" cy="4572032"/>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ru-RU" sz="2700" b="1" u="sng" dirty="0" smtClean="0"/>
              <a:t/>
            </a:r>
            <a:br>
              <a:rPr lang="ru-RU" sz="2700" b="1" u="sng" dirty="0" smtClean="0"/>
            </a:br>
            <a:r>
              <a:rPr lang="ru-RU" sz="2700" b="1" u="sng" dirty="0" smtClean="0">
                <a:solidFill>
                  <a:schemeClr val="accent6">
                    <a:lumMod val="50000"/>
                  </a:schemeClr>
                </a:solidFill>
              </a:rPr>
              <a:t>Кристаллическая </a:t>
            </a:r>
            <a:r>
              <a:rPr lang="ru-RU" sz="2700" b="1" u="sng" dirty="0" err="1" smtClean="0">
                <a:solidFill>
                  <a:schemeClr val="accent6">
                    <a:lumMod val="50000"/>
                  </a:schemeClr>
                </a:solidFill>
              </a:rPr>
              <a:t>решотка</a:t>
            </a:r>
            <a:r>
              <a:rPr lang="ru-RU" sz="2700" b="1" u="sng" dirty="0" smtClean="0">
                <a:solidFill>
                  <a:schemeClr val="accent6">
                    <a:lumMod val="50000"/>
                  </a:schemeClr>
                </a:solidFill>
              </a:rPr>
              <a:t> меди.</a:t>
            </a:r>
            <a:r>
              <a:rPr lang="ru-RU" sz="2700" dirty="0" smtClean="0">
                <a:solidFill>
                  <a:schemeClr val="accent6">
                    <a:lumMod val="50000"/>
                  </a:schemeClr>
                </a:solidFill>
              </a:rPr>
              <a:t/>
            </a:r>
            <a:br>
              <a:rPr lang="ru-RU" sz="2700" dirty="0" smtClean="0">
                <a:solidFill>
                  <a:schemeClr val="accent6">
                    <a:lumMod val="50000"/>
                  </a:schemeClr>
                </a:solidFill>
              </a:rPr>
            </a:br>
            <a:r>
              <a:rPr lang="ru-RU" sz="2700" dirty="0" smtClean="0">
                <a:solidFill>
                  <a:schemeClr val="accent6">
                    <a:lumMod val="50000"/>
                  </a:schemeClr>
                </a:solidFill>
              </a:rPr>
              <a:t>( кристаллическая решетка металлической меди кубическая гранецентрированная)</a:t>
            </a:r>
            <a:r>
              <a:rPr lang="ru-RU" dirty="0" smtClean="0">
                <a:solidFill>
                  <a:schemeClr val="accent6">
                    <a:lumMod val="50000"/>
                  </a:schemeClr>
                </a:solidFill>
              </a:rPr>
              <a:t/>
            </a:r>
            <a:br>
              <a:rPr lang="ru-RU" dirty="0" smtClean="0">
                <a:solidFill>
                  <a:schemeClr val="accent6">
                    <a:lumMod val="50000"/>
                  </a:schemeClr>
                </a:solidFill>
              </a:rPr>
            </a:br>
            <a:endParaRPr lang="ru-RU" dirty="0">
              <a:solidFill>
                <a:schemeClr val="accent6">
                  <a:lumMod val="50000"/>
                </a:schemeClr>
              </a:solidFill>
            </a:endParaRPr>
          </a:p>
        </p:txBody>
      </p:sp>
      <p:pic>
        <p:nvPicPr>
          <p:cNvPr id="4" name="Рисунок 3"/>
          <p:cNvPicPr/>
          <p:nvPr/>
        </p:nvPicPr>
        <p:blipFill>
          <a:blip r:embed="rId2"/>
          <a:srcRect/>
          <a:stretch>
            <a:fillRect/>
          </a:stretch>
        </p:blipFill>
        <p:spPr bwMode="auto">
          <a:xfrm>
            <a:off x="714348" y="1500174"/>
            <a:ext cx="4286280" cy="4572032"/>
          </a:xfrm>
          <a:prstGeom prst="rect">
            <a:avLst/>
          </a:prstGeom>
          <a:noFill/>
          <a:ln w="9525">
            <a:noFill/>
            <a:miter lim="800000"/>
            <a:headEnd/>
            <a:tailEnd/>
          </a:ln>
          <a:effectLst>
            <a:softEdge rad="63500"/>
          </a:effectLst>
        </p:spPr>
      </p:pic>
      <p:pic>
        <p:nvPicPr>
          <p:cNvPr id="5" name="Рисунок 4" descr="Медь"/>
          <p:cNvPicPr/>
          <p:nvPr/>
        </p:nvPicPr>
        <p:blipFill>
          <a:blip r:embed="rId3"/>
          <a:srcRect/>
          <a:stretch>
            <a:fillRect/>
          </a:stretch>
        </p:blipFill>
        <p:spPr bwMode="auto">
          <a:xfrm>
            <a:off x="4500562" y="4286256"/>
            <a:ext cx="2928958" cy="2428892"/>
          </a:xfrm>
          <a:prstGeom prst="rect">
            <a:avLst/>
          </a:prstGeom>
          <a:noFill/>
          <a:ln w="9525">
            <a:noFill/>
            <a:miter lim="800000"/>
            <a:headEnd/>
            <a:tailEnd/>
          </a:ln>
          <a:effectLst>
            <a:softEdge rad="63500"/>
          </a:effectLst>
        </p:spPr>
      </p:pic>
      <p:pic>
        <p:nvPicPr>
          <p:cNvPr id="5122" name="Picture 2" descr="C:\Documents and Settings\Admin.MICROSOF-22E70F\Рабочий стол\kristall\kristall\Изображение 036.jpg"/>
          <p:cNvPicPr>
            <a:picLocks noChangeAspect="1" noChangeArrowheads="1"/>
          </p:cNvPicPr>
          <p:nvPr/>
        </p:nvPicPr>
        <p:blipFill>
          <a:blip r:embed="rId4" cstate="screen"/>
          <a:srcRect/>
          <a:stretch>
            <a:fillRect/>
          </a:stretch>
        </p:blipFill>
        <p:spPr bwMode="auto">
          <a:xfrm>
            <a:off x="4929190" y="1571612"/>
            <a:ext cx="3214710" cy="2643206"/>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smtClean="0"/>
              <a:t/>
            </a:r>
            <a:br>
              <a:rPr lang="ru-RU" b="1" u="sng" dirty="0" smtClean="0"/>
            </a:br>
            <a:r>
              <a:rPr lang="ru-RU" b="1" u="sng" dirty="0" smtClean="0">
                <a:solidFill>
                  <a:schemeClr val="accent6">
                    <a:lumMod val="50000"/>
                  </a:schemeClr>
                </a:solidFill>
              </a:rPr>
              <a:t>Кристаллическая </a:t>
            </a:r>
            <a:r>
              <a:rPr lang="ru-RU" b="1" u="sng" dirty="0" err="1" smtClean="0">
                <a:solidFill>
                  <a:schemeClr val="accent6">
                    <a:lumMod val="50000"/>
                  </a:schemeClr>
                </a:solidFill>
              </a:rPr>
              <a:t>решотка</a:t>
            </a:r>
            <a:r>
              <a:rPr lang="ru-RU" b="1" u="sng" dirty="0" smtClean="0">
                <a:solidFill>
                  <a:schemeClr val="accent6">
                    <a:lumMod val="50000"/>
                  </a:schemeClr>
                </a:solidFill>
              </a:rPr>
              <a:t> поваренной соли</a:t>
            </a:r>
            <a:r>
              <a:rPr lang="ru-RU" dirty="0" smtClean="0"/>
              <a:t/>
            </a:r>
            <a:br>
              <a:rPr lang="ru-RU" dirty="0" smtClean="0"/>
            </a:br>
            <a:endParaRPr lang="ru-RU" dirty="0"/>
          </a:p>
        </p:txBody>
      </p:sp>
      <p:pic>
        <p:nvPicPr>
          <p:cNvPr id="3" name="Рисунок 2"/>
          <p:cNvPicPr/>
          <p:nvPr/>
        </p:nvPicPr>
        <p:blipFill>
          <a:blip r:embed="rId2"/>
          <a:srcRect/>
          <a:stretch>
            <a:fillRect/>
          </a:stretch>
        </p:blipFill>
        <p:spPr bwMode="auto">
          <a:xfrm>
            <a:off x="285720" y="1785926"/>
            <a:ext cx="3214710" cy="450059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Рисунок 3"/>
          <p:cNvPicPr/>
          <p:nvPr/>
        </p:nvPicPr>
        <p:blipFill>
          <a:blip r:embed="rId3"/>
          <a:srcRect/>
          <a:stretch>
            <a:fillRect/>
          </a:stretch>
        </p:blipFill>
        <p:spPr bwMode="auto">
          <a:xfrm>
            <a:off x="6715140" y="5000636"/>
            <a:ext cx="1781175" cy="1476376"/>
          </a:xfrm>
          <a:prstGeom prst="rect">
            <a:avLst/>
          </a:prstGeom>
          <a:noFill/>
          <a:ln w="9525">
            <a:noFill/>
            <a:miter lim="800000"/>
            <a:headEnd/>
            <a:tailEnd/>
          </a:ln>
          <a:effectLst>
            <a:softEdge rad="63500"/>
          </a:effectLst>
        </p:spPr>
      </p:pic>
      <p:pic>
        <p:nvPicPr>
          <p:cNvPr id="27650" name="Picture 2" descr="C:\Documents and Settings\Admin.MICROSOF-22E70F\Рабочий стол\kristall\kristall\Изображение 030.jpg"/>
          <p:cNvPicPr>
            <a:picLocks noChangeAspect="1" noChangeArrowheads="1"/>
          </p:cNvPicPr>
          <p:nvPr/>
        </p:nvPicPr>
        <p:blipFill>
          <a:blip r:embed="rId4" cstate="screen"/>
          <a:srcRect/>
          <a:stretch>
            <a:fillRect/>
          </a:stretch>
        </p:blipFill>
        <p:spPr bwMode="auto">
          <a:xfrm>
            <a:off x="7072330" y="3357562"/>
            <a:ext cx="1857388" cy="1643074"/>
          </a:xfrm>
          <a:prstGeom prst="rect">
            <a:avLst/>
          </a:prstGeom>
          <a:noFill/>
          <a:effectLst>
            <a:softEdge rad="63500"/>
          </a:effectLst>
        </p:spPr>
      </p:pic>
      <p:pic>
        <p:nvPicPr>
          <p:cNvPr id="27651" name="Picture 3" descr="C:\Documents and Settings\Admin.MICROSOF-22E70F\Рабочий стол\kristall\kristall\Изображение 034.jpg"/>
          <p:cNvPicPr>
            <a:picLocks noChangeAspect="1" noChangeArrowheads="1"/>
          </p:cNvPicPr>
          <p:nvPr/>
        </p:nvPicPr>
        <p:blipFill>
          <a:blip r:embed="rId5" cstate="screen"/>
          <a:srcRect/>
          <a:stretch>
            <a:fillRect/>
          </a:stretch>
        </p:blipFill>
        <p:spPr bwMode="auto">
          <a:xfrm>
            <a:off x="6929454" y="1214422"/>
            <a:ext cx="1785950" cy="2000265"/>
          </a:xfrm>
          <a:prstGeom prst="rect">
            <a:avLst/>
          </a:prstGeom>
          <a:noFill/>
          <a:effectLst>
            <a:softEdge rad="63500"/>
          </a:effectLst>
        </p:spPr>
      </p:pic>
      <p:pic>
        <p:nvPicPr>
          <p:cNvPr id="27652" name="Picture 4" descr="C:\Documents and Settings\Admin.MICROSOF-22E70F\Рабочий стол\kristall\kristall\Изображение 043.jpg"/>
          <p:cNvPicPr>
            <a:picLocks noChangeAspect="1" noChangeArrowheads="1"/>
          </p:cNvPicPr>
          <p:nvPr/>
        </p:nvPicPr>
        <p:blipFill>
          <a:blip r:embed="rId6" cstate="screen"/>
          <a:srcRect/>
          <a:stretch>
            <a:fillRect/>
          </a:stretch>
        </p:blipFill>
        <p:spPr bwMode="auto">
          <a:xfrm>
            <a:off x="3643306" y="1857364"/>
            <a:ext cx="3286148" cy="43577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smtClean="0">
                <a:solidFill>
                  <a:schemeClr val="accent6">
                    <a:lumMod val="50000"/>
                  </a:schemeClr>
                </a:solidFill>
              </a:rPr>
              <a:t>Сахароза</a:t>
            </a:r>
            <a:r>
              <a:rPr lang="ru-RU" dirty="0" smtClean="0">
                <a:solidFill>
                  <a:schemeClr val="accent6">
                    <a:lumMod val="50000"/>
                  </a:schemeClr>
                </a:solidFill>
              </a:rPr>
              <a:t/>
            </a:r>
            <a:br>
              <a:rPr lang="ru-RU" dirty="0" smtClean="0">
                <a:solidFill>
                  <a:schemeClr val="accent6">
                    <a:lumMod val="50000"/>
                  </a:schemeClr>
                </a:solidFill>
              </a:rPr>
            </a:br>
            <a:endParaRPr lang="ru-RU" dirty="0">
              <a:solidFill>
                <a:schemeClr val="accent6">
                  <a:lumMod val="50000"/>
                </a:schemeClr>
              </a:solidFill>
            </a:endParaRPr>
          </a:p>
        </p:txBody>
      </p:sp>
      <p:pic>
        <p:nvPicPr>
          <p:cNvPr id="3" name="Рисунок 2"/>
          <p:cNvPicPr/>
          <p:nvPr/>
        </p:nvPicPr>
        <p:blipFill>
          <a:blip r:embed="rId2" cstate="print"/>
          <a:srcRect/>
          <a:stretch>
            <a:fillRect/>
          </a:stretch>
        </p:blipFill>
        <p:spPr bwMode="auto">
          <a:xfrm>
            <a:off x="357158" y="1643050"/>
            <a:ext cx="3000396" cy="3786214"/>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 name="Рисунок 3"/>
          <p:cNvPicPr/>
          <p:nvPr/>
        </p:nvPicPr>
        <p:blipFill>
          <a:blip r:embed="rId3" cstate="screen"/>
          <a:srcRect/>
          <a:stretch>
            <a:fillRect/>
          </a:stretch>
        </p:blipFill>
        <p:spPr bwMode="auto">
          <a:xfrm>
            <a:off x="3357554" y="1357298"/>
            <a:ext cx="3357586" cy="2357454"/>
          </a:xfrm>
          <a:prstGeom prst="rect">
            <a:avLst/>
          </a:prstGeom>
          <a:noFill/>
          <a:ln w="9525">
            <a:noFill/>
            <a:miter lim="800000"/>
            <a:headEnd/>
            <a:tailEnd/>
          </a:ln>
          <a:effectLst>
            <a:softEdge rad="63500"/>
          </a:effectLst>
        </p:spPr>
      </p:pic>
      <p:pic>
        <p:nvPicPr>
          <p:cNvPr id="5" name="Рисунок 4" descr="Выращивание кристаллов. Сахара"/>
          <p:cNvPicPr/>
          <p:nvPr/>
        </p:nvPicPr>
        <p:blipFill>
          <a:blip r:embed="rId4"/>
          <a:srcRect/>
          <a:stretch>
            <a:fillRect/>
          </a:stretch>
        </p:blipFill>
        <p:spPr bwMode="auto">
          <a:xfrm>
            <a:off x="1142976" y="5500702"/>
            <a:ext cx="1428750" cy="1143000"/>
          </a:xfrm>
          <a:prstGeom prst="rect">
            <a:avLst/>
          </a:prstGeom>
          <a:noFill/>
          <a:ln w="9525">
            <a:noFill/>
            <a:miter lim="800000"/>
            <a:headEnd/>
            <a:tailEnd/>
          </a:ln>
          <a:effectLst>
            <a:softEdge rad="63500"/>
          </a:effectLst>
        </p:spPr>
      </p:pic>
      <p:pic>
        <p:nvPicPr>
          <p:cNvPr id="28674" name="Picture 2" descr="C:\Documents and Settings\Admin.MICROSOF-22E70F\Рабочий стол\kristall\kristall\Изображение 047.jpg"/>
          <p:cNvPicPr>
            <a:picLocks noChangeAspect="1" noChangeArrowheads="1"/>
          </p:cNvPicPr>
          <p:nvPr/>
        </p:nvPicPr>
        <p:blipFill>
          <a:blip r:embed="rId5" cstate="screen"/>
          <a:srcRect/>
          <a:stretch>
            <a:fillRect/>
          </a:stretch>
        </p:blipFill>
        <p:spPr bwMode="auto">
          <a:xfrm>
            <a:off x="3571868" y="3857628"/>
            <a:ext cx="3857652" cy="262572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7" name="Рисунок 6" descr="http://crestalls.ucoz.ru/fgjhjh/170520101314777777777777777.gif"/>
          <p:cNvPicPr/>
          <p:nvPr/>
        </p:nvPicPr>
        <p:blipFill>
          <a:blip r:embed="rId6"/>
          <a:srcRect/>
          <a:stretch>
            <a:fillRect/>
          </a:stretch>
        </p:blipFill>
        <p:spPr bwMode="auto">
          <a:xfrm>
            <a:off x="6786578" y="2214554"/>
            <a:ext cx="1714512" cy="2000264"/>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rmAutofit fontScale="90000"/>
          </a:bodyPr>
          <a:lstStyle/>
          <a:p>
            <a:r>
              <a:rPr lang="ru-RU" sz="2000" b="1" u="sng" dirty="0" smtClean="0">
                <a:solidFill>
                  <a:schemeClr val="accent6">
                    <a:lumMod val="50000"/>
                  </a:schemeClr>
                </a:solidFill>
              </a:rPr>
              <a:t>Тема исследования </a:t>
            </a:r>
            <a:r>
              <a:rPr lang="ru-RU" sz="2000" dirty="0" smtClean="0">
                <a:solidFill>
                  <a:schemeClr val="accent6">
                    <a:lumMod val="50000"/>
                  </a:schemeClr>
                </a:solidFill>
              </a:rPr>
              <a:t/>
            </a:r>
            <a:br>
              <a:rPr lang="ru-RU" sz="2000" dirty="0" smtClean="0">
                <a:solidFill>
                  <a:schemeClr val="accent6">
                    <a:lumMod val="50000"/>
                  </a:schemeClr>
                </a:solidFill>
              </a:rPr>
            </a:br>
            <a:r>
              <a:rPr lang="ru-RU" sz="2000" b="1" dirty="0" smtClean="0">
                <a:solidFill>
                  <a:schemeClr val="accent6">
                    <a:lumMod val="50000"/>
                  </a:schemeClr>
                </a:solidFill>
              </a:rPr>
              <a:t>Выращивание кристаллов медного купороса, хлорида натрия, меди, сахара.</a:t>
            </a:r>
            <a:r>
              <a:rPr lang="ru-RU" sz="2000" dirty="0" smtClean="0">
                <a:solidFill>
                  <a:schemeClr val="accent6">
                    <a:lumMod val="50000"/>
                  </a:schemeClr>
                </a:solidFill>
              </a:rPr>
              <a:t> </a:t>
            </a:r>
            <a:br>
              <a:rPr lang="ru-RU" sz="2000" dirty="0" smtClean="0">
                <a:solidFill>
                  <a:schemeClr val="accent6">
                    <a:lumMod val="50000"/>
                  </a:schemeClr>
                </a:solidFill>
              </a:rPr>
            </a:br>
            <a:r>
              <a:rPr lang="ru-RU" sz="2000" b="1" u="sng" dirty="0" smtClean="0">
                <a:solidFill>
                  <a:schemeClr val="accent6">
                    <a:lumMod val="50000"/>
                  </a:schemeClr>
                </a:solidFill>
              </a:rPr>
              <a:t>Проблемный вопрос (</a:t>
            </a:r>
            <a:r>
              <a:rPr lang="ru-RU" sz="2000" b="1" u="sng" dirty="0" err="1" smtClean="0">
                <a:solidFill>
                  <a:schemeClr val="accent6">
                    <a:lumMod val="50000"/>
                  </a:schemeClr>
                </a:solidFill>
              </a:rPr>
              <a:t>вопрос</a:t>
            </a:r>
            <a:r>
              <a:rPr lang="ru-RU" sz="2000" b="1" u="sng" dirty="0" smtClean="0">
                <a:solidFill>
                  <a:schemeClr val="accent6">
                    <a:lumMod val="50000"/>
                  </a:schemeClr>
                </a:solidFill>
              </a:rPr>
              <a:t> для исследования)</a:t>
            </a:r>
            <a:r>
              <a:rPr lang="ru-RU" sz="2000" dirty="0" smtClean="0">
                <a:solidFill>
                  <a:schemeClr val="accent6">
                    <a:lumMod val="50000"/>
                  </a:schemeClr>
                </a:solidFill>
              </a:rPr>
              <a:t/>
            </a:r>
            <a:br>
              <a:rPr lang="ru-RU" sz="2000" dirty="0" smtClean="0">
                <a:solidFill>
                  <a:schemeClr val="accent6">
                    <a:lumMod val="50000"/>
                  </a:schemeClr>
                </a:solidFill>
              </a:rPr>
            </a:br>
            <a:r>
              <a:rPr lang="ru-RU" sz="2000" dirty="0" smtClean="0">
                <a:solidFill>
                  <a:srgbClr val="FF0000"/>
                </a:solidFill>
              </a:rPr>
              <a:t>Как растут кристаллы? </a:t>
            </a:r>
            <a:r>
              <a:rPr lang="ru-RU" sz="2000" dirty="0" smtClean="0">
                <a:solidFill>
                  <a:schemeClr val="accent6">
                    <a:lumMod val="50000"/>
                  </a:schemeClr>
                </a:solidFill>
              </a:rPr>
              <a:t/>
            </a:r>
            <a:br>
              <a:rPr lang="ru-RU" sz="2000" dirty="0" smtClean="0">
                <a:solidFill>
                  <a:schemeClr val="accent6">
                    <a:lumMod val="50000"/>
                  </a:schemeClr>
                </a:solidFill>
              </a:rPr>
            </a:br>
            <a:r>
              <a:rPr lang="ru-RU" sz="2000" b="1" u="sng" dirty="0" smtClean="0">
                <a:solidFill>
                  <a:schemeClr val="accent6">
                    <a:lumMod val="50000"/>
                  </a:schemeClr>
                </a:solidFill>
              </a:rPr>
              <a:t>Гипотеза исследования </a:t>
            </a:r>
            <a:r>
              <a:rPr lang="ru-RU" sz="2000" dirty="0" smtClean="0">
                <a:solidFill>
                  <a:schemeClr val="accent6">
                    <a:lumMod val="50000"/>
                  </a:schemeClr>
                </a:solidFill>
              </a:rPr>
              <a:t/>
            </a:r>
            <a:br>
              <a:rPr lang="ru-RU" sz="2000" dirty="0" smtClean="0">
                <a:solidFill>
                  <a:schemeClr val="accent6">
                    <a:lumMod val="50000"/>
                  </a:schemeClr>
                </a:solidFill>
              </a:rPr>
            </a:br>
            <a:r>
              <a:rPr lang="ru-RU" sz="2000" i="1" dirty="0" smtClean="0">
                <a:solidFill>
                  <a:srgbClr val="FF0000"/>
                </a:solidFill>
              </a:rPr>
              <a:t>Если вырастить кристаллы из разных веществ, то будут получены данные об их строении.</a:t>
            </a:r>
            <a:r>
              <a:rPr lang="ru-RU" sz="2000" dirty="0" smtClean="0">
                <a:solidFill>
                  <a:srgbClr val="FF0000"/>
                </a:solidFill>
              </a:rPr>
              <a:t> </a:t>
            </a:r>
            <a:r>
              <a:rPr lang="ru-RU" sz="2000" dirty="0" smtClean="0">
                <a:solidFill>
                  <a:schemeClr val="accent6">
                    <a:lumMod val="50000"/>
                  </a:schemeClr>
                </a:solidFill>
              </a:rPr>
              <a:t/>
            </a:r>
            <a:br>
              <a:rPr lang="ru-RU" sz="2000" dirty="0" smtClean="0">
                <a:solidFill>
                  <a:schemeClr val="accent6">
                    <a:lumMod val="50000"/>
                  </a:schemeClr>
                </a:solidFill>
              </a:rPr>
            </a:br>
            <a:r>
              <a:rPr lang="ru-RU" sz="2000" b="1" u="sng" dirty="0" smtClean="0">
                <a:solidFill>
                  <a:schemeClr val="accent6">
                    <a:lumMod val="50000"/>
                  </a:schemeClr>
                </a:solidFill>
              </a:rPr>
              <a:t>Цели исследования</a:t>
            </a:r>
            <a:r>
              <a:rPr lang="ru-RU" sz="2000" dirty="0" smtClean="0">
                <a:solidFill>
                  <a:schemeClr val="accent6">
                    <a:lumMod val="50000"/>
                  </a:schemeClr>
                </a:solidFill>
              </a:rPr>
              <a:t/>
            </a:r>
            <a:br>
              <a:rPr lang="ru-RU" sz="2000" dirty="0" smtClean="0">
                <a:solidFill>
                  <a:schemeClr val="accent6">
                    <a:lumMod val="50000"/>
                  </a:schemeClr>
                </a:solidFill>
              </a:rPr>
            </a:br>
            <a:r>
              <a:rPr lang="ru-RU" sz="2000" dirty="0" smtClean="0">
                <a:solidFill>
                  <a:srgbClr val="FF0000"/>
                </a:solidFill>
              </a:rPr>
              <a:t>Целью работы было выращивание кристаллов из разных веществ. </a:t>
            </a:r>
            <a:endParaRPr lang="ru-RU" sz="2000" dirty="0">
              <a:solidFill>
                <a:srgbClr val="FF0000"/>
              </a:solidFill>
            </a:endParaRPr>
          </a:p>
        </p:txBody>
      </p:sp>
      <p:pic>
        <p:nvPicPr>
          <p:cNvPr id="29698" name="Picture 2"/>
          <p:cNvPicPr>
            <a:picLocks noChangeAspect="1" noChangeArrowheads="1"/>
          </p:cNvPicPr>
          <p:nvPr/>
        </p:nvPicPr>
        <p:blipFill>
          <a:blip r:embed="rId2" cstate="screen"/>
          <a:srcRect/>
          <a:stretch>
            <a:fillRect/>
          </a:stretch>
        </p:blipFill>
        <p:spPr bwMode="auto">
          <a:xfrm rot="5400000">
            <a:off x="-31" y="3357563"/>
            <a:ext cx="2643204" cy="2214578"/>
          </a:xfrm>
          <a:prstGeom prst="rect">
            <a:avLst/>
          </a:prstGeom>
          <a:noFill/>
          <a:ln w="9525">
            <a:noFill/>
            <a:miter lim="800000"/>
            <a:headEnd/>
            <a:tailEnd/>
          </a:ln>
          <a:effectLst>
            <a:softEdge rad="63500"/>
          </a:effectLst>
        </p:spPr>
      </p:pic>
      <p:pic>
        <p:nvPicPr>
          <p:cNvPr id="29699" name="Picture 3"/>
          <p:cNvPicPr>
            <a:picLocks noChangeAspect="1" noChangeArrowheads="1"/>
          </p:cNvPicPr>
          <p:nvPr/>
        </p:nvPicPr>
        <p:blipFill>
          <a:blip r:embed="rId3" cstate="screen"/>
          <a:srcRect/>
          <a:stretch>
            <a:fillRect/>
          </a:stretch>
        </p:blipFill>
        <p:spPr bwMode="auto">
          <a:xfrm rot="5400000">
            <a:off x="1750186" y="4393401"/>
            <a:ext cx="2286042" cy="2214579"/>
          </a:xfrm>
          <a:prstGeom prst="rect">
            <a:avLst/>
          </a:prstGeom>
          <a:noFill/>
          <a:ln w="9525">
            <a:noFill/>
            <a:miter lim="800000"/>
            <a:headEnd/>
            <a:tailEnd/>
          </a:ln>
          <a:effectLst>
            <a:softEdge rad="63500"/>
          </a:effectLst>
        </p:spPr>
      </p:pic>
      <p:pic>
        <p:nvPicPr>
          <p:cNvPr id="29700" name="Picture 4"/>
          <p:cNvPicPr>
            <a:picLocks noChangeAspect="1" noChangeArrowheads="1"/>
          </p:cNvPicPr>
          <p:nvPr/>
        </p:nvPicPr>
        <p:blipFill>
          <a:blip r:embed="rId4" cstate="screen"/>
          <a:srcRect/>
          <a:stretch>
            <a:fillRect/>
          </a:stretch>
        </p:blipFill>
        <p:spPr bwMode="auto">
          <a:xfrm>
            <a:off x="3714744" y="3071810"/>
            <a:ext cx="2714644" cy="2444755"/>
          </a:xfrm>
          <a:prstGeom prst="rect">
            <a:avLst/>
          </a:prstGeom>
          <a:noFill/>
          <a:ln w="9525">
            <a:noFill/>
            <a:miter lim="800000"/>
            <a:headEnd/>
            <a:tailEnd/>
          </a:ln>
          <a:effectLst>
            <a:softEdge rad="63500"/>
          </a:effectLst>
        </p:spPr>
      </p:pic>
      <p:pic>
        <p:nvPicPr>
          <p:cNvPr id="29701" name="Picture 5"/>
          <p:cNvPicPr>
            <a:picLocks noChangeAspect="1" noChangeArrowheads="1"/>
          </p:cNvPicPr>
          <p:nvPr/>
        </p:nvPicPr>
        <p:blipFill>
          <a:blip r:embed="rId5" cstate="screen"/>
          <a:srcRect/>
          <a:stretch>
            <a:fillRect/>
          </a:stretch>
        </p:blipFill>
        <p:spPr bwMode="auto">
          <a:xfrm>
            <a:off x="6572264" y="4071942"/>
            <a:ext cx="2286016" cy="2571768"/>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428604"/>
            <a:ext cx="6215106" cy="5786478"/>
          </a:xfrm>
        </p:spPr>
        <p:txBody>
          <a:bodyPr>
            <a:noAutofit/>
          </a:bodyPr>
          <a:lstStyle/>
          <a:p>
            <a:r>
              <a:rPr lang="ru-RU" sz="2800" b="1" u="sng" dirty="0" smtClean="0">
                <a:solidFill>
                  <a:schemeClr val="accent6">
                    <a:lumMod val="50000"/>
                  </a:schemeClr>
                </a:solidFill>
              </a:rPr>
              <a:t>Задачи работы</a:t>
            </a:r>
            <a:r>
              <a:rPr lang="ru-RU" sz="2800" dirty="0" smtClean="0">
                <a:solidFill>
                  <a:schemeClr val="accent6">
                    <a:lumMod val="50000"/>
                  </a:schemeClr>
                </a:solidFill>
              </a:rPr>
              <a:t/>
            </a:r>
            <a:br>
              <a:rPr lang="ru-RU" sz="2800" dirty="0" smtClean="0">
                <a:solidFill>
                  <a:schemeClr val="accent6">
                    <a:lumMod val="50000"/>
                  </a:schemeClr>
                </a:solidFill>
              </a:rPr>
            </a:br>
            <a:r>
              <a:rPr lang="ru-RU" sz="2800" dirty="0" smtClean="0">
                <a:solidFill>
                  <a:schemeClr val="accent6">
                    <a:lumMod val="50000"/>
                  </a:schemeClr>
                </a:solidFill>
              </a:rPr>
              <a:t>1.Изучить теорию вопроса: что такое кристаллы, какие бывают кристаллы.</a:t>
            </a:r>
            <a:br>
              <a:rPr lang="ru-RU" sz="2800" dirty="0" smtClean="0">
                <a:solidFill>
                  <a:schemeClr val="accent6">
                    <a:lumMod val="50000"/>
                  </a:schemeClr>
                </a:solidFill>
              </a:rPr>
            </a:br>
            <a:r>
              <a:rPr lang="ru-RU" sz="2800" dirty="0" smtClean="0">
                <a:solidFill>
                  <a:schemeClr val="accent6">
                    <a:lumMod val="50000"/>
                  </a:schemeClr>
                </a:solidFill>
              </a:rPr>
              <a:t>2.Найти методику выращивания кристаллов в домашних условиях.  </a:t>
            </a:r>
            <a:br>
              <a:rPr lang="ru-RU" sz="2800" dirty="0" smtClean="0">
                <a:solidFill>
                  <a:schemeClr val="accent6">
                    <a:lumMod val="50000"/>
                  </a:schemeClr>
                </a:solidFill>
              </a:rPr>
            </a:br>
            <a:r>
              <a:rPr lang="ru-RU" sz="2800" dirty="0" smtClean="0">
                <a:solidFill>
                  <a:schemeClr val="accent6">
                    <a:lumMod val="50000"/>
                  </a:schemeClr>
                </a:solidFill>
              </a:rPr>
              <a:t>3. Найти вещества,  из которых можно вырастить кристаллы.</a:t>
            </a:r>
            <a:br>
              <a:rPr lang="ru-RU" sz="2800" dirty="0" smtClean="0">
                <a:solidFill>
                  <a:schemeClr val="accent6">
                    <a:lumMod val="50000"/>
                  </a:schemeClr>
                </a:solidFill>
              </a:rPr>
            </a:br>
            <a:r>
              <a:rPr lang="ru-RU" sz="2800" dirty="0" smtClean="0">
                <a:solidFill>
                  <a:schemeClr val="accent6">
                    <a:lumMod val="50000"/>
                  </a:schemeClr>
                </a:solidFill>
              </a:rPr>
              <a:t>4.Получить кристаллы и изучить их форму.</a:t>
            </a:r>
            <a:br>
              <a:rPr lang="ru-RU" sz="2800" dirty="0" smtClean="0">
                <a:solidFill>
                  <a:schemeClr val="accent6">
                    <a:lumMod val="50000"/>
                  </a:schemeClr>
                </a:solidFill>
              </a:rPr>
            </a:br>
            <a:r>
              <a:rPr lang="ru-RU" sz="2800" dirty="0" smtClean="0">
                <a:solidFill>
                  <a:schemeClr val="accent6">
                    <a:lumMod val="50000"/>
                  </a:schemeClr>
                </a:solidFill>
              </a:rPr>
              <a:t>5.Выполнить из кристаллов экспонат на выставку технического творчества.</a:t>
            </a:r>
            <a:br>
              <a:rPr lang="ru-RU" sz="2800" dirty="0" smtClean="0">
                <a:solidFill>
                  <a:schemeClr val="accent6">
                    <a:lumMod val="50000"/>
                  </a:schemeClr>
                </a:solidFill>
              </a:rPr>
            </a:br>
            <a:r>
              <a:rPr lang="ru-RU" sz="2800" dirty="0" smtClean="0">
                <a:solidFill>
                  <a:schemeClr val="accent6">
                    <a:lumMod val="50000"/>
                  </a:schemeClr>
                </a:solidFill>
              </a:rPr>
              <a:t> 6.Рассказать одноклассникам о своей работе.</a:t>
            </a:r>
            <a:br>
              <a:rPr lang="ru-RU" sz="2800" dirty="0" smtClean="0">
                <a:solidFill>
                  <a:schemeClr val="accent6">
                    <a:lumMod val="50000"/>
                  </a:schemeClr>
                </a:solidFill>
              </a:rPr>
            </a:br>
            <a:endParaRPr lang="ru-RU" sz="2800" dirty="0">
              <a:solidFill>
                <a:schemeClr val="accent6">
                  <a:lumMod val="50000"/>
                </a:schemeClr>
              </a:solidFill>
            </a:endParaRPr>
          </a:p>
        </p:txBody>
      </p:sp>
      <p:pic>
        <p:nvPicPr>
          <p:cNvPr id="3" name="Picture 8" descr="j0305257"/>
          <p:cNvPicPr>
            <a:picLocks noChangeAspect="1" noChangeArrowheads="1"/>
          </p:cNvPicPr>
          <p:nvPr/>
        </p:nvPicPr>
        <p:blipFill>
          <a:blip r:embed="rId3"/>
          <a:srcRect/>
          <a:stretch>
            <a:fillRect/>
          </a:stretch>
        </p:blipFill>
        <p:spPr bwMode="auto">
          <a:xfrm>
            <a:off x="571472" y="571480"/>
            <a:ext cx="1138238" cy="1828800"/>
          </a:xfrm>
          <a:prstGeom prst="rect">
            <a:avLst/>
          </a:prstGeom>
          <a:noFill/>
          <a:ln w="9525">
            <a:noFill/>
            <a:miter lim="800000"/>
            <a:headEnd/>
            <a:tailEnd/>
          </a:ln>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effectLst>
                  <a:outerShdw blurRad="38100" dist="38100" dir="2700000" algn="tl">
                    <a:srgbClr val="FFFFFF"/>
                  </a:outerShdw>
                </a:effectLst>
              </a:rPr>
              <a:t>Приготовление насыщенного раствора.</a:t>
            </a:r>
            <a:endParaRPr lang="ru-RU" dirty="0">
              <a:solidFill>
                <a:schemeClr val="accent6">
                  <a:lumMod val="50000"/>
                </a:schemeClr>
              </a:solidFill>
            </a:endParaRPr>
          </a:p>
        </p:txBody>
      </p:sp>
      <p:pic>
        <p:nvPicPr>
          <p:cNvPr id="30722" name="Picture 2"/>
          <p:cNvPicPr>
            <a:picLocks noChangeAspect="1" noChangeArrowheads="1"/>
          </p:cNvPicPr>
          <p:nvPr/>
        </p:nvPicPr>
        <p:blipFill>
          <a:blip r:embed="rId2" cstate="screen"/>
          <a:srcRect/>
          <a:stretch>
            <a:fillRect/>
          </a:stretch>
        </p:blipFill>
        <p:spPr bwMode="auto">
          <a:xfrm rot="5400000">
            <a:off x="-321503" y="2536025"/>
            <a:ext cx="4357718" cy="3000396"/>
          </a:xfrm>
          <a:prstGeom prst="rect">
            <a:avLst/>
          </a:prstGeom>
          <a:noFill/>
          <a:ln w="9525">
            <a:noFill/>
            <a:miter lim="800000"/>
            <a:headEnd/>
            <a:tailEnd/>
          </a:ln>
          <a:effectLst>
            <a:glow rad="228600">
              <a:schemeClr val="accent2">
                <a:satMod val="175000"/>
                <a:alpha val="40000"/>
              </a:schemeClr>
            </a:glow>
          </a:effectLst>
          <a:scene3d>
            <a:camera prst="orthographicFront"/>
            <a:lightRig rig="threePt" dir="t"/>
          </a:scene3d>
          <a:sp3d>
            <a:bevelT prst="angle"/>
          </a:sp3d>
        </p:spPr>
      </p:pic>
      <p:pic>
        <p:nvPicPr>
          <p:cNvPr id="30723" name="Picture 3"/>
          <p:cNvPicPr>
            <a:picLocks noChangeAspect="1" noChangeArrowheads="1"/>
          </p:cNvPicPr>
          <p:nvPr/>
        </p:nvPicPr>
        <p:blipFill>
          <a:blip r:embed="rId3" cstate="screen"/>
          <a:srcRect/>
          <a:stretch>
            <a:fillRect/>
          </a:stretch>
        </p:blipFill>
        <p:spPr bwMode="auto">
          <a:xfrm>
            <a:off x="6215074" y="3500438"/>
            <a:ext cx="2643205" cy="2659069"/>
          </a:xfrm>
          <a:prstGeom prst="rect">
            <a:avLst/>
          </a:prstGeom>
          <a:noFill/>
          <a:ln w="9525">
            <a:noFill/>
            <a:miter lim="800000"/>
            <a:headEnd/>
            <a:tailEnd/>
          </a:ln>
          <a:effectLst>
            <a:glow rad="228600">
              <a:schemeClr val="accent2">
                <a:satMod val="175000"/>
                <a:alpha val="40000"/>
              </a:schemeClr>
            </a:glow>
          </a:effectLst>
        </p:spPr>
      </p:pic>
      <p:pic>
        <p:nvPicPr>
          <p:cNvPr id="30727" name="Picture 7"/>
          <p:cNvPicPr>
            <a:picLocks noChangeAspect="1" noChangeArrowheads="1"/>
          </p:cNvPicPr>
          <p:nvPr/>
        </p:nvPicPr>
        <p:blipFill>
          <a:blip r:embed="rId4"/>
          <a:srcRect/>
          <a:stretch>
            <a:fillRect/>
          </a:stretch>
        </p:blipFill>
        <p:spPr bwMode="auto">
          <a:xfrm>
            <a:off x="3071802" y="2500306"/>
            <a:ext cx="3500462" cy="3929090"/>
          </a:xfrm>
          <a:prstGeom prst="rect">
            <a:avLst/>
          </a:prstGeom>
          <a:noFill/>
          <a:ln w="9525">
            <a:noFill/>
            <a:miter lim="800000"/>
            <a:headEnd/>
            <a:tailEnd/>
          </a:ln>
          <a:effectLst>
            <a:glow rad="139700">
              <a:schemeClr val="accent4">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u="sng" dirty="0" smtClean="0">
                <a:solidFill>
                  <a:schemeClr val="accent6">
                    <a:lumMod val="50000"/>
                  </a:schemeClr>
                </a:solidFill>
                <a:effectLst>
                  <a:outerShdw blurRad="38100" dist="38100" dir="2700000" algn="tl">
                    <a:srgbClr val="FFFFFF"/>
                  </a:outerShdw>
                </a:effectLst>
              </a:rPr>
              <a:t>Полученные кристаллы</a:t>
            </a:r>
            <a:endParaRPr lang="ru-RU" u="sng" dirty="0">
              <a:solidFill>
                <a:schemeClr val="accent6">
                  <a:lumMod val="50000"/>
                </a:schemeClr>
              </a:solidFill>
            </a:endParaRPr>
          </a:p>
        </p:txBody>
      </p:sp>
      <p:pic>
        <p:nvPicPr>
          <p:cNvPr id="31746" name="Picture 2" descr="C:\Documents and Settings\Admin.MICROSOF-22E70F\Рабочий стол\kristall\kristall\Изображение 030.jpg"/>
          <p:cNvPicPr>
            <a:picLocks noChangeAspect="1" noChangeArrowheads="1"/>
          </p:cNvPicPr>
          <p:nvPr/>
        </p:nvPicPr>
        <p:blipFill>
          <a:blip r:embed="rId3" cstate="screen"/>
          <a:srcRect/>
          <a:stretch>
            <a:fillRect/>
          </a:stretch>
        </p:blipFill>
        <p:spPr bwMode="auto">
          <a:xfrm>
            <a:off x="357159" y="1643050"/>
            <a:ext cx="2286015" cy="2000264"/>
          </a:xfrm>
          <a:prstGeom prst="rect">
            <a:avLst/>
          </a:prstGeom>
          <a:noFill/>
          <a:effectLst>
            <a:softEdge rad="63500"/>
          </a:effectLst>
        </p:spPr>
      </p:pic>
      <p:pic>
        <p:nvPicPr>
          <p:cNvPr id="31747" name="Picture 3" descr="C:\Documents and Settings\Admin.MICROSOF-22E70F\Рабочий стол\kristall\kristall\Изображение 033.jpg"/>
          <p:cNvPicPr>
            <a:picLocks noChangeAspect="1" noChangeArrowheads="1"/>
          </p:cNvPicPr>
          <p:nvPr/>
        </p:nvPicPr>
        <p:blipFill>
          <a:blip r:embed="rId4" cstate="screen"/>
          <a:srcRect/>
          <a:stretch>
            <a:fillRect/>
          </a:stretch>
        </p:blipFill>
        <p:spPr bwMode="auto">
          <a:xfrm>
            <a:off x="285721" y="3571876"/>
            <a:ext cx="2357454" cy="2571767"/>
          </a:xfrm>
          <a:prstGeom prst="rect">
            <a:avLst/>
          </a:prstGeom>
          <a:noFill/>
          <a:effectLst>
            <a:softEdge rad="127000"/>
          </a:effectLst>
        </p:spPr>
      </p:pic>
      <p:pic>
        <p:nvPicPr>
          <p:cNvPr id="31748" name="Picture 4" descr="C:\Documents and Settings\Admin.MICROSOF-22E70F\Рабочий стол\kristall\kristall\Изображение 036.jpg"/>
          <p:cNvPicPr>
            <a:picLocks noChangeAspect="1" noChangeArrowheads="1"/>
          </p:cNvPicPr>
          <p:nvPr/>
        </p:nvPicPr>
        <p:blipFill>
          <a:blip r:embed="rId5" cstate="screen"/>
          <a:srcRect/>
          <a:stretch>
            <a:fillRect/>
          </a:stretch>
        </p:blipFill>
        <p:spPr bwMode="auto">
          <a:xfrm>
            <a:off x="2643174" y="1500175"/>
            <a:ext cx="2571768" cy="2071702"/>
          </a:xfrm>
          <a:prstGeom prst="rect">
            <a:avLst/>
          </a:prstGeom>
          <a:noFill/>
          <a:effectLst>
            <a:softEdge rad="63500"/>
          </a:effectLst>
        </p:spPr>
      </p:pic>
      <p:pic>
        <p:nvPicPr>
          <p:cNvPr id="31750" name="Picture 6" descr="C:\Documents and Settings\Admin.MICROSOF-22E70F\Рабочий стол\kristall\kristall\Изображение 045.jpg"/>
          <p:cNvPicPr>
            <a:picLocks noChangeAspect="1" noChangeArrowheads="1"/>
          </p:cNvPicPr>
          <p:nvPr/>
        </p:nvPicPr>
        <p:blipFill>
          <a:blip r:embed="rId6" cstate="screen"/>
          <a:srcRect/>
          <a:stretch>
            <a:fillRect/>
          </a:stretch>
        </p:blipFill>
        <p:spPr bwMode="auto">
          <a:xfrm>
            <a:off x="5357818" y="1285861"/>
            <a:ext cx="3263901" cy="3000396"/>
          </a:xfrm>
          <a:prstGeom prst="rect">
            <a:avLst/>
          </a:prstGeom>
          <a:noFill/>
          <a:effectLst>
            <a:softEdge rad="63500"/>
          </a:effectLst>
        </p:spPr>
      </p:pic>
      <p:pic>
        <p:nvPicPr>
          <p:cNvPr id="31751" name="Picture 7" descr="C:\Documents and Settings\Admin.MICROSOF-22E70F\Рабочий стол\kristall\kristall\Изображение 047.jpg"/>
          <p:cNvPicPr>
            <a:picLocks noChangeAspect="1" noChangeArrowheads="1"/>
          </p:cNvPicPr>
          <p:nvPr/>
        </p:nvPicPr>
        <p:blipFill>
          <a:blip r:embed="rId7" cstate="screen"/>
          <a:srcRect/>
          <a:stretch>
            <a:fillRect/>
          </a:stretch>
        </p:blipFill>
        <p:spPr bwMode="auto">
          <a:xfrm>
            <a:off x="6000760" y="4357694"/>
            <a:ext cx="2928958" cy="2357454"/>
          </a:xfrm>
          <a:prstGeom prst="rect">
            <a:avLst/>
          </a:prstGeom>
          <a:noFill/>
          <a:effectLst>
            <a:softEdge rad="63500"/>
          </a:effectLst>
        </p:spPr>
      </p:pic>
      <p:pic>
        <p:nvPicPr>
          <p:cNvPr id="31752" name="Picture 8" descr="C:\Documents and Settings\Admin.MICROSOF-22E70F\Рабочий стол\kristall\kristall\Изображение 043.jpg"/>
          <p:cNvPicPr>
            <a:picLocks noChangeAspect="1" noChangeArrowheads="1"/>
          </p:cNvPicPr>
          <p:nvPr/>
        </p:nvPicPr>
        <p:blipFill>
          <a:blip r:embed="rId8" cstate="screen"/>
          <a:srcRect/>
          <a:stretch>
            <a:fillRect/>
          </a:stretch>
        </p:blipFill>
        <p:spPr bwMode="auto">
          <a:xfrm>
            <a:off x="2500298" y="3714752"/>
            <a:ext cx="3357586" cy="2928958"/>
          </a:xfrm>
          <a:prstGeom prst="rect">
            <a:avLst/>
          </a:prstGeom>
          <a:noFill/>
          <a:effectLst>
            <a:softEdge rad="63500"/>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u="sng" dirty="0" smtClean="0">
                <a:solidFill>
                  <a:srgbClr val="C00000"/>
                </a:solidFill>
                <a:effectLst>
                  <a:outerShdw blurRad="38100" dist="38100" dir="2700000" algn="tl">
                    <a:srgbClr val="FFFFFF"/>
                  </a:outerShdw>
                </a:effectLst>
              </a:rPr>
              <a:t>Вывод.</a:t>
            </a:r>
            <a:endParaRPr lang="ru-RU" u="sng" dirty="0">
              <a:solidFill>
                <a:srgbClr val="C00000"/>
              </a:solidFill>
            </a:endParaRPr>
          </a:p>
        </p:txBody>
      </p:sp>
      <p:sp>
        <p:nvSpPr>
          <p:cNvPr id="4" name="Содержимое 3"/>
          <p:cNvSpPr>
            <a:spLocks noGrp="1"/>
          </p:cNvSpPr>
          <p:nvPr>
            <p:ph idx="1"/>
          </p:nvPr>
        </p:nvSpPr>
        <p:spPr/>
        <p:txBody>
          <a:bodyPr>
            <a:normAutofit fontScale="70000" lnSpcReduction="20000"/>
          </a:bodyPr>
          <a:lstStyle/>
          <a:p>
            <a:r>
              <a:rPr lang="ru-RU" b="1" dirty="0" smtClean="0">
                <a:solidFill>
                  <a:schemeClr val="accent6">
                    <a:lumMod val="50000"/>
                  </a:schemeClr>
                </a:solidFill>
                <a:effectLst>
                  <a:outerShdw blurRad="38100" dist="38100" dir="2700000" algn="tl">
                    <a:srgbClr val="FFFFFF"/>
                  </a:outerShdw>
                </a:effectLst>
              </a:rPr>
              <a:t>1.Чтобы вырастить кристаллы в домашней лаборатории, мы применили методику испарении насыщенного раствора открытым способом .</a:t>
            </a:r>
          </a:p>
          <a:p>
            <a:endParaRPr lang="ru-RU" dirty="0" smtClean="0">
              <a:solidFill>
                <a:srgbClr val="000000"/>
              </a:solidFill>
              <a:effectLst>
                <a:outerShdw blurRad="38100" dist="38100" dir="2700000" algn="tl">
                  <a:srgbClr val="FFFFFF"/>
                </a:outerShdw>
              </a:effectLst>
            </a:endParaRPr>
          </a:p>
          <a:p>
            <a:r>
              <a:rPr lang="ru-RU" b="1" dirty="0" smtClean="0">
                <a:solidFill>
                  <a:schemeClr val="accent6">
                    <a:lumMod val="50000"/>
                  </a:schemeClr>
                </a:solidFill>
                <a:effectLst>
                  <a:outerShdw blurRad="38100" dist="38100" dir="2700000" algn="tl">
                    <a:srgbClr val="FFFFFF"/>
                  </a:outerShdw>
                </a:effectLst>
              </a:rPr>
              <a:t>2.Для выращивания кристаллов можно взять следующие вещества: морскую соль, медный купорос, сахар, для выращивания кристаллов меди </a:t>
            </a:r>
            <a:r>
              <a:rPr lang="ru-RU" b="1" dirty="0" smtClean="0">
                <a:solidFill>
                  <a:schemeClr val="accent6">
                    <a:lumMod val="50000"/>
                  </a:schemeClr>
                </a:solidFill>
              </a:rPr>
              <a:t>необходимы медный купорос, поваренная соль, стальная пластинка </a:t>
            </a:r>
            <a:r>
              <a:rPr lang="ru-RU" b="1" dirty="0" smtClean="0">
                <a:solidFill>
                  <a:schemeClr val="accent6">
                    <a:lumMod val="50000"/>
                  </a:schemeClr>
                </a:solidFill>
                <a:effectLst>
                  <a:outerShdw blurRad="38100" dist="38100" dir="2700000" algn="tl">
                    <a:srgbClr val="FFFFFF"/>
                  </a:outerShdw>
                </a:effectLst>
              </a:rPr>
              <a:t>. </a:t>
            </a:r>
          </a:p>
          <a:p>
            <a:pPr>
              <a:buNone/>
            </a:pPr>
            <a:r>
              <a:rPr lang="ru-RU" b="1" dirty="0" smtClean="0">
                <a:solidFill>
                  <a:schemeClr val="accent6">
                    <a:lumMod val="50000"/>
                  </a:schemeClr>
                </a:solidFill>
                <a:effectLst>
                  <a:outerShdw blurRad="38100" dist="38100" dir="2700000" algn="tl">
                    <a:srgbClr val="FFFFFF"/>
                  </a:outerShdw>
                </a:effectLst>
              </a:rPr>
              <a:t> </a:t>
            </a:r>
          </a:p>
          <a:p>
            <a:r>
              <a:rPr lang="ru-RU" b="1" dirty="0" smtClean="0">
                <a:solidFill>
                  <a:schemeClr val="accent6">
                    <a:lumMod val="50000"/>
                  </a:schemeClr>
                </a:solidFill>
                <a:effectLst>
                  <a:outerShdw blurRad="38100" dist="38100" dir="2700000" algn="tl">
                    <a:srgbClr val="FFFFFF"/>
                  </a:outerShdw>
                </a:effectLst>
              </a:rPr>
              <a:t>3. Мы выяснили, что для получения красивых фигур, подходит больше всего морская соль. Медный </a:t>
            </a:r>
            <a:r>
              <a:rPr lang="ru-RU" b="1" dirty="0" err="1" smtClean="0">
                <a:solidFill>
                  <a:schemeClr val="accent6">
                    <a:lumMod val="50000"/>
                  </a:schemeClr>
                </a:solidFill>
                <a:effectLst>
                  <a:outerShdw blurRad="38100" dist="38100" dir="2700000" algn="tl">
                    <a:srgbClr val="FFFFFF"/>
                  </a:outerShdw>
                </a:effectLst>
              </a:rPr>
              <a:t>кпорос</a:t>
            </a:r>
            <a:r>
              <a:rPr lang="ru-RU" b="1" dirty="0" smtClean="0">
                <a:solidFill>
                  <a:schemeClr val="accent6">
                    <a:lumMod val="50000"/>
                  </a:schemeClr>
                </a:solidFill>
                <a:effectLst>
                  <a:outerShdw blurRad="38100" dist="38100" dir="2700000" algn="tl">
                    <a:srgbClr val="FFFFFF"/>
                  </a:outerShdw>
                </a:effectLst>
              </a:rPr>
              <a:t> дает крупные кристаллы, и его лучше использовать для получения одиночных </a:t>
            </a:r>
            <a:r>
              <a:rPr lang="ru-RU" b="1" dirty="0" err="1" smtClean="0">
                <a:solidFill>
                  <a:schemeClr val="accent6">
                    <a:lumMod val="50000"/>
                  </a:schemeClr>
                </a:solidFill>
                <a:effectLst>
                  <a:outerShdw blurRad="38100" dist="38100" dir="2700000" algn="tl">
                    <a:srgbClr val="FFFFFF"/>
                  </a:outerShdw>
                </a:effectLst>
              </a:rPr>
              <a:t>кристаллов.Кристаллы</a:t>
            </a:r>
            <a:r>
              <a:rPr lang="ru-RU" b="1" dirty="0" smtClean="0">
                <a:solidFill>
                  <a:schemeClr val="accent6">
                    <a:lumMod val="50000"/>
                  </a:schemeClr>
                </a:solidFill>
                <a:effectLst>
                  <a:outerShdw blurRad="38100" dist="38100" dir="2700000" algn="tl">
                    <a:srgbClr val="FFFFFF"/>
                  </a:outerShdw>
                </a:effectLst>
              </a:rPr>
              <a:t> меди мелкие и быстро окисляются на воздухе, а кристаллы сахара </a:t>
            </a:r>
            <a:r>
              <a:rPr lang="ru-RU" b="1" dirty="0" err="1" smtClean="0">
                <a:solidFill>
                  <a:schemeClr val="accent6">
                    <a:lumMod val="50000"/>
                  </a:schemeClr>
                </a:solidFill>
                <a:effectLst>
                  <a:outerShdw blurRad="38100" dist="38100" dir="2700000" algn="tl">
                    <a:srgbClr val="FFFFFF"/>
                  </a:outerShdw>
                </a:effectLst>
              </a:rPr>
              <a:t>рассли</a:t>
            </a:r>
            <a:r>
              <a:rPr lang="ru-RU" b="1" dirty="0" smtClean="0">
                <a:solidFill>
                  <a:schemeClr val="accent6">
                    <a:lumMod val="50000"/>
                  </a:schemeClr>
                </a:solidFill>
                <a:effectLst>
                  <a:outerShdw blurRad="38100" dist="38100" dir="2700000" algn="tl">
                    <a:srgbClr val="FFFFFF"/>
                  </a:outerShdw>
                </a:effectLst>
              </a:rPr>
              <a:t>  очень медленно и очень хрупкие.</a:t>
            </a:r>
            <a:endParaRPr lang="ru-RU"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274638"/>
            <a:ext cx="3571900" cy="6440510"/>
          </a:xfrm>
        </p:spPr>
        <p:txBody>
          <a:bodyPr>
            <a:normAutofit/>
          </a:bodyPr>
          <a:lstStyle/>
          <a:p>
            <a:pPr lvl="0" fontAlgn="base">
              <a:spcAft>
                <a:spcPct val="0"/>
              </a:spcAft>
            </a:pPr>
            <a:r>
              <a:rPr lang="ru-RU" sz="4000" b="1" u="sng" dirty="0" smtClean="0">
                <a:solidFill>
                  <a:schemeClr val="accent6">
                    <a:lumMod val="50000"/>
                  </a:schemeClr>
                </a:solidFill>
              </a:rPr>
              <a:t>Участники проекта:</a:t>
            </a:r>
            <a:r>
              <a:rPr lang="en-US" dirty="0" smtClean="0">
                <a:solidFill>
                  <a:schemeClr val="accent6">
                    <a:lumMod val="50000"/>
                  </a:schemeClr>
                </a:solidFill>
              </a:rPr>
              <a:t/>
            </a:r>
            <a:br>
              <a:rPr lang="en-US" dirty="0" smtClean="0">
                <a:solidFill>
                  <a:schemeClr val="accent6">
                    <a:lumMod val="50000"/>
                  </a:schemeClr>
                </a:solidFill>
              </a:rPr>
            </a:br>
            <a:r>
              <a:rPr lang="en-US" sz="3100" i="1" dirty="0" err="1" smtClean="0">
                <a:solidFill>
                  <a:schemeClr val="accent6">
                    <a:lumMod val="50000"/>
                  </a:schemeClr>
                </a:solidFill>
                <a:latin typeface="Arial" pitchFamily="34" charset="0"/>
                <a:ea typeface="Times New Roman" pitchFamily="18" charset="0"/>
                <a:cs typeface="Arial" pitchFamily="34" charset="0"/>
              </a:rPr>
              <a:t>Кудрявцева</a:t>
            </a:r>
            <a:r>
              <a:rPr lang="en-US" sz="3100" i="1" dirty="0" smtClean="0">
                <a:solidFill>
                  <a:schemeClr val="accent6">
                    <a:lumMod val="50000"/>
                  </a:schemeClr>
                </a:solidFill>
                <a:latin typeface="Arial" pitchFamily="34" charset="0"/>
                <a:ea typeface="Times New Roman" pitchFamily="18" charset="0"/>
                <a:cs typeface="Arial" pitchFamily="34" charset="0"/>
              </a:rPr>
              <a:t> </a:t>
            </a:r>
            <a:r>
              <a:rPr lang="en-US" sz="3100" i="1" dirty="0" err="1" smtClean="0">
                <a:solidFill>
                  <a:schemeClr val="accent6">
                    <a:lumMod val="50000"/>
                  </a:schemeClr>
                </a:solidFill>
                <a:latin typeface="Arial" pitchFamily="34" charset="0"/>
                <a:ea typeface="Times New Roman" pitchFamily="18" charset="0"/>
                <a:cs typeface="Arial" pitchFamily="34" charset="0"/>
              </a:rPr>
              <a:t>Арина</a:t>
            </a:r>
            <a:r>
              <a:rPr lang="ru-RU" sz="3100" i="1" dirty="0" smtClean="0">
                <a:solidFill>
                  <a:schemeClr val="accent6">
                    <a:lumMod val="50000"/>
                  </a:schemeClr>
                </a:solidFill>
                <a:latin typeface="Arial" pitchFamily="34" charset="0"/>
                <a:cs typeface="Arial" pitchFamily="34" charset="0"/>
              </a:rPr>
              <a:t/>
            </a:r>
            <a:br>
              <a:rPr lang="ru-RU" sz="3100" i="1" dirty="0" smtClean="0">
                <a:solidFill>
                  <a:schemeClr val="accent6">
                    <a:lumMod val="50000"/>
                  </a:schemeClr>
                </a:solidFill>
                <a:latin typeface="Arial" pitchFamily="34" charset="0"/>
                <a:cs typeface="Arial" pitchFamily="34" charset="0"/>
              </a:rPr>
            </a:br>
            <a:r>
              <a:rPr lang="ru-RU" sz="3100" i="1" dirty="0" err="1" smtClean="0">
                <a:solidFill>
                  <a:schemeClr val="accent6">
                    <a:lumMod val="50000"/>
                  </a:schemeClr>
                </a:solidFill>
                <a:latin typeface="Arial" pitchFamily="34" charset="0"/>
                <a:ea typeface="Times New Roman" pitchFamily="18" charset="0"/>
                <a:cs typeface="Arial" pitchFamily="34" charset="0"/>
              </a:rPr>
              <a:t>Черников</a:t>
            </a:r>
            <a:r>
              <a:rPr lang="ru-RU" sz="3100" i="1" dirty="0" smtClean="0">
                <a:solidFill>
                  <a:schemeClr val="accent6">
                    <a:lumMod val="50000"/>
                  </a:schemeClr>
                </a:solidFill>
                <a:latin typeface="Arial" pitchFamily="34" charset="0"/>
                <a:ea typeface="Times New Roman" pitchFamily="18" charset="0"/>
                <a:cs typeface="Arial" pitchFamily="34" charset="0"/>
              </a:rPr>
              <a:t> Андрей</a:t>
            </a:r>
            <a:r>
              <a:rPr lang="ru-RU" sz="3100" i="1" dirty="0" smtClean="0">
                <a:solidFill>
                  <a:schemeClr val="accent6">
                    <a:lumMod val="50000"/>
                  </a:schemeClr>
                </a:solidFill>
                <a:latin typeface="Arial" pitchFamily="34" charset="0"/>
                <a:cs typeface="Arial" pitchFamily="34" charset="0"/>
              </a:rPr>
              <a:t/>
            </a:r>
            <a:br>
              <a:rPr lang="ru-RU" sz="3100" i="1" dirty="0" smtClean="0">
                <a:solidFill>
                  <a:schemeClr val="accent6">
                    <a:lumMod val="50000"/>
                  </a:schemeClr>
                </a:solidFill>
                <a:latin typeface="Arial" pitchFamily="34" charset="0"/>
                <a:cs typeface="Arial" pitchFamily="34" charset="0"/>
              </a:rPr>
            </a:br>
            <a:r>
              <a:rPr lang="ru-RU" sz="3100" i="1" dirty="0" smtClean="0">
                <a:solidFill>
                  <a:schemeClr val="accent6">
                    <a:lumMod val="50000"/>
                  </a:schemeClr>
                </a:solidFill>
                <a:latin typeface="Arial" pitchFamily="34" charset="0"/>
                <a:ea typeface="Times New Roman" pitchFamily="18" charset="0"/>
                <a:cs typeface="Arial" pitchFamily="34" charset="0"/>
              </a:rPr>
              <a:t>Кузнецов Али</a:t>
            </a:r>
            <a:r>
              <a:rPr lang="ru-RU" sz="3100" i="1" dirty="0" smtClean="0">
                <a:solidFill>
                  <a:schemeClr val="accent6">
                    <a:lumMod val="50000"/>
                  </a:schemeClr>
                </a:solidFill>
                <a:latin typeface="Arial" pitchFamily="34" charset="0"/>
                <a:cs typeface="Arial" pitchFamily="34" charset="0"/>
              </a:rPr>
              <a:t/>
            </a:r>
            <a:br>
              <a:rPr lang="ru-RU" sz="3100" i="1" dirty="0" smtClean="0">
                <a:solidFill>
                  <a:schemeClr val="accent6">
                    <a:lumMod val="50000"/>
                  </a:schemeClr>
                </a:solidFill>
                <a:latin typeface="Arial" pitchFamily="34" charset="0"/>
                <a:cs typeface="Arial" pitchFamily="34" charset="0"/>
              </a:rPr>
            </a:br>
            <a:r>
              <a:rPr lang="ru-RU" sz="3100" i="1" dirty="0" err="1" smtClean="0">
                <a:solidFill>
                  <a:schemeClr val="accent6">
                    <a:lumMod val="50000"/>
                  </a:schemeClr>
                </a:solidFill>
                <a:latin typeface="Arial" pitchFamily="34" charset="0"/>
                <a:ea typeface="Times New Roman" pitchFamily="18" charset="0"/>
                <a:cs typeface="Arial" pitchFamily="34" charset="0"/>
              </a:rPr>
              <a:t>Хачкова</a:t>
            </a:r>
            <a:r>
              <a:rPr lang="ru-RU" sz="3100" i="1" dirty="0" smtClean="0">
                <a:solidFill>
                  <a:schemeClr val="accent6">
                    <a:lumMod val="50000"/>
                  </a:schemeClr>
                </a:solidFill>
                <a:latin typeface="Arial" pitchFamily="34" charset="0"/>
                <a:ea typeface="Times New Roman" pitchFamily="18" charset="0"/>
                <a:cs typeface="Arial" pitchFamily="34" charset="0"/>
              </a:rPr>
              <a:t> Алина</a:t>
            </a:r>
            <a:br>
              <a:rPr lang="ru-RU" sz="3100" i="1" dirty="0" smtClean="0">
                <a:solidFill>
                  <a:schemeClr val="accent6">
                    <a:lumMod val="50000"/>
                  </a:schemeClr>
                </a:solidFill>
                <a:latin typeface="Arial" pitchFamily="34" charset="0"/>
                <a:ea typeface="Times New Roman" pitchFamily="18" charset="0"/>
                <a:cs typeface="Arial" pitchFamily="34" charset="0"/>
              </a:rPr>
            </a:br>
            <a:r>
              <a:rPr lang="ru-RU" sz="3100" i="1" dirty="0" smtClean="0">
                <a:solidFill>
                  <a:schemeClr val="accent6">
                    <a:lumMod val="50000"/>
                  </a:schemeClr>
                </a:solidFill>
                <a:latin typeface="Arial" pitchFamily="34" charset="0"/>
                <a:ea typeface="Times New Roman" pitchFamily="18" charset="0"/>
                <a:cs typeface="Arial" pitchFamily="34" charset="0"/>
              </a:rPr>
              <a:t>Клочков Алексей</a:t>
            </a:r>
            <a:r>
              <a:rPr lang="ru-RU" sz="3100" i="1" dirty="0" smtClean="0">
                <a:solidFill>
                  <a:schemeClr val="accent6">
                    <a:lumMod val="50000"/>
                  </a:schemeClr>
                </a:solidFill>
                <a:latin typeface="Arial" pitchFamily="34" charset="0"/>
                <a:cs typeface="Arial" pitchFamily="34" charset="0"/>
              </a:rPr>
              <a:t> </a:t>
            </a:r>
            <a:br>
              <a:rPr lang="ru-RU" sz="3100" i="1" dirty="0" smtClean="0">
                <a:solidFill>
                  <a:schemeClr val="accent6">
                    <a:lumMod val="50000"/>
                  </a:schemeClr>
                </a:solidFill>
                <a:latin typeface="Arial" pitchFamily="34" charset="0"/>
                <a:cs typeface="Arial" pitchFamily="34" charset="0"/>
              </a:rPr>
            </a:br>
            <a:endParaRPr lang="ru-RU" sz="3100" i="1" dirty="0">
              <a:solidFill>
                <a:schemeClr val="accent6">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14282" y="357166"/>
            <a:ext cx="5213355" cy="6000815"/>
          </a:xfrm>
          <a:prstGeom prst="rect">
            <a:avLst/>
          </a:prstGeom>
          <a:noFill/>
          <a:ln w="9525">
            <a:noFill/>
            <a:miter lim="800000"/>
            <a:headEnd/>
            <a:tailEnd/>
          </a:ln>
          <a:effectLst>
            <a:softEdge rad="6350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t>Морское дно.</a:t>
            </a:r>
            <a:endParaRPr lang="ru-RU" dirty="0"/>
          </a:p>
        </p:txBody>
      </p:sp>
      <p:pic>
        <p:nvPicPr>
          <p:cNvPr id="4" name="Содержимое 3" descr="Изображение 007.jpg"/>
          <p:cNvPicPr>
            <a:picLocks noGrp="1" noChangeAspect="1"/>
          </p:cNvPicPr>
          <p:nvPr>
            <p:ph idx="1"/>
          </p:nvPr>
        </p:nvPicPr>
        <p:blipFill>
          <a:blip r:embed="rId2" cstate="screen"/>
          <a:stretch>
            <a:fillRect/>
          </a:stretch>
        </p:blipFill>
        <p:spPr>
          <a:xfrm rot="5400000">
            <a:off x="1855588" y="501809"/>
            <a:ext cx="5786478" cy="6640199"/>
          </a:xfrm>
          <a:effectLst>
            <a:glow rad="228600">
              <a:schemeClr val="accent5">
                <a:satMod val="175000"/>
                <a:alpha val="40000"/>
              </a:schemeClr>
            </a:glow>
            <a:softEdge rad="127000"/>
          </a:effectLst>
          <a:scene3d>
            <a:camera prst="perspectiveFront"/>
            <a:lightRig rig="threePt" dir="t"/>
          </a:scene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rPr>
              <a:t>Отчет о работе «Кристаллы вокруг нас»</a:t>
            </a:r>
            <a:endParaRPr lang="ru-RU" dirty="0">
              <a:solidFill>
                <a:schemeClr val="accent6">
                  <a:lumMod val="50000"/>
                </a:schemeClr>
              </a:solidFill>
            </a:endParaRPr>
          </a:p>
        </p:txBody>
      </p:sp>
      <p:pic>
        <p:nvPicPr>
          <p:cNvPr id="4" name="Содержимое 3" descr="Изображение 016.jpg"/>
          <p:cNvPicPr>
            <a:picLocks noGrp="1" noChangeAspect="1"/>
          </p:cNvPicPr>
          <p:nvPr>
            <p:ph idx="1"/>
          </p:nvPr>
        </p:nvPicPr>
        <p:blipFill>
          <a:blip r:embed="rId2" cstate="screen"/>
          <a:stretch>
            <a:fillRect/>
          </a:stretch>
        </p:blipFill>
        <p:spPr>
          <a:xfrm>
            <a:off x="214283" y="1643050"/>
            <a:ext cx="3500462" cy="5000660"/>
          </a:xfrm>
          <a:effectLst>
            <a:softEdge rad="127000"/>
          </a:effectLst>
        </p:spPr>
      </p:pic>
      <p:pic>
        <p:nvPicPr>
          <p:cNvPr id="1026" name="Picture 2"/>
          <p:cNvPicPr>
            <a:picLocks noChangeAspect="1" noChangeArrowheads="1"/>
          </p:cNvPicPr>
          <p:nvPr/>
        </p:nvPicPr>
        <p:blipFill>
          <a:blip r:embed="rId3" cstate="screen"/>
          <a:srcRect/>
          <a:stretch>
            <a:fillRect/>
          </a:stretch>
        </p:blipFill>
        <p:spPr bwMode="auto">
          <a:xfrm>
            <a:off x="3714744" y="1643050"/>
            <a:ext cx="5172099" cy="4929222"/>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962012"/>
          </a:xfrm>
        </p:spPr>
        <p:txBody>
          <a:bodyPr>
            <a:normAutofit/>
          </a:bodyPr>
          <a:lstStyle/>
          <a:p>
            <a:r>
              <a:rPr lang="ru-RU" sz="4000" b="1" dirty="0" smtClean="0">
                <a:solidFill>
                  <a:schemeClr val="accent6">
                    <a:lumMod val="50000"/>
                  </a:schemeClr>
                </a:solidFill>
              </a:rPr>
              <a:t>Литература</a:t>
            </a:r>
            <a:endParaRPr lang="ru-RU" sz="4000" b="1" dirty="0">
              <a:solidFill>
                <a:schemeClr val="accent6">
                  <a:lumMod val="50000"/>
                </a:schemeClr>
              </a:solidFill>
            </a:endParaRPr>
          </a:p>
        </p:txBody>
      </p:sp>
      <p:sp>
        <p:nvSpPr>
          <p:cNvPr id="5" name="Rectangle 3"/>
          <p:cNvSpPr>
            <a:spLocks noGrp="1" noChangeArrowheads="1"/>
          </p:cNvSpPr>
          <p:nvPr>
            <p:ph type="body" sz="half" idx="2"/>
          </p:nvPr>
        </p:nvSpPr>
        <p:spPr>
          <a:xfrm>
            <a:off x="571500" y="1981200"/>
            <a:ext cx="7886700" cy="4114800"/>
          </a:xfrm>
        </p:spPr>
        <p:txBody>
          <a:bodyPr>
            <a:normAutofit fontScale="92500"/>
          </a:bodyPr>
          <a:lstStyle/>
          <a:p>
            <a:pPr lvl="0"/>
            <a:r>
              <a:rPr lang="ru-RU" dirty="0" smtClean="0">
                <a:solidFill>
                  <a:schemeClr val="accent6">
                    <a:lumMod val="50000"/>
                  </a:schemeClr>
                </a:solidFill>
              </a:rPr>
              <a:t>Ильченко В. Р. ,"Перекрестки физики ,химии  и биологии."М.,"Просвещение" 1986</a:t>
            </a:r>
          </a:p>
          <a:p>
            <a:pPr lvl="0"/>
            <a:r>
              <a:rPr lang="ru-RU" dirty="0" smtClean="0">
                <a:solidFill>
                  <a:schemeClr val="accent6">
                    <a:lumMod val="50000"/>
                  </a:schemeClr>
                </a:solidFill>
              </a:rPr>
              <a:t>Химическая энциклопедия. В 5 томах ,т.1 , т. 2 :</a:t>
            </a:r>
            <a:r>
              <a:rPr lang="ru-RU" dirty="0" err="1" smtClean="0">
                <a:solidFill>
                  <a:schemeClr val="accent6">
                    <a:lumMod val="50000"/>
                  </a:schemeClr>
                </a:solidFill>
              </a:rPr>
              <a:t>А-Дарзана.Ред-кол</a:t>
            </a:r>
            <a:r>
              <a:rPr lang="ru-RU" dirty="0" smtClean="0">
                <a:solidFill>
                  <a:schemeClr val="accent6">
                    <a:lumMod val="50000"/>
                  </a:schemeClr>
                </a:solidFill>
              </a:rPr>
              <a:t>. : </a:t>
            </a:r>
            <a:r>
              <a:rPr lang="ru-RU" dirty="0" err="1" smtClean="0">
                <a:solidFill>
                  <a:schemeClr val="accent6">
                    <a:lumMod val="50000"/>
                  </a:schemeClr>
                </a:solidFill>
              </a:rPr>
              <a:t>Кнунянц</a:t>
            </a:r>
            <a:r>
              <a:rPr lang="ru-RU" dirty="0" smtClean="0">
                <a:solidFill>
                  <a:schemeClr val="accent6">
                    <a:lumMod val="50000"/>
                  </a:schemeClr>
                </a:solidFill>
              </a:rPr>
              <a:t> И. Л.(гл. ред. ) и др. М."Советская энциклопедия" , 1988.</a:t>
            </a:r>
          </a:p>
          <a:p>
            <a:pPr lvl="0"/>
            <a:r>
              <a:rPr lang="ru-RU" dirty="0" smtClean="0">
                <a:solidFill>
                  <a:schemeClr val="accent6">
                    <a:lumMod val="50000"/>
                  </a:schemeClr>
                </a:solidFill>
              </a:rPr>
              <a:t>Энциклопедический словарь юного химика. Сост.В. А. </a:t>
            </a:r>
            <a:r>
              <a:rPr lang="ru-RU" dirty="0" err="1" smtClean="0">
                <a:solidFill>
                  <a:schemeClr val="accent6">
                    <a:lumMod val="50000"/>
                  </a:schemeClr>
                </a:solidFill>
              </a:rPr>
              <a:t>Крицман,В</a:t>
            </a:r>
            <a:r>
              <a:rPr lang="ru-RU" dirty="0" smtClean="0">
                <a:solidFill>
                  <a:schemeClr val="accent6">
                    <a:lumMod val="50000"/>
                  </a:schemeClr>
                </a:solidFill>
              </a:rPr>
              <a:t>. В. </a:t>
            </a:r>
            <a:r>
              <a:rPr lang="ru-RU" dirty="0" err="1" smtClean="0">
                <a:solidFill>
                  <a:schemeClr val="accent6">
                    <a:lumMod val="50000"/>
                  </a:schemeClr>
                </a:solidFill>
              </a:rPr>
              <a:t>Станцо</a:t>
            </a:r>
            <a:r>
              <a:rPr lang="ru-RU" dirty="0" smtClean="0">
                <a:solidFill>
                  <a:schemeClr val="accent6">
                    <a:lumMod val="50000"/>
                  </a:schemeClr>
                </a:solidFill>
              </a:rPr>
              <a:t>. М.,"Педагогика",1982.</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274638"/>
            <a:ext cx="3471858" cy="6297634"/>
          </a:xfrm>
        </p:spPr>
        <p:txBody>
          <a:bodyPr>
            <a:normAutofit/>
          </a:bodyPr>
          <a:lstStyle/>
          <a:p>
            <a:r>
              <a:rPr lang="ru-RU" sz="3200" b="1" u="sng" dirty="0" smtClean="0">
                <a:solidFill>
                  <a:schemeClr val="accent6">
                    <a:lumMod val="50000"/>
                  </a:schemeClr>
                </a:solidFill>
              </a:rPr>
              <a:t>Руководитель проекта</a:t>
            </a:r>
            <a:r>
              <a:rPr lang="ru-RU" dirty="0" smtClean="0">
                <a:solidFill>
                  <a:schemeClr val="accent6">
                    <a:lumMod val="50000"/>
                  </a:schemeClr>
                </a:solidFill>
              </a:rPr>
              <a:t/>
            </a:r>
            <a:br>
              <a:rPr lang="ru-RU" dirty="0" smtClean="0">
                <a:solidFill>
                  <a:schemeClr val="accent6">
                    <a:lumMod val="50000"/>
                  </a:schemeClr>
                </a:solidFill>
              </a:rPr>
            </a:br>
            <a:r>
              <a:rPr lang="ru-RU" b="1" dirty="0" smtClean="0">
                <a:solidFill>
                  <a:schemeClr val="accent6">
                    <a:lumMod val="50000"/>
                  </a:schemeClr>
                </a:solidFill>
              </a:rPr>
              <a:t>Матвеева Ольга Николаевна</a:t>
            </a:r>
            <a:br>
              <a:rPr lang="ru-RU" b="1" dirty="0" smtClean="0">
                <a:solidFill>
                  <a:schemeClr val="accent6">
                    <a:lumMod val="50000"/>
                  </a:schemeClr>
                </a:solidFill>
              </a:rPr>
            </a:br>
            <a:r>
              <a:rPr lang="ru-RU" sz="2800" dirty="0" smtClean="0">
                <a:solidFill>
                  <a:schemeClr val="accent6">
                    <a:lumMod val="50000"/>
                  </a:schemeClr>
                </a:solidFill>
              </a:rPr>
              <a:t>(учитель химии)</a:t>
            </a:r>
            <a:endParaRPr lang="ru-RU" sz="2800" dirty="0">
              <a:solidFill>
                <a:schemeClr val="accent6">
                  <a:lumMod val="50000"/>
                </a:schemeClr>
              </a:solidFill>
            </a:endParaRPr>
          </a:p>
        </p:txBody>
      </p:sp>
      <p:pic>
        <p:nvPicPr>
          <p:cNvPr id="1026" name="Picture 2"/>
          <p:cNvPicPr>
            <a:picLocks noChangeAspect="1" noChangeArrowheads="1"/>
          </p:cNvPicPr>
          <p:nvPr/>
        </p:nvPicPr>
        <p:blipFill>
          <a:blip r:embed="rId2" cstate="screen"/>
          <a:srcRect/>
          <a:stretch>
            <a:fillRect/>
          </a:stretch>
        </p:blipFill>
        <p:spPr bwMode="auto">
          <a:xfrm>
            <a:off x="428596" y="1000108"/>
            <a:ext cx="4357718" cy="4500594"/>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dirty="0" smtClean="0"/>
              <a:t>Этапы работы над проектом</a:t>
            </a:r>
            <a:br>
              <a:rPr lang="ru-RU" dirty="0" smtClean="0"/>
            </a:br>
            <a:r>
              <a:rPr lang="ru-RU" dirty="0" smtClean="0"/>
              <a:t>             (8 недель)</a:t>
            </a:r>
            <a:endParaRPr lang="ru-RU" dirty="0"/>
          </a:p>
        </p:txBody>
      </p:sp>
      <p:graphicFrame>
        <p:nvGraphicFramePr>
          <p:cNvPr id="3" name="Таблица 2"/>
          <p:cNvGraphicFramePr>
            <a:graphicFrameLocks noGrp="1"/>
          </p:cNvGraphicFramePr>
          <p:nvPr/>
        </p:nvGraphicFramePr>
        <p:xfrm>
          <a:off x="1500166" y="1571611"/>
          <a:ext cx="6643734" cy="4563642"/>
        </p:xfrm>
        <a:graphic>
          <a:graphicData uri="http://schemas.openxmlformats.org/drawingml/2006/table">
            <a:tbl>
              <a:tblPr firstRow="1" bandRow="1">
                <a:tableStyleId>{5C22544A-7EE6-4342-B048-85BDC9FD1C3A}</a:tableStyleId>
              </a:tblPr>
              <a:tblGrid>
                <a:gridCol w="2000264"/>
                <a:gridCol w="4643470"/>
              </a:tblGrid>
              <a:tr h="890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Сроки проведения</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Сроки проведения</a:t>
                      </a:r>
                    </a:p>
                    <a:p>
                      <a:endParaRPr lang="ru-RU" dirty="0"/>
                    </a:p>
                  </a:txBody>
                  <a:tcPr/>
                </a:tc>
              </a:tr>
              <a:tr h="72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1-2 неделя</a:t>
                      </a:r>
                    </a:p>
                    <a:p>
                      <a:endParaRPr lang="ru-RU" dirty="0"/>
                    </a:p>
                  </a:txBody>
                  <a:tcPr/>
                </a:tc>
                <a:tc>
                  <a:txBody>
                    <a:bodyPr/>
                    <a:lstStyle/>
                    <a:p>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Работа с литературой по определению темы проекта.</a:t>
                      </a:r>
                      <a:endParaRPr lang="ru-RU" dirty="0"/>
                    </a:p>
                  </a:txBody>
                  <a:tcPr/>
                </a:tc>
              </a:tr>
              <a:tr h="737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3 недели</a:t>
                      </a:r>
                    </a:p>
                    <a:p>
                      <a:endParaRPr lang="ru-RU" dirty="0"/>
                    </a:p>
                  </a:txBody>
                  <a:tcPr/>
                </a:tc>
                <a:tc>
                  <a:txBody>
                    <a:bodyPr/>
                    <a:lstStyle/>
                    <a:p>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Отбор информации по теме «Выращивание кристаллов»</a:t>
                      </a:r>
                      <a:endParaRPr lang="ru-RU" dirty="0"/>
                    </a:p>
                  </a:txBody>
                  <a:tcPr/>
                </a:tc>
              </a:tr>
              <a:tr h="531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4-5 недели</a:t>
                      </a:r>
                    </a:p>
                  </a:txBody>
                  <a:tcPr/>
                </a:tc>
                <a:tc>
                  <a:txBody>
                    <a:bodyPr/>
                    <a:lstStyle/>
                    <a:p>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Выращивание кристаллов</a:t>
                      </a:r>
                      <a:endParaRPr lang="ru-RU" dirty="0"/>
                    </a:p>
                  </a:txBody>
                  <a:tcPr/>
                </a:tc>
              </a:tr>
              <a:tr h="660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6 неделя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Создание наглядного пособия </a:t>
                      </a:r>
                      <a:endParaRPr lang="ru-RU" dirty="0"/>
                    </a:p>
                  </a:txBody>
                  <a:tcPr/>
                </a:tc>
              </a:tr>
              <a:tr h="991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7-8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Создание  отчета (презентация)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Этапы работы над проектом</a:t>
            </a:r>
            <a:br>
              <a:rPr lang="ru-RU" smtClean="0"/>
            </a:br>
            <a:r>
              <a:rPr lang="ru-RU" smtClean="0"/>
              <a:t>    (7 недель)</a:t>
            </a:r>
            <a:br>
              <a:rPr lang="ru-RU" smtClean="0"/>
            </a:br>
            <a:endParaRPr lang="ru-RU" dirty="0"/>
          </a:p>
        </p:txBody>
      </p:sp>
      <p:graphicFrame>
        <p:nvGraphicFramePr>
          <p:cNvPr id="3" name="Таблица 2"/>
          <p:cNvGraphicFramePr>
            <a:graphicFrameLocks noGrp="1"/>
          </p:cNvGraphicFramePr>
          <p:nvPr/>
        </p:nvGraphicFramePr>
        <p:xfrm>
          <a:off x="928662" y="1643051"/>
          <a:ext cx="7286676" cy="4618524"/>
        </p:xfrm>
        <a:graphic>
          <a:graphicData uri="http://schemas.openxmlformats.org/drawingml/2006/table">
            <a:tbl>
              <a:tblPr firstRow="1" bandRow="1">
                <a:tableStyleId>{5C22544A-7EE6-4342-B048-85BDC9FD1C3A}</a:tableStyleId>
              </a:tblPr>
              <a:tblGrid>
                <a:gridCol w="1871293"/>
                <a:gridCol w="5415383"/>
              </a:tblGrid>
              <a:tr h="990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Сроки проведения</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Деятельность учащихся</a:t>
                      </a:r>
                    </a:p>
                    <a:p>
                      <a:endParaRPr lang="ru-RU" dirty="0"/>
                    </a:p>
                  </a:txBody>
                  <a:tcPr/>
                </a:tc>
              </a:tr>
              <a:tr h="97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1 неделя</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Работа с литературой по определению темы проекта.</a:t>
                      </a:r>
                    </a:p>
                    <a:p>
                      <a:endParaRPr lang="ru-RU" dirty="0"/>
                    </a:p>
                  </a:txBody>
                  <a:tcPr/>
                </a:tc>
              </a:tr>
              <a:tr h="97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2-3 недели</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Отбор информации по теме «Выращивание кристаллов»</a:t>
                      </a:r>
                    </a:p>
                    <a:p>
                      <a:endParaRPr lang="ru-RU" dirty="0"/>
                    </a:p>
                  </a:txBody>
                  <a:tcPr/>
                </a:tc>
              </a:tr>
              <a:tr h="1037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4-5 недели</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Создание наглядного пособия «Морское дно»</a:t>
                      </a:r>
                    </a:p>
                    <a:p>
                      <a:endParaRPr lang="ru-RU" dirty="0" smtClean="0"/>
                    </a:p>
                    <a:p>
                      <a:endParaRPr lang="ru-RU" dirty="0"/>
                    </a:p>
                  </a:txBody>
                  <a:tcPr/>
                </a:tc>
              </a:tr>
              <a:tr h="607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6-7 недели</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F06E46"/>
                          </a:solidFill>
                          <a:effectLst>
                            <a:outerShdw blurRad="38100" dist="38100" dir="2700000" algn="tl">
                              <a:srgbClr val="000000"/>
                            </a:outerShdw>
                          </a:effectLst>
                          <a:latin typeface="Tahoma" pitchFamily="34" charset="0"/>
                        </a:rPr>
                        <a:t>Создание  отчета (презентация)</a:t>
                      </a:r>
                    </a:p>
                    <a:p>
                      <a:endParaRPr lang="ru-RU" dirty="0"/>
                    </a:p>
                  </a:txBody>
                  <a:tcPr/>
                </a:tc>
              </a:tr>
            </a:tbl>
          </a:graphicData>
        </a:graphic>
      </p:graphicFrame>
      <p:pic>
        <p:nvPicPr>
          <p:cNvPr id="5" name="Picture 5" descr="001"/>
          <p:cNvPicPr>
            <a:picLocks noChangeAspect="1" noChangeArrowheads="1"/>
          </p:cNvPicPr>
          <p:nvPr/>
        </p:nvPicPr>
        <p:blipFill>
          <a:blip r:embed="rId3"/>
          <a:srcRect/>
          <a:stretch>
            <a:fillRect/>
          </a:stretch>
        </p:blipFill>
        <p:spPr>
          <a:xfrm>
            <a:off x="0" y="0"/>
            <a:ext cx="9144000" cy="6858000"/>
          </a:xfrm>
          <a:prstGeom prst="rect">
            <a:avLst/>
          </a:prstGeom>
          <a:noFill/>
          <a:effectLst>
            <a:softEdge rad="63500"/>
          </a:effectLst>
        </p:spPr>
      </p:pic>
      <p:sp>
        <p:nvSpPr>
          <p:cNvPr id="6" name="Прямоугольник 5"/>
          <p:cNvSpPr/>
          <p:nvPr/>
        </p:nvSpPr>
        <p:spPr>
          <a:xfrm>
            <a:off x="642910" y="1285860"/>
            <a:ext cx="7072362" cy="2123658"/>
          </a:xfrm>
          <a:prstGeom prst="rect">
            <a:avLst/>
          </a:prstGeom>
        </p:spPr>
        <p:txBody>
          <a:bodyPr wrap="square">
            <a:spAutoFit/>
          </a:bodyPr>
          <a:lstStyle/>
          <a:p>
            <a:pPr algn="ctr"/>
            <a:r>
              <a:rPr lang="ru-RU" sz="6600" b="1" u="sng" dirty="0" smtClean="0">
                <a:solidFill>
                  <a:srgbClr val="FFFF00"/>
                </a:solidFill>
              </a:rPr>
              <a:t>«Кристаллы вокруг нас.»</a:t>
            </a:r>
            <a:endParaRPr lang="ru-RU" sz="6600" b="1"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0" nodeType="clickEffect">
                                  <p:stCondLst>
                                    <p:cond delay="0"/>
                                  </p:stCondLst>
                                  <p:childTnLst>
                                    <p:set>
                                      <p:cBhvr override="childStyle">
                                        <p:cTn id="11" dur="indefinite"/>
                                        <p:tgtEl>
                                          <p:spTgt spid="6"/>
                                        </p:tgtEl>
                                        <p:attrNameLst>
                                          <p:attrName>style.fontStyle</p:attrName>
                                        </p:attrNameLst>
                                      </p:cBhvr>
                                      <p:to>
                                        <p:strVal val="normal"/>
                                      </p:to>
                                    </p:set>
                                    <p:set>
                                      <p:cBhvr override="childStyle">
                                        <p:cTn id="12" dur="indefinite"/>
                                        <p:tgtEl>
                                          <p:spTgt spid="6"/>
                                        </p:tgtEl>
                                        <p:attrNameLst>
                                          <p:attrName>style.fontWeight</p:attrName>
                                        </p:attrNameLst>
                                      </p:cBhvr>
                                      <p:to>
                                        <p:strVal val="bold"/>
                                      </p:to>
                                    </p:set>
                                    <p:set>
                                      <p:cBhvr override="childStyle">
                                        <p:cTn id="13" dur="indefinite"/>
                                        <p:tgtEl>
                                          <p:spTgt spid="6"/>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500042"/>
            <a:ext cx="4043362" cy="5857916"/>
          </a:xfrm>
        </p:spPr>
        <p:txBody>
          <a:bodyPr>
            <a:noAutofit/>
          </a:bodyPr>
          <a:lstStyle/>
          <a:p>
            <a:pPr algn="l"/>
            <a:r>
              <a:rPr lang="ru-RU" sz="2400" dirty="0" smtClean="0">
                <a:solidFill>
                  <a:schemeClr val="accent6">
                    <a:lumMod val="50000"/>
                  </a:schemeClr>
                </a:solidFill>
                <a:effectLst>
                  <a:outerShdw blurRad="38100" dist="38100" dir="2700000" algn="tl">
                    <a:srgbClr val="FFFFFF"/>
                  </a:outerShdw>
                </a:effectLst>
              </a:rPr>
              <a:t>Кристаллы — это твёрдые вещества, имеющие естественную внешнюю форму правильных симметричных многогранников, основанную на их внутренней структуре, то есть на одном из нескольких определённых регулярных расположений составляющих вещество частиц</a:t>
            </a:r>
            <a:endParaRPr lang="ru-RU" sz="2400" dirty="0">
              <a:solidFill>
                <a:schemeClr val="accent6">
                  <a:lumMod val="50000"/>
                </a:schemeClr>
              </a:solidFill>
            </a:endParaRPr>
          </a:p>
        </p:txBody>
      </p:sp>
      <p:pic>
        <p:nvPicPr>
          <p:cNvPr id="2050" name="Рисунок 19"/>
          <p:cNvPicPr>
            <a:picLocks noChangeAspect="1" noChangeArrowheads="1"/>
          </p:cNvPicPr>
          <p:nvPr/>
        </p:nvPicPr>
        <p:blipFill>
          <a:blip r:embed="rId2"/>
          <a:srcRect/>
          <a:stretch>
            <a:fillRect/>
          </a:stretch>
        </p:blipFill>
        <p:spPr bwMode="auto">
          <a:xfrm>
            <a:off x="285720" y="428604"/>
            <a:ext cx="2438404" cy="2571768"/>
          </a:xfrm>
          <a:prstGeom prst="rect">
            <a:avLst/>
          </a:prstGeom>
          <a:noFill/>
          <a:ln w="9525">
            <a:noFill/>
            <a:miter lim="800000"/>
            <a:headEnd/>
            <a:tailEnd/>
          </a:ln>
          <a:effectLst>
            <a:glow rad="101600">
              <a:schemeClr val="accent6">
                <a:satMod val="175000"/>
                <a:alpha val="40000"/>
              </a:schemeClr>
            </a:glow>
            <a:softEdge rad="63500"/>
          </a:effectLst>
        </p:spPr>
      </p:pic>
      <p:pic>
        <p:nvPicPr>
          <p:cNvPr id="2051" name="Рисунок 22"/>
          <p:cNvPicPr>
            <a:picLocks noChangeAspect="1" noChangeArrowheads="1"/>
          </p:cNvPicPr>
          <p:nvPr/>
        </p:nvPicPr>
        <p:blipFill>
          <a:blip r:embed="rId3"/>
          <a:srcRect/>
          <a:stretch>
            <a:fillRect/>
          </a:stretch>
        </p:blipFill>
        <p:spPr bwMode="auto">
          <a:xfrm>
            <a:off x="2643174" y="714356"/>
            <a:ext cx="1714502" cy="2571768"/>
          </a:xfrm>
          <a:prstGeom prst="rect">
            <a:avLst/>
          </a:prstGeom>
          <a:noFill/>
          <a:ln w="9525">
            <a:noFill/>
            <a:miter lim="800000"/>
            <a:headEnd/>
            <a:tailEnd/>
          </a:ln>
          <a:effectLst>
            <a:softEdge rad="63500"/>
          </a:effectLst>
        </p:spPr>
      </p:pic>
      <p:pic>
        <p:nvPicPr>
          <p:cNvPr id="2052" name="Рисунок 25"/>
          <p:cNvPicPr>
            <a:picLocks noChangeAspect="1" noChangeArrowheads="1"/>
          </p:cNvPicPr>
          <p:nvPr/>
        </p:nvPicPr>
        <p:blipFill>
          <a:blip r:embed="rId4"/>
          <a:srcRect/>
          <a:stretch>
            <a:fillRect/>
          </a:stretch>
        </p:blipFill>
        <p:spPr bwMode="auto">
          <a:xfrm>
            <a:off x="714348" y="3000372"/>
            <a:ext cx="1657350" cy="1381125"/>
          </a:xfrm>
          <a:prstGeom prst="rect">
            <a:avLst/>
          </a:prstGeom>
          <a:noFill/>
          <a:ln w="9525">
            <a:noFill/>
            <a:miter lim="800000"/>
            <a:headEnd/>
            <a:tailEnd/>
          </a:ln>
          <a:effectLst>
            <a:glow rad="101600">
              <a:schemeClr val="accent2">
                <a:satMod val="175000"/>
                <a:alpha val="40000"/>
              </a:schemeClr>
            </a:glow>
            <a:softEdge rad="63500"/>
          </a:effectLst>
        </p:spPr>
      </p:pic>
      <p:pic>
        <p:nvPicPr>
          <p:cNvPr id="2053" name="Рисунок 31"/>
          <p:cNvPicPr>
            <a:picLocks noChangeAspect="1" noChangeArrowheads="1"/>
          </p:cNvPicPr>
          <p:nvPr/>
        </p:nvPicPr>
        <p:blipFill>
          <a:blip r:embed="rId5"/>
          <a:srcRect/>
          <a:stretch>
            <a:fillRect/>
          </a:stretch>
        </p:blipFill>
        <p:spPr bwMode="auto">
          <a:xfrm>
            <a:off x="2428860" y="3143248"/>
            <a:ext cx="1214446" cy="1214446"/>
          </a:xfrm>
          <a:prstGeom prst="rect">
            <a:avLst/>
          </a:prstGeom>
          <a:noFill/>
          <a:ln w="9525">
            <a:noFill/>
            <a:miter lim="800000"/>
            <a:headEnd/>
            <a:tailEnd/>
          </a:ln>
          <a:effectLst>
            <a:glow rad="101600">
              <a:schemeClr val="accent3">
                <a:satMod val="175000"/>
                <a:alpha val="40000"/>
              </a:schemeClr>
            </a:glow>
            <a:softEdge rad="63500"/>
          </a:effectLst>
        </p:spPr>
      </p:pic>
      <p:pic>
        <p:nvPicPr>
          <p:cNvPr id="2054" name="Рисунок 34"/>
          <p:cNvPicPr>
            <a:picLocks noChangeAspect="1" noChangeArrowheads="1"/>
          </p:cNvPicPr>
          <p:nvPr/>
        </p:nvPicPr>
        <p:blipFill>
          <a:blip r:embed="rId6"/>
          <a:srcRect/>
          <a:stretch>
            <a:fillRect/>
          </a:stretch>
        </p:blipFill>
        <p:spPr bwMode="auto">
          <a:xfrm>
            <a:off x="500034" y="4429132"/>
            <a:ext cx="3500462" cy="2286016"/>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2198" y="274638"/>
            <a:ext cx="2614602" cy="6011882"/>
          </a:xfrm>
        </p:spPr>
        <p:txBody>
          <a:bodyPr>
            <a:normAutofit/>
          </a:bodyPr>
          <a:lstStyle/>
          <a:p>
            <a:pPr>
              <a:defRPr/>
            </a:pPr>
            <a:r>
              <a:rPr lang="ru-RU" sz="2400" b="1" dirty="0" smtClean="0">
                <a:solidFill>
                  <a:schemeClr val="accent6">
                    <a:lumMod val="50000"/>
                  </a:schemeClr>
                </a:solidFill>
              </a:rPr>
              <a:t>          Вода в природе образует кристаллы .</a:t>
            </a:r>
            <a:r>
              <a:rPr lang="ru-RU" sz="2400" b="1" dirty="0" smtClean="0">
                <a:solidFill>
                  <a:schemeClr val="accent6">
                    <a:lumMod val="50000"/>
                  </a:schemeClr>
                </a:solidFill>
                <a:cs typeface="Times New Roman" pitchFamily="18" charset="0"/>
              </a:rPr>
              <a:t> Лед и снег – кристаллы замершей воды.</a:t>
            </a:r>
            <a:br>
              <a:rPr lang="ru-RU" sz="2400" b="1" dirty="0" smtClean="0">
                <a:solidFill>
                  <a:schemeClr val="accent6">
                    <a:lumMod val="50000"/>
                  </a:schemeClr>
                </a:solidFill>
                <a:cs typeface="Times New Roman" pitchFamily="18" charset="0"/>
              </a:rPr>
            </a:br>
            <a:r>
              <a:rPr lang="ru-RU" sz="2400" b="1" dirty="0" smtClean="0">
                <a:solidFill>
                  <a:schemeClr val="accent6">
                    <a:lumMod val="50000"/>
                  </a:schemeClr>
                </a:solidFill>
                <a:cs typeface="Times New Roman" pitchFamily="18" charset="0"/>
              </a:rPr>
              <a:t>Ледяной покров реки, массив ледника или айсберга состоят из множества отдельных кристаллов</a:t>
            </a:r>
            <a:br>
              <a:rPr lang="ru-RU" sz="2400" b="1" dirty="0" smtClean="0">
                <a:solidFill>
                  <a:schemeClr val="accent6">
                    <a:lumMod val="50000"/>
                  </a:schemeClr>
                </a:solidFill>
                <a:cs typeface="Times New Roman" pitchFamily="18" charset="0"/>
              </a:rPr>
            </a:br>
            <a:endParaRPr lang="ru-RU" sz="2400" b="1" dirty="0">
              <a:solidFill>
                <a:schemeClr val="accent6">
                  <a:lumMod val="50000"/>
                </a:schemeClr>
              </a:solidFill>
            </a:endParaRPr>
          </a:p>
        </p:txBody>
      </p:sp>
      <p:pic>
        <p:nvPicPr>
          <p:cNvPr id="3" name="Picture 8"/>
          <p:cNvPicPr>
            <a:picLocks noChangeAspect="1" noChangeArrowheads="1"/>
          </p:cNvPicPr>
          <p:nvPr/>
        </p:nvPicPr>
        <p:blipFill>
          <a:blip r:embed="rId3"/>
          <a:srcRect/>
          <a:stretch>
            <a:fillRect/>
          </a:stretch>
        </p:blipFill>
        <p:spPr bwMode="auto">
          <a:xfrm>
            <a:off x="357158" y="285728"/>
            <a:ext cx="5570546" cy="6072253"/>
          </a:xfrm>
          <a:prstGeom prst="rect">
            <a:avLst/>
          </a:prstGeom>
          <a:noFill/>
          <a:ln w="9525">
            <a:noFill/>
            <a:miter lim="800000"/>
            <a:headEnd/>
            <a:tailEnd/>
          </a:ln>
          <a:effectLst>
            <a:glow rad="139700">
              <a:schemeClr val="accent1">
                <a:satMod val="175000"/>
                <a:alpha val="40000"/>
              </a:schemeClr>
            </a:glow>
            <a:softEdge rad="127000"/>
          </a:effectLst>
        </p:spPr>
      </p:pic>
      <p:pic>
        <p:nvPicPr>
          <p:cNvPr id="4" name="Рисунок 3" descr="Photobucket">
            <a:hlinkClick r:id="rId4" tgtFrame="&quot;_blank&quot;"/>
          </p:cNvPr>
          <p:cNvPicPr/>
          <p:nvPr/>
        </p:nvPicPr>
        <p:blipFill>
          <a:blip r:embed="rId5"/>
          <a:srcRect/>
          <a:stretch>
            <a:fillRect/>
          </a:stretch>
        </p:blipFill>
        <p:spPr bwMode="auto">
          <a:xfrm>
            <a:off x="214282" y="4357694"/>
            <a:ext cx="2857521" cy="2243140"/>
          </a:xfrm>
          <a:prstGeom prst="rect">
            <a:avLst/>
          </a:prstGeom>
          <a:noFill/>
          <a:ln w="9525">
            <a:noFill/>
            <a:miter lim="800000"/>
            <a:headEnd/>
            <a:tailEnd/>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6">
                    <a:lumMod val="50000"/>
                  </a:schemeClr>
                </a:solidFill>
              </a:rPr>
              <a:t>Долина Смерти, покрытая бесконечными белыми полями соляных многогранников</a:t>
            </a:r>
            <a:endParaRPr lang="ru-RU" sz="3200" dirty="0">
              <a:solidFill>
                <a:schemeClr val="accent6">
                  <a:lumMod val="50000"/>
                </a:schemeClr>
              </a:solidFill>
            </a:endParaRPr>
          </a:p>
        </p:txBody>
      </p:sp>
      <p:pic>
        <p:nvPicPr>
          <p:cNvPr id="1026" name="Picture 2" descr="77777"/>
          <p:cNvPicPr>
            <a:picLocks noChangeAspect="1" noChangeArrowheads="1"/>
          </p:cNvPicPr>
          <p:nvPr/>
        </p:nvPicPr>
        <p:blipFill>
          <a:blip r:embed="rId2"/>
          <a:srcRect/>
          <a:stretch>
            <a:fillRect/>
          </a:stretch>
        </p:blipFill>
        <p:spPr bwMode="auto">
          <a:xfrm>
            <a:off x="214282" y="1500174"/>
            <a:ext cx="5929354" cy="5143536"/>
          </a:xfrm>
          <a:prstGeom prst="rect">
            <a:avLst/>
          </a:prstGeom>
          <a:noFill/>
          <a:ln w="9525">
            <a:noFill/>
            <a:miter lim="800000"/>
            <a:headEnd/>
            <a:tailEnd/>
          </a:ln>
          <a:effectLst>
            <a:softEdge rad="63500"/>
          </a:effectLst>
        </p:spPr>
      </p:pic>
      <p:pic>
        <p:nvPicPr>
          <p:cNvPr id="1027" name="Picture 3" descr="779"/>
          <p:cNvPicPr>
            <a:picLocks noChangeAspect="1" noChangeArrowheads="1"/>
          </p:cNvPicPr>
          <p:nvPr/>
        </p:nvPicPr>
        <p:blipFill>
          <a:blip r:embed="rId3"/>
          <a:srcRect t="12521"/>
          <a:stretch>
            <a:fillRect/>
          </a:stretch>
        </p:blipFill>
        <p:spPr bwMode="auto">
          <a:xfrm>
            <a:off x="4786314" y="2143116"/>
            <a:ext cx="4000528" cy="4500594"/>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sz="3200" b="1" dirty="0" smtClean="0">
                <a:solidFill>
                  <a:schemeClr val="accent6">
                    <a:lumMod val="50000"/>
                  </a:schemeClr>
                </a:solidFill>
                <a:latin typeface="Times New Roman" pitchFamily="18" charset="0"/>
                <a:cs typeface="Times New Roman" pitchFamily="18" charset="0"/>
              </a:rPr>
              <a:t>Кристаллизация подземных вод в пещерах.</a:t>
            </a:r>
            <a:br>
              <a:rPr lang="ru-RU" sz="3200" b="1" dirty="0" smtClean="0">
                <a:solidFill>
                  <a:schemeClr val="accent6">
                    <a:lumMod val="50000"/>
                  </a:schemeClr>
                </a:solidFill>
                <a:latin typeface="Times New Roman" pitchFamily="18" charset="0"/>
                <a:cs typeface="Times New Roman" pitchFamily="18" charset="0"/>
              </a:rPr>
            </a:br>
            <a:r>
              <a:rPr lang="ru-RU" sz="3200" b="1" dirty="0" smtClean="0">
                <a:solidFill>
                  <a:schemeClr val="accent6">
                    <a:lumMod val="50000"/>
                  </a:schemeClr>
                </a:solidFill>
                <a:latin typeface="Times New Roman" pitchFamily="18" charset="0"/>
                <a:cs typeface="Times New Roman" pitchFamily="18" charset="0"/>
              </a:rPr>
              <a:t>Образование сталактитов и сталагмитов</a:t>
            </a:r>
            <a:endParaRPr lang="ru-RU" sz="3200" dirty="0">
              <a:solidFill>
                <a:schemeClr val="accent6">
                  <a:lumMod val="50000"/>
                </a:schemeClr>
              </a:solidFill>
            </a:endParaRPr>
          </a:p>
        </p:txBody>
      </p:sp>
      <p:pic>
        <p:nvPicPr>
          <p:cNvPr id="3" name="Picture 5" descr="009"/>
          <p:cNvPicPr>
            <a:picLocks noChangeAspect="1" noChangeArrowheads="1"/>
          </p:cNvPicPr>
          <p:nvPr/>
        </p:nvPicPr>
        <p:blipFill>
          <a:blip r:embed="rId3"/>
          <a:srcRect/>
          <a:stretch>
            <a:fillRect/>
          </a:stretch>
        </p:blipFill>
        <p:spPr>
          <a:xfrm>
            <a:off x="214282" y="1571612"/>
            <a:ext cx="8715436" cy="5072098"/>
          </a:xfrm>
          <a:prstGeom prst="rect">
            <a:avLst/>
          </a:prstGeom>
          <a:noFill/>
          <a:effectLst>
            <a:glow rad="228600">
              <a:schemeClr val="accent6">
                <a:satMod val="175000"/>
                <a:alpha val="40000"/>
              </a:schemeClr>
            </a:glow>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305</Words>
  <Application>Microsoft PowerPoint</Application>
  <PresentationFormat>Экран (4:3)</PresentationFormat>
  <Paragraphs>59</Paragraphs>
  <Slides>22</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Информационно – исследовательский проект  «Кристаллы вокруг нас.»    МОУ «Краснослободская средняя школа №2 Среднеахтубинского района Волгоградской области» Руководитель:Матвеева Ольга Николаевна учитель химии  </vt:lpstr>
      <vt:lpstr>Участники проекта: Кудрявцева Арина Черников Андрей Кузнецов Али Хачкова Алина Клочков Алексей  </vt:lpstr>
      <vt:lpstr>Руководитель проекта Матвеева Ольга Николаевна (учитель химии)</vt:lpstr>
      <vt:lpstr>Этапы работы над проектом              (8 недель)</vt:lpstr>
      <vt:lpstr>Этапы работы над проектом     (7 недель) </vt:lpstr>
      <vt:lpstr>Кристаллы — это твёрдые вещества, имеющие естественную внешнюю форму правильных симметричных многогранников, основанную на их внутренней структуре, то есть на одном из нескольких определённых регулярных расположений составляющих вещество частиц</vt:lpstr>
      <vt:lpstr>          Вода в природе образует кристаллы . Лед и снег – кристаллы замершей воды. Ледяной покров реки, массив ледника или айсберга состоят из множества отдельных кристаллов </vt:lpstr>
      <vt:lpstr>Долина Смерти, покрытая бесконечными белыми полями соляных многогранников</vt:lpstr>
      <vt:lpstr>Кристаллизация подземных вод в пещерах. Образование сталактитов и сталагмитов</vt:lpstr>
      <vt:lpstr> А   ещё   бывают   жидкие  кристаллы,  которые   применяют    в  производстве современной  техники:  жидкокристаллических   мониторов,  плоских   экранов телевизоров,  счётных  машинок,  мобильных  телефонов,  цифровых  фотоаппаратов  и.т.д.       </vt:lpstr>
      <vt:lpstr>Кристаллическая решетка медного купороса.</vt:lpstr>
      <vt:lpstr> Кристаллическая решотка меди. ( кристаллическая решетка металлической меди кубическая гранецентрированная) </vt:lpstr>
      <vt:lpstr> Кристаллическая решотка поваренной соли </vt:lpstr>
      <vt:lpstr>Сахароза </vt:lpstr>
      <vt:lpstr>Тема исследования  Выращивание кристаллов медного купороса, хлорида натрия, меди, сахара.  Проблемный вопрос (вопрос для исследования) Как растут кристаллы?  Гипотеза исследования  Если вырастить кристаллы из разных веществ, то будут получены данные об их строении.  Цели исследования Целью работы было выращивание кристаллов из разных веществ. </vt:lpstr>
      <vt:lpstr>Задачи работы 1.Изучить теорию вопроса: что такое кристаллы, какие бывают кристаллы. 2.Найти методику выращивания кристаллов в домашних условиях.   3. Найти вещества,  из которых можно вырастить кристаллы. 4.Получить кристаллы и изучить их форму. 5.Выполнить из кристаллов экспонат на выставку технического творчества.  6.Рассказать одноклассникам о своей работе. </vt:lpstr>
      <vt:lpstr>Приготовление насыщенного раствора.</vt:lpstr>
      <vt:lpstr>Полученные кристаллы</vt:lpstr>
      <vt:lpstr>Вывод.</vt:lpstr>
      <vt:lpstr>Морское дно.</vt:lpstr>
      <vt:lpstr>Отчет о работе «Кристаллы вокруг нас»</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Customer</cp:lastModifiedBy>
  <cp:revision>78</cp:revision>
  <dcterms:created xsi:type="dcterms:W3CDTF">2012-02-14T15:20:31Z</dcterms:created>
  <dcterms:modified xsi:type="dcterms:W3CDTF">2012-05-19T14:28:16Z</dcterms:modified>
</cp:coreProperties>
</file>