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EE1-CA97-43E9-B224-BD730B87419E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0568A1-157C-4A10-83B1-9A1BFE0EC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EE1-CA97-43E9-B224-BD730B87419E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68A1-157C-4A10-83B1-9A1BFE0EC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EE1-CA97-43E9-B224-BD730B87419E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68A1-157C-4A10-83B1-9A1BFE0EC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EE1-CA97-43E9-B224-BD730B87419E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0568A1-157C-4A10-83B1-9A1BFE0EC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EE1-CA97-43E9-B224-BD730B87419E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68A1-157C-4A10-83B1-9A1BFE0EC9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EE1-CA97-43E9-B224-BD730B87419E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68A1-157C-4A10-83B1-9A1BFE0EC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EE1-CA97-43E9-B224-BD730B87419E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0568A1-157C-4A10-83B1-9A1BFE0EC92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EE1-CA97-43E9-B224-BD730B87419E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68A1-157C-4A10-83B1-9A1BFE0EC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EE1-CA97-43E9-B224-BD730B87419E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68A1-157C-4A10-83B1-9A1BFE0EC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EE1-CA97-43E9-B224-BD730B87419E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68A1-157C-4A10-83B1-9A1BFE0EC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EEE1-CA97-43E9-B224-BD730B87419E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568A1-157C-4A10-83B1-9A1BFE0EC92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17EEE1-CA97-43E9-B224-BD730B87419E}" type="datetimeFigureOut">
              <a:rPr lang="ru-RU" smtClean="0"/>
              <a:t>25.02.2012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0568A1-157C-4A10-83B1-9A1BFE0EC9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736"/>
            <a:ext cx="73581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71DD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Знаете ли вы </a:t>
            </a:r>
          </a:p>
          <a:p>
            <a:pPr algn="ctr"/>
            <a:r>
              <a:rPr lang="ru-RU" sz="6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71DD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своего ребёнка?</a:t>
            </a:r>
            <a:endParaRPr lang="ru-RU" sz="6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71DD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7" name="Picture 3" descr="C:\Documents and Settings\Admin.COMPUTER-542560.000\Рабочий стол\stickman-thinking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65545">
            <a:off x="857224" y="4121472"/>
            <a:ext cx="2027845" cy="237933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.COMPUTER-542560.000\Рабочий стол\3914729343_6ba95723d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70421">
            <a:off x="7429520" y="285728"/>
            <a:ext cx="1446602" cy="1928802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286256"/>
            <a:ext cx="2297388" cy="229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2153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</a:rPr>
              <a:t>Если лидирует ответ а.</a:t>
            </a:r>
            <a:r>
              <a:rPr lang="ru-RU" sz="3200" b="1" i="1" dirty="0" smtClean="0"/>
              <a:t>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 знаете своего ребенка, знаете, что ребенок нуждается в вашей помощи, и оказываете эту помощь своевременно.</a:t>
            </a:r>
            <a:endParaRPr lang="ru-RU" sz="32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3200" b="1" i="1" dirty="0" smtClean="0">
                <a:solidFill>
                  <a:srgbClr val="FF0066"/>
                </a:solidFill>
              </a:rPr>
              <a:t>Если лидирует ответ б</a:t>
            </a:r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Вас  волнует не ребенок, а проблемы, но неурядицы с учебой могут привести к дестабилизации всей остальной деятельности ребенка.</a:t>
            </a:r>
            <a:endParaRPr lang="ru-RU" sz="32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3200" b="1" i="1" dirty="0" smtClean="0">
                <a:solidFill>
                  <a:srgbClr val="FF0066"/>
                </a:solidFill>
              </a:rPr>
              <a:t>Если лидирует ответ в.</a:t>
            </a:r>
            <a:r>
              <a:rPr lang="ru-RU" sz="3200" b="1" i="1" dirty="0" smtClean="0"/>
              <a:t> 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 не интересуетесь делами ребенка, Вы и другие членам семьи должны помочь ребенку.</a:t>
            </a:r>
            <a:endParaRPr lang="ru-RU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Авторитетные родители</a:t>
            </a:r>
            <a:r>
              <a:rPr lang="ru-RU" sz="3200" b="1" i="1" dirty="0" smtClean="0">
                <a:solidFill>
                  <a:srgbClr val="FF0066"/>
                </a:solidFill>
              </a:rPr>
              <a:t> -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инициативные, общительные добрые дети.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ru-RU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3200" b="1" dirty="0" smtClean="0">
                <a:solidFill>
                  <a:srgbClr val="FF0066"/>
                </a:solidFill>
              </a:rPr>
              <a:t>Авторитарные родители</a:t>
            </a:r>
            <a:r>
              <a:rPr lang="ru-RU" sz="3200" b="1" i="1" dirty="0" smtClean="0">
                <a:solidFill>
                  <a:srgbClr val="FF0066"/>
                </a:solidFill>
              </a:rPr>
              <a:t> -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раздражительные, склонные к конфликтам дети.</a:t>
            </a:r>
          </a:p>
          <a:p>
            <a:endParaRPr lang="ru-RU" sz="32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32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3200" b="1" dirty="0" smtClean="0">
                <a:solidFill>
                  <a:srgbClr val="FF0066"/>
                </a:solidFill>
              </a:rPr>
              <a:t>Снисходительные родители</a:t>
            </a:r>
            <a:r>
              <a:rPr lang="ru-RU" sz="3200" b="1" i="1" dirty="0" smtClean="0">
                <a:solidFill>
                  <a:srgbClr val="FF0066"/>
                </a:solidFill>
              </a:rPr>
              <a:t> </a:t>
            </a:r>
            <a:r>
              <a:rPr lang="ru-RU" sz="3200" b="1" dirty="0" smtClean="0">
                <a:solidFill>
                  <a:srgbClr val="FF0066"/>
                </a:solidFill>
              </a:rPr>
              <a:t>-</a:t>
            </a:r>
            <a:r>
              <a:rPr lang="ru-RU" sz="3200" b="1" dirty="0" smtClean="0"/>
              <a:t> </a:t>
            </a:r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импульсивные, агрессивные дети.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t="5468" b="5468"/>
          <a:stretch>
            <a:fillRect/>
          </a:stretch>
        </p:blipFill>
        <p:spPr bwMode="auto">
          <a:xfrm>
            <a:off x="7643834" y="285728"/>
            <a:ext cx="138363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143512"/>
            <a:ext cx="2071692" cy="13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643182"/>
            <a:ext cx="2190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070920114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03654" cy="6215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070920114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786874" cy="6357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71480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Воспитание может сделать многое,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но не безгранично.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С помощью прививок можно заставить  дикую яблоню давать содовые яблоки,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но никакое искусство садовника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не сможет заставить её приносить жёлуди.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                                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endParaRPr lang="en-US" sz="3200" dirty="0">
              <a:solidFill>
                <a:srgbClr val="C00000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В.Г.Белинский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необходимо ребенку для полноценного развития?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274838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1. </a:t>
            </a:r>
            <a:r>
              <a:rPr lang="ru-RU" sz="3200" b="1" i="1" dirty="0" smtClean="0">
                <a:solidFill>
                  <a:srgbClr val="C00000"/>
                </a:solidFill>
              </a:rPr>
              <a:t>нормальные родители; 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2. хорошие условия жизни и воспитания;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3. полноценное общение со сверстниками и взрослыми; 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4. постоянная, активная, соответствующая возрасту деятельность.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28604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800105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Надо устранить наши, взрослые ошибки.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   </a:t>
            </a:r>
            <a:r>
              <a:rPr lang="ru-RU" sz="3200" b="1" dirty="0" smtClean="0">
                <a:solidFill>
                  <a:srgbClr val="C00000"/>
                </a:solidFill>
              </a:rPr>
              <a:t>Добрым, разумным, щадящим отношением вывести ребенка из состояния дискомфорта</a:t>
            </a:r>
            <a:r>
              <a:rPr lang="ru-RU" sz="3200" dirty="0" smtClean="0">
                <a:solidFill>
                  <a:srgbClr val="C00000"/>
                </a:solidFill>
              </a:rPr>
              <a:t> (</a:t>
            </a:r>
            <a:r>
              <a:rPr lang="ru-RU" sz="3200" b="1" i="1" dirty="0" smtClean="0">
                <a:solidFill>
                  <a:srgbClr val="C00000"/>
                </a:solidFill>
              </a:rPr>
              <a:t>чувства ненужности, незащищенности, заброшенности, неполноценности, безрадостности, безысходности</a:t>
            </a:r>
            <a:r>
              <a:rPr lang="ru-RU" sz="3200" dirty="0" smtClean="0">
                <a:solidFill>
                  <a:srgbClr val="C00000"/>
                </a:solidFill>
              </a:rPr>
              <a:t>) </a:t>
            </a:r>
          </a:p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и только затем (или одновременно с этим) помочь ему добиться успеха в самом трудном для него деле, вызвать желание стать лучше, сформировать веру в себя, свои силы и возможности.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98"/>
          <p:cNvGraphicFramePr>
            <a:graphicFrameLocks noGrp="1"/>
          </p:cNvGraphicFramePr>
          <p:nvPr/>
        </p:nvGraphicFramePr>
        <p:xfrm>
          <a:off x="755650" y="214287"/>
          <a:ext cx="7561263" cy="6500863"/>
        </p:xfrm>
        <a:graphic>
          <a:graphicData uri="http://schemas.openxmlformats.org/drawingml/2006/table">
            <a:tbl>
              <a:tblPr/>
              <a:tblGrid>
                <a:gridCol w="379413"/>
                <a:gridCol w="5389562"/>
                <a:gridCol w="1792288"/>
              </a:tblGrid>
              <a:tr h="521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Фразы.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Сколько раз тебе повторять.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знаю, чтобы я без тебя делала.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в кого ты только уродился!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у тебя замечательные друзья.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Ну, на кого ты похож!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в твоё время!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 моя опора и помощник (ца)!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 что за друзья у тебя!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чем ты только думаешь!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Какая ты у меня умница!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как ты считаешь, сынок (доченька)?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всех дети как дети, а ты!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 ты у меня сообразительный!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Посоветуй мне пожалуйста.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35824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</a:rPr>
              <a:t>7-8 баллов. </a:t>
            </a:r>
            <a:r>
              <a:rPr lang="ru-RU" sz="2600" b="1" dirty="0" smtClean="0">
                <a:solidFill>
                  <a:srgbClr val="C00000"/>
                </a:solidFill>
              </a:rPr>
              <a:t>Вы живете с ребенком душа в душу. Он искренне любит и уважает вас. Ваши отношения способствуют становлению личности.</a:t>
            </a:r>
            <a:endParaRPr lang="ru-RU" sz="2600" b="1" i="1" dirty="0" smtClean="0">
              <a:solidFill>
                <a:srgbClr val="C00000"/>
              </a:solidFill>
            </a:endParaRPr>
          </a:p>
          <a:p>
            <a:endParaRPr lang="ru-RU" sz="2600" b="1" i="1" dirty="0" smtClean="0">
              <a:solidFill>
                <a:srgbClr val="C00000"/>
              </a:solidFill>
            </a:endParaRPr>
          </a:p>
          <a:p>
            <a:r>
              <a:rPr lang="ru-RU" sz="2600" b="1" i="1" dirty="0" smtClean="0">
                <a:solidFill>
                  <a:srgbClr val="C00000"/>
                </a:solidFill>
              </a:rPr>
              <a:t>9-10 баллов. </a:t>
            </a:r>
            <a:r>
              <a:rPr lang="ru-RU" sz="2600" b="1" dirty="0" smtClean="0">
                <a:solidFill>
                  <a:srgbClr val="C00000"/>
                </a:solidFill>
              </a:rPr>
              <a:t>Вы непоследовательны в общении с ребенком. Он уважает вас, хотя и не всегда с вами откровенен. Его развитие под­вержено влиянию случайных обстоятельств.</a:t>
            </a:r>
            <a:endParaRPr lang="ru-RU" sz="2600" b="1" i="1" dirty="0" smtClean="0">
              <a:solidFill>
                <a:srgbClr val="C00000"/>
              </a:solidFill>
            </a:endParaRPr>
          </a:p>
          <a:p>
            <a:endParaRPr lang="ru-RU" sz="2600" b="1" i="1" dirty="0" smtClean="0">
              <a:solidFill>
                <a:srgbClr val="C00000"/>
              </a:solidFill>
            </a:endParaRPr>
          </a:p>
          <a:p>
            <a:r>
              <a:rPr lang="ru-RU" sz="2600" b="1" i="1" dirty="0" smtClean="0">
                <a:solidFill>
                  <a:srgbClr val="C00000"/>
                </a:solidFill>
              </a:rPr>
              <a:t>11 12 баллов.</a:t>
            </a:r>
            <a:r>
              <a:rPr lang="ru-RU" sz="2600" b="1" dirty="0" smtClean="0">
                <a:solidFill>
                  <a:srgbClr val="C00000"/>
                </a:solidFill>
              </a:rPr>
              <a:t> Необходимо быть к ребенку внимательнее. Авторитет не заменяет любви.</a:t>
            </a:r>
          </a:p>
          <a:p>
            <a:endParaRPr lang="ru-RU" sz="2600" b="1" dirty="0" smtClean="0">
              <a:solidFill>
                <a:srgbClr val="C00000"/>
              </a:solidFill>
            </a:endParaRPr>
          </a:p>
          <a:p>
            <a:r>
              <a:rPr lang="ru-RU" sz="2600" b="1" dirty="0" smtClean="0">
                <a:solidFill>
                  <a:srgbClr val="C00000"/>
                </a:solidFill>
              </a:rPr>
              <a:t>13 -14 баллов. Идете по неверному пути. Существует недоверие между вами и ребенком. Уделяйте ему больше времени.</a:t>
            </a:r>
            <a:endParaRPr lang="ru-RU" sz="2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Психологи  рекомендуют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</a:t>
            </a:r>
            <a:r>
              <a:rPr lang="ru-RU" b="1" dirty="0" smtClean="0">
                <a:solidFill>
                  <a:srgbClr val="C00000"/>
                </a:solidFill>
              </a:rPr>
              <a:t>е </a:t>
            </a:r>
            <a:r>
              <a:rPr lang="ru-RU" b="1" dirty="0" smtClean="0">
                <a:solidFill>
                  <a:srgbClr val="C00000"/>
                </a:solidFill>
              </a:rPr>
              <a:t>употреблять в общении с детьми выражения: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тысячу раз говорила тебе…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Сколько раз надо повторять…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в твоё время…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 чем ты только думаешь…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Неужели трудно запомнить…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 становишься…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 всех дети как дети, а ты…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Отстань, некогда мне…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Почему Лена (Катя, Вася и т.д.) такая, а ты – нет…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Употреблять чаще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 меня самый умный 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хорошо, что у меня есть ты 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 у меня молодец…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тебя очень люблю…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тебе…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 тебя я бы не справилась…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 моя опора и помощник (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Дети </a:t>
            </a:r>
            <a:r>
              <a:rPr lang="ru-RU" dirty="0" err="1" smtClean="0">
                <a:solidFill>
                  <a:srgbClr val="C00000"/>
                </a:solidFill>
              </a:rPr>
              <a:t>учаться</a:t>
            </a:r>
            <a:r>
              <a:rPr lang="ru-RU" dirty="0" smtClean="0">
                <a:solidFill>
                  <a:srgbClr val="C00000"/>
                </a:solidFill>
              </a:rPr>
              <a:t> жить у жизни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643049"/>
            <a:ext cx="864399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ребёнка постоянно критикуют, он учится ненавидеть.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ребёнок живёт во вражде, он учится агрессивности.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ребёнка высмеивают, он становится замкнутым.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ребёнок растёт в упрёках, он учится жить с чувством вины.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ребёнок растёт в терпимости, он учится принимать других.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ребёнка часто подбадривать, он учится верить в себя.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ребёнка часто хвалят, он учится быть благородными.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ребёнок живёт в честности, он учится быть справедливым.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ребёнок живёт в доверии к миру, он учится верить в людей.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ребёнок живёт в обстановке принятия, он находит любовь в мире.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1" name="Picture 3" descr="C:\Documents and Settings\Admin.COMPUTER-542560.000\Рабочий стол\0_6d212_131f718b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1322" y="142852"/>
            <a:ext cx="2452678" cy="1624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E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</TotalTime>
  <Words>580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Что необходимо ребенку для полноценного развития?</vt:lpstr>
      <vt:lpstr>Слайд 5</vt:lpstr>
      <vt:lpstr>Слайд 6</vt:lpstr>
      <vt:lpstr>Слайд 7</vt:lpstr>
      <vt:lpstr>Психологи  рекомендуют</vt:lpstr>
      <vt:lpstr>Дети учаться жить у жизни</vt:lpstr>
      <vt:lpstr>Слайд 10</vt:lpstr>
      <vt:lpstr>Слайд 11</vt:lpstr>
      <vt:lpstr>Слайд 12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2012-02-25T12:05:53Z</dcterms:created>
  <dcterms:modified xsi:type="dcterms:W3CDTF">2012-02-25T12:41:33Z</dcterms:modified>
</cp:coreProperties>
</file>