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61" r:id="rId3"/>
    <p:sldId id="259" r:id="rId4"/>
    <p:sldId id="269" r:id="rId5"/>
    <p:sldId id="276" r:id="rId6"/>
    <p:sldId id="280" r:id="rId7"/>
    <p:sldId id="282" r:id="rId8"/>
    <p:sldId id="28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75" autoAdjust="0"/>
  </p:normalViewPr>
  <p:slideViewPr>
    <p:cSldViewPr>
      <p:cViewPr varScale="1">
        <p:scale>
          <a:sx n="85" d="100"/>
          <a:sy n="85" d="100"/>
        </p:scale>
        <p:origin x="-1363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7" y="908720"/>
            <a:ext cx="6965245" cy="1512168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ЖАНРЫ</a:t>
            </a:r>
            <a:b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</a:b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ИЗОБРАЗИТЕЛЬНОГО </a:t>
            </a:r>
            <a:b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</a:b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ИСКУССТВА</a:t>
            </a:r>
            <a:endParaRPr lang="ru-RU" sz="3600" b="1" i="1" dirty="0">
              <a:solidFill>
                <a:schemeClr val="bg2">
                  <a:lumMod val="25000"/>
                </a:schemeClr>
              </a:solidFill>
              <a:latin typeface="Monotype Corsiva" pitchFamily="66" charset="0"/>
              <a:ea typeface="Batang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3797" y="4581128"/>
            <a:ext cx="6196405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</a:rPr>
              <a:t>Подготовила</a:t>
            </a:r>
          </a:p>
          <a:p>
            <a:pPr marL="0" indent="0" algn="ctr">
              <a:buNone/>
            </a:pPr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</a:rPr>
              <a:t>Учитель изобразительного искусства</a:t>
            </a:r>
          </a:p>
          <a:p>
            <a:pPr marL="0" indent="0" algn="ctr">
              <a:buNone/>
            </a:pPr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</a:rPr>
              <a:t>Тимченко Татьяна Геннадьевна</a:t>
            </a:r>
          </a:p>
          <a:p>
            <a:pPr marL="0" indent="0" algn="ctr">
              <a:buNone/>
            </a:pPr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</a:rPr>
              <a:t>МБОУ СОШ №25</a:t>
            </a:r>
          </a:p>
          <a:p>
            <a:pPr marL="0" indent="0" algn="ctr">
              <a:buNone/>
            </a:pPr>
            <a:r>
              <a:rPr lang="ru-RU" sz="1400" i="1" dirty="0">
                <a:solidFill>
                  <a:schemeClr val="accent5">
                    <a:lumMod val="75000"/>
                  </a:schemeClr>
                </a:solidFill>
              </a:rPr>
              <a:t>г</a:t>
            </a:r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</a:rPr>
              <a:t>. Новошахтинск</a:t>
            </a:r>
            <a:endParaRPr lang="ru-RU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WordArt 15"/>
          <p:cNvSpPr txBox="1">
            <a:spLocks noChangeArrowheads="1" noChangeShapeType="1" noTextEdit="1"/>
          </p:cNvSpPr>
          <p:nvPr/>
        </p:nvSpPr>
        <p:spPr bwMode="auto">
          <a:xfrm>
            <a:off x="1764514" y="2924944"/>
            <a:ext cx="5614972" cy="1130069"/>
          </a:xfrm>
          <a:prstGeom prst="rect">
            <a:avLst/>
          </a:prstGeom>
        </p:spPr>
        <p:txBody>
          <a:bodyPr vert="horz" wrap="none" lIns="91440" tIns="45720" rIns="91440" bIns="45720" numCol="1" rtlCol="0" fromWordArt="1" anchor="ctr">
            <a:prstTxWarp prst="textPlain">
              <a:avLst>
                <a:gd name="adj" fmla="val 50000"/>
              </a:avLst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6633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Monotype Corsiva"/>
              </a:rPr>
              <a:t>Портрет</a:t>
            </a:r>
            <a:endParaRPr lang="ru-RU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996633"/>
              </a:solid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val="49673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idx="1"/>
          </p:nvPr>
        </p:nvSpPr>
        <p:spPr>
          <a:xfrm>
            <a:off x="827584" y="981398"/>
            <a:ext cx="3600400" cy="4968552"/>
          </a:xfrm>
          <a:solidFill>
            <a:srgbClr val="E3D4B5"/>
          </a:solidFill>
          <a:ln w="57150" cmpd="thinThick">
            <a:solidFill>
              <a:srgbClr val="996633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ru-RU" sz="200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>
                <a:latin typeface="Comic Sans MS" pitchFamily="66" charset="0"/>
              </a:rPr>
              <a:t>Искусство портрета родилось несколько тысячелетий назад. Первые изображения человека не были написаны красками. Это были огромные каменные изваяния египетских фараонов.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>
                <a:latin typeface="Comic Sans MS" pitchFamily="66" charset="0"/>
              </a:rPr>
              <a:t>Их создавали не только для того чтобы прославить на века грозного владыку. Статуи фараонов не были только портретами, они были также двойниками тех, кого изображали.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dirty="0">
              <a:latin typeface="Comic Sans MS" pitchFamily="66" charset="0"/>
            </a:endParaRPr>
          </a:p>
        </p:txBody>
      </p:sp>
      <p:pic>
        <p:nvPicPr>
          <p:cNvPr id="5" name="Picture 5" descr="Egypt_RmzesII_Te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12884"/>
            <a:ext cx="3710061" cy="4864388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32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>
          <a:xfrm>
            <a:off x="971600" y="1021825"/>
            <a:ext cx="3384376" cy="4927455"/>
          </a:xfrm>
          <a:solidFill>
            <a:srgbClr val="E3D4B5"/>
          </a:solidFill>
          <a:ln w="38100" cmpd="dbl">
            <a:solidFill>
              <a:srgbClr val="996633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ru-RU" sz="2000" smtClean="0"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000" smtClean="0">
                <a:latin typeface="Comic Sans MS" pitchFamily="66" charset="0"/>
              </a:rPr>
              <a:t>Изображение лица человека в скульптуре и живописи всегда увлекало художников, но в некоторые эпохи жанр портрета расцветал особенно. Так было в Древнем Риме и в эпоху </a:t>
            </a:r>
            <a:r>
              <a:rPr lang="ru-RU" sz="2000" b="1" smtClean="0">
                <a:latin typeface="Comic Sans MS" pitchFamily="66" charset="0"/>
              </a:rPr>
              <a:t>Возрождения</a:t>
            </a:r>
            <a:r>
              <a:rPr lang="ru-RU" sz="2000" smtClean="0">
                <a:latin typeface="Comic Sans MS" pitchFamily="66" charset="0"/>
              </a:rPr>
              <a:t>. Но величайший расцвет портретной живописи приходится на </a:t>
            </a:r>
            <a:r>
              <a:rPr lang="en-US" sz="2000" b="1" smtClean="0">
                <a:latin typeface="Comic Sans MS" pitchFamily="66" charset="0"/>
              </a:rPr>
              <a:t>XVII</a:t>
            </a:r>
            <a:r>
              <a:rPr lang="ru-RU" sz="2000" smtClean="0">
                <a:latin typeface="Comic Sans MS" pitchFamily="66" charset="0"/>
              </a:rPr>
              <a:t> </a:t>
            </a:r>
            <a:r>
              <a:rPr lang="ru-RU" sz="2000" b="1" smtClean="0">
                <a:latin typeface="Comic Sans MS" pitchFamily="66" charset="0"/>
              </a:rPr>
              <a:t>век</a:t>
            </a:r>
            <a:r>
              <a:rPr lang="ru-RU" sz="2000" smtClean="0">
                <a:latin typeface="Comic Sans MS" pitchFamily="66" charset="0"/>
              </a:rPr>
              <a:t>, подаривший миру таких великих мастеров как </a:t>
            </a:r>
            <a:r>
              <a:rPr lang="ru-RU" sz="2000" b="1" smtClean="0">
                <a:latin typeface="Comic Sans MS" pitchFamily="66" charset="0"/>
              </a:rPr>
              <a:t>Рембрандт</a:t>
            </a:r>
            <a:r>
              <a:rPr lang="ru-RU" sz="2000" smtClean="0">
                <a:latin typeface="Comic Sans MS" pitchFamily="66" charset="0"/>
              </a:rPr>
              <a:t> Хармес ван Рейн, Антонис </a:t>
            </a:r>
            <a:r>
              <a:rPr lang="ru-RU" sz="2000" b="1" smtClean="0">
                <a:latin typeface="Comic Sans MS" pitchFamily="66" charset="0"/>
              </a:rPr>
              <a:t>Ван Дейк</a:t>
            </a:r>
            <a:r>
              <a:rPr lang="ru-RU" sz="2000" smtClean="0">
                <a:latin typeface="Comic Sans MS" pitchFamily="66" charset="0"/>
              </a:rPr>
              <a:t> и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000" smtClean="0">
                <a:latin typeface="Comic Sans MS" pitchFamily="66" charset="0"/>
              </a:rPr>
              <a:t> Диего </a:t>
            </a:r>
            <a:r>
              <a:rPr lang="ru-RU" sz="2000" b="1" smtClean="0">
                <a:latin typeface="Comic Sans MS" pitchFamily="66" charset="0"/>
              </a:rPr>
              <a:t>Веласкес</a:t>
            </a:r>
            <a:r>
              <a:rPr lang="ru-RU" sz="2000" smtClean="0">
                <a:latin typeface="Comic Sans MS" pitchFamily="66" charset="0"/>
              </a:rPr>
              <a:t>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5" name="Picture 4" descr="rembrand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074" y="1028965"/>
            <a:ext cx="2017404" cy="2305942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 txBox="1">
            <a:spLocks noChangeArrowheads="1"/>
          </p:cNvSpPr>
          <p:nvPr/>
        </p:nvSpPr>
        <p:spPr>
          <a:xfrm>
            <a:off x="4572000" y="908720"/>
            <a:ext cx="1519074" cy="1440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ru-RU" sz="1400" b="1" dirty="0" smtClean="0"/>
              <a:t>Рембрандт</a:t>
            </a:r>
            <a:r>
              <a:rPr lang="ru-RU" sz="1400" dirty="0" smtClean="0"/>
              <a:t> </a:t>
            </a:r>
            <a:r>
              <a:rPr lang="ru-RU" sz="1400" dirty="0" err="1" smtClean="0"/>
              <a:t>Харменс</a:t>
            </a:r>
            <a:r>
              <a:rPr lang="ru-RU" sz="1400" dirty="0" smtClean="0"/>
              <a:t> </a:t>
            </a:r>
            <a:r>
              <a:rPr lang="ru-RU" sz="1400" dirty="0" err="1" smtClean="0"/>
              <a:t>ван</a:t>
            </a:r>
            <a:r>
              <a:rPr lang="ru-RU" sz="1400" dirty="0" smtClean="0"/>
              <a:t> Рейн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1400" dirty="0" smtClean="0"/>
              <a:t>«Автопортрет»</a:t>
            </a:r>
            <a:endParaRPr lang="ru-RU" sz="1400" dirty="0"/>
          </a:p>
        </p:txBody>
      </p:sp>
      <p:pic>
        <p:nvPicPr>
          <p:cNvPr id="7" name="Picture 5" descr="Rembrandt_Portret_of_old_man_in_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16" y="3573016"/>
            <a:ext cx="1748594" cy="2232248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506990" y="4689140"/>
            <a:ext cx="1584176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sz="1400" b="1" dirty="0" smtClean="0"/>
              <a:t>   Рембрандт</a:t>
            </a:r>
            <a:r>
              <a:rPr lang="ru-RU" sz="1400" dirty="0" smtClean="0"/>
              <a:t> </a:t>
            </a:r>
          </a:p>
          <a:p>
            <a:pPr algn="ctr">
              <a:buFontTx/>
              <a:buNone/>
            </a:pPr>
            <a:r>
              <a:rPr lang="ru-RU" sz="1400" dirty="0" smtClean="0"/>
              <a:t>«Портрет старика в красном»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7996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b_0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2348880"/>
            <a:ext cx="2029217" cy="2536521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okotov_Sruiskay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538" y="3811102"/>
            <a:ext cx="1760439" cy="2331708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2"/>
          <p:cNvSpPr txBox="1">
            <a:spLocks noChangeArrowheads="1"/>
          </p:cNvSpPr>
          <p:nvPr/>
        </p:nvSpPr>
        <p:spPr>
          <a:xfrm>
            <a:off x="899593" y="908720"/>
            <a:ext cx="3356260" cy="4392613"/>
          </a:xfrm>
          <a:prstGeom prst="rect">
            <a:avLst/>
          </a:prstGeom>
          <a:solidFill>
            <a:srgbClr val="E3D4B5"/>
          </a:solidFill>
          <a:ln w="38100" cmpd="dbl">
            <a:solidFill>
              <a:srgbClr val="996633"/>
            </a:solidFill>
            <a:miter lim="800000"/>
            <a:headEnd/>
            <a:tailEnd/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ru-RU" sz="200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000" smtClean="0">
                <a:latin typeface="Comic Sans MS" pitchFamily="66" charset="0"/>
              </a:rPr>
              <a:t>В России расцвет портретного искусства начался в </a:t>
            </a:r>
            <a:r>
              <a:rPr lang="en-US" sz="2000" smtClean="0">
                <a:latin typeface="Comic Sans MS" pitchFamily="66" charset="0"/>
              </a:rPr>
              <a:t>XVIII </a:t>
            </a:r>
            <a:r>
              <a:rPr lang="ru-RU" sz="2000" smtClean="0">
                <a:latin typeface="Comic Sans MS" pitchFamily="66" charset="0"/>
              </a:rPr>
              <a:t>веке. </a:t>
            </a:r>
            <a:r>
              <a:rPr lang="ru-RU" sz="2000" u="sng" smtClean="0">
                <a:latin typeface="Comic Sans MS" pitchFamily="66" charset="0"/>
              </a:rPr>
              <a:t>Ф.Рокотов, Д.Левицкий, В.Боровиковский</a:t>
            </a:r>
            <a:r>
              <a:rPr lang="ru-RU" sz="2000" smtClean="0">
                <a:latin typeface="Comic Sans MS" pitchFamily="66" charset="0"/>
              </a:rPr>
              <a:t> создавали изысканные и утонченные портреты блестящих аристократов.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000" smtClean="0">
                <a:latin typeface="Comic Sans MS" pitchFamily="66" charset="0"/>
              </a:rPr>
              <a:t> Лирическое и несказанно загадочное обаяние Александры Струйской, запечатлел мастер портрета Ф. Рокотов.</a:t>
            </a:r>
            <a:endParaRPr lang="ru-RU" sz="2000">
              <a:latin typeface="Comic Sans MS" pitchFamily="66" charset="0"/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>
          <a:xfrm>
            <a:off x="1475656" y="5494069"/>
            <a:ext cx="3607320" cy="6487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ru-RU" sz="1400" b="1" dirty="0" smtClean="0"/>
              <a:t> </a:t>
            </a:r>
            <a:r>
              <a:rPr lang="ru-RU" sz="1200" b="1" dirty="0" smtClean="0"/>
              <a:t>Ф. С.</a:t>
            </a:r>
            <a:r>
              <a:rPr lang="ru-RU" sz="1200" dirty="0" smtClean="0"/>
              <a:t> </a:t>
            </a:r>
            <a:r>
              <a:rPr lang="ru-RU" sz="1200" b="1" dirty="0" smtClean="0"/>
              <a:t>Рокотов</a:t>
            </a:r>
            <a:r>
              <a:rPr lang="ru-RU" sz="1200" dirty="0" smtClean="0"/>
              <a:t>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ru-RU" sz="1200" dirty="0" smtClean="0"/>
              <a:t>«Портрет А. П. </a:t>
            </a:r>
            <a:r>
              <a:rPr lang="ru-RU" sz="1200" dirty="0" err="1" smtClean="0"/>
              <a:t>Струйской</a:t>
            </a:r>
            <a:r>
              <a:rPr lang="ru-RU" sz="1200" dirty="0" smtClean="0"/>
              <a:t>». </a:t>
            </a:r>
            <a:endParaRPr lang="ru-RU" sz="1200" dirty="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6228184" y="4992297"/>
            <a:ext cx="1885201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ru-RU" sz="1100" b="1" dirty="0" smtClean="0"/>
              <a:t>В. Л. </a:t>
            </a:r>
            <a:r>
              <a:rPr lang="ru-RU" sz="1100" b="1" dirty="0" err="1" smtClean="0"/>
              <a:t>Боровиковский</a:t>
            </a:r>
            <a:r>
              <a:rPr lang="ru-RU" sz="1100" dirty="0" smtClean="0"/>
              <a:t> 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ru-RU" sz="1100" dirty="0" smtClean="0"/>
              <a:t>«Портрет М. И. Лопухиной». 1797. Третьяковская галерея.</a:t>
            </a:r>
          </a:p>
          <a:p>
            <a:pPr>
              <a:lnSpc>
                <a:spcPct val="80000"/>
              </a:lnSpc>
            </a:pPr>
            <a:endParaRPr lang="ru-RU" sz="1100" dirty="0"/>
          </a:p>
        </p:txBody>
      </p:sp>
      <p:pic>
        <p:nvPicPr>
          <p:cNvPr id="7" name="Picture 4" descr="Kiprenskii_Pushk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720"/>
            <a:ext cx="1980655" cy="2445254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732240" y="908720"/>
            <a:ext cx="1453153" cy="5757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sz="1400" b="1" dirty="0" smtClean="0"/>
              <a:t>О.А. Кипренский</a:t>
            </a:r>
          </a:p>
          <a:p>
            <a:pPr algn="ctr">
              <a:buFontTx/>
              <a:buNone/>
            </a:pPr>
            <a:r>
              <a:rPr lang="ru-RU" sz="1400" dirty="0" smtClean="0"/>
              <a:t>«Портрет А.С. Пушкина».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3842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>
          <a:xfrm>
            <a:off x="1043608" y="1003442"/>
            <a:ext cx="3384376" cy="4814349"/>
          </a:xfrm>
          <a:solidFill>
            <a:srgbClr val="E3D4B5"/>
          </a:solidFill>
          <a:ln w="38100" cmpd="dbl">
            <a:solidFill>
              <a:srgbClr val="996633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endParaRPr lang="ru-RU" sz="20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 dirty="0">
                <a:latin typeface="Comic Sans MS" pitchFamily="66" charset="0"/>
              </a:rPr>
              <a:t>Русские художники</a:t>
            </a:r>
            <a:r>
              <a:rPr lang="en-US" sz="2000" dirty="0">
                <a:latin typeface="Comic Sans MS" pitchFamily="66" charset="0"/>
              </a:rPr>
              <a:t>XIX </a:t>
            </a:r>
            <a:r>
              <a:rPr lang="ru-RU" sz="2000" dirty="0">
                <a:latin typeface="Comic Sans MS" pitchFamily="66" charset="0"/>
              </a:rPr>
              <a:t>века обратились к портретам людей, прославившихся не знатностью, а талантом, любовью к народу. Их портреты не поражают внешним блеском. Они передают правдивый облик человека, сложный мир человеческого характера.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 dirty="0">
                <a:latin typeface="Comic Sans MS" pitchFamily="66" charset="0"/>
              </a:rPr>
              <a:t>Много великолепных портретов создали </a:t>
            </a:r>
            <a:r>
              <a:rPr lang="ru-RU" sz="2000" b="1" u="sng" dirty="0" err="1">
                <a:latin typeface="Comic Sans MS" pitchFamily="66" charset="0"/>
              </a:rPr>
              <a:t>И.Репин</a:t>
            </a:r>
            <a:r>
              <a:rPr lang="ru-RU" sz="2000" b="1" u="sng" dirty="0">
                <a:latin typeface="Comic Sans MS" pitchFamily="66" charset="0"/>
              </a:rPr>
              <a:t>, В. Серов</a:t>
            </a:r>
            <a:r>
              <a:rPr lang="ru-RU" sz="2000" u="sng" dirty="0">
                <a:latin typeface="Comic Sans MS" pitchFamily="66" charset="0"/>
              </a:rPr>
              <a:t>.</a:t>
            </a:r>
            <a:r>
              <a:rPr lang="ru-RU" sz="2000" dirty="0">
                <a:latin typeface="Comic Sans MS" pitchFamily="66" charset="0"/>
              </a:rPr>
              <a:t> Они сохранили для нас образы своих современников</a:t>
            </a:r>
            <a:r>
              <a:rPr lang="ru-RU" sz="2000" dirty="0"/>
              <a:t>.</a:t>
            </a:r>
          </a:p>
        </p:txBody>
      </p:sp>
      <p:pic>
        <p:nvPicPr>
          <p:cNvPr id="5" name="Picture 4" descr="re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80729"/>
            <a:ext cx="2239782" cy="2560126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ser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2016365" cy="2304232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572000" y="1773238"/>
            <a:ext cx="20494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600" b="1" i="0" dirty="0">
                <a:latin typeface="Arial" charset="0"/>
              </a:rPr>
              <a:t>И.Е. Репин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955697" y="4581116"/>
            <a:ext cx="12961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i="0" dirty="0">
                <a:latin typeface="Arial" charset="0"/>
              </a:rPr>
              <a:t>В.А. Серов</a:t>
            </a:r>
          </a:p>
        </p:txBody>
      </p:sp>
    </p:spTree>
    <p:extLst>
      <p:ext uri="{BB962C8B-B14F-4D97-AF65-F5344CB8AC3E}">
        <p14:creationId xmlns:p14="http://schemas.microsoft.com/office/powerpoint/2010/main" val="335231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30" y="1991439"/>
            <a:ext cx="2758589" cy="3093745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261585" y="5259977"/>
            <a:ext cx="22016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1400" b="1" i="0" dirty="0">
                <a:latin typeface="Arial" charset="0"/>
              </a:rPr>
              <a:t>В.А. Серов   </a:t>
            </a:r>
          </a:p>
          <a:p>
            <a:pPr algn="ctr"/>
            <a:r>
              <a:rPr lang="ru-RU" sz="1400" b="0" i="0" dirty="0">
                <a:latin typeface="Arial" charset="0"/>
              </a:rPr>
              <a:t>«Девочка с персиками» </a:t>
            </a:r>
          </a:p>
        </p:txBody>
      </p:sp>
      <p:pic>
        <p:nvPicPr>
          <p:cNvPr id="6" name="Picture 5" descr="Serov_Ermolo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80728"/>
            <a:ext cx="2575946" cy="5001839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20592" y="980728"/>
            <a:ext cx="28337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400" b="1" i="0" dirty="0">
                <a:latin typeface="Arial" charset="0"/>
              </a:rPr>
              <a:t>В.А. Серов</a:t>
            </a:r>
          </a:p>
          <a:p>
            <a:pPr algn="ctr"/>
            <a:r>
              <a:rPr lang="ru-RU" sz="1400" b="0" i="0" dirty="0">
                <a:latin typeface="Arial" charset="0"/>
              </a:rPr>
              <a:t>«Портрет актрисы Ермоловой».</a:t>
            </a:r>
          </a:p>
        </p:txBody>
      </p:sp>
    </p:spTree>
    <p:extLst>
      <p:ext uri="{BB962C8B-B14F-4D97-AF65-F5344CB8AC3E}">
        <p14:creationId xmlns:p14="http://schemas.microsoft.com/office/powerpoint/2010/main" val="144607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k0127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908" y="3461834"/>
            <a:ext cx="1938215" cy="2528107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Крамск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23" y="1052736"/>
            <a:ext cx="2088232" cy="2783401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1047720" y="4006007"/>
            <a:ext cx="2027237" cy="7198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sz="1600" b="1" dirty="0" smtClean="0"/>
              <a:t>И. Н. Крамской</a:t>
            </a:r>
          </a:p>
          <a:p>
            <a:pPr>
              <a:buFontTx/>
              <a:buNone/>
            </a:pPr>
            <a:r>
              <a:rPr lang="ru-RU" sz="1600" dirty="0" smtClean="0"/>
              <a:t>«Автопортрет»</a:t>
            </a:r>
          </a:p>
          <a:p>
            <a:endParaRPr lang="ru-RU" sz="1600" dirty="0"/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913711" y="5154197"/>
            <a:ext cx="3096344" cy="8640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ru-RU" sz="1400" b="1" dirty="0" smtClean="0"/>
              <a:t>И. Н. Крамской</a:t>
            </a:r>
            <a:r>
              <a:rPr lang="ru-RU" sz="1400" dirty="0" smtClean="0"/>
              <a:t> </a:t>
            </a:r>
          </a:p>
          <a:p>
            <a:pPr algn="ctr">
              <a:spcBef>
                <a:spcPts val="600"/>
              </a:spcBef>
              <a:buFontTx/>
              <a:buNone/>
            </a:pPr>
            <a:r>
              <a:rPr lang="ru-RU" sz="1400" dirty="0" smtClean="0"/>
              <a:t>«Портрет Л. Н. Толстого».           1873 год. Третьяковская галерея.</a:t>
            </a:r>
          </a:p>
          <a:p>
            <a:pPr>
              <a:buFontTx/>
              <a:buNone/>
            </a:pPr>
            <a:endParaRPr lang="ru-RU" sz="1400" dirty="0"/>
          </a:p>
        </p:txBody>
      </p:sp>
      <p:pic>
        <p:nvPicPr>
          <p:cNvPr id="8" name="Picture 4" descr="k012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3447775" cy="2590457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6012159" y="3831467"/>
            <a:ext cx="2151631" cy="11097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ru-RU" sz="1400" b="1" dirty="0" smtClean="0"/>
              <a:t>И. Н. Крамской</a:t>
            </a:r>
            <a:r>
              <a:rPr lang="ru-RU" sz="1400" dirty="0" smtClean="0"/>
              <a:t>. «Неизвестная». 1883. Третьяковская галерея.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9871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980727"/>
            <a:ext cx="6965245" cy="720081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Н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азовите автора картины: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5" descr="Rembrandt_Portret_of_old_man_in_re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8800"/>
            <a:ext cx="1872208" cy="2390053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012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81" y="1723591"/>
            <a:ext cx="2294456" cy="1723920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73016"/>
            <a:ext cx="2097019" cy="2351797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Kiprenskii_Pushk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16832"/>
            <a:ext cx="1800200" cy="2222470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Serov_Ermolov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36967"/>
            <a:ext cx="1223133" cy="2375017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35323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48270" y="20201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630" y="16510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34941" y="56354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983542" y="55139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97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89</TotalTime>
  <Words>350</Words>
  <Application>Microsoft Office PowerPoint</Application>
  <PresentationFormat>Экран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ЖАНРЫ ИЗОБРАЗИТЕЛЬНОГО  ИСКУССТВА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Назовите автора картины: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Портрет</dc:title>
  <dc:creator>Aleksandr</dc:creator>
  <cp:lastModifiedBy>Aleksandr</cp:lastModifiedBy>
  <cp:revision>18</cp:revision>
  <dcterms:created xsi:type="dcterms:W3CDTF">2013-02-05T16:18:20Z</dcterms:created>
  <dcterms:modified xsi:type="dcterms:W3CDTF">2013-02-08T13:18:32Z</dcterms:modified>
</cp:coreProperties>
</file>