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85" r:id="rId2"/>
    <p:sldId id="287" r:id="rId3"/>
    <p:sldId id="288" r:id="rId4"/>
    <p:sldId id="268" r:id="rId5"/>
    <p:sldId id="289" r:id="rId6"/>
    <p:sldId id="272" r:id="rId7"/>
    <p:sldId id="271" r:id="rId8"/>
    <p:sldId id="269" r:id="rId9"/>
    <p:sldId id="270" r:id="rId10"/>
    <p:sldId id="265" r:id="rId11"/>
    <p:sldId id="264" r:id="rId12"/>
    <p:sldId id="275" r:id="rId13"/>
    <p:sldId id="286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DB26863-B69B-4997-8DD1-56667BB77504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6863-B69B-4997-8DD1-56667BB77504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6863-B69B-4997-8DD1-56667BB77504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B26863-B69B-4997-8DD1-56667BB77504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6863-B69B-4997-8DD1-56667BB77504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B26863-B69B-4997-8DD1-56667BB77504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DB26863-B69B-4997-8DD1-56667BB77504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6863-B69B-4997-8DD1-56667BB77504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6863-B69B-4997-8DD1-56667BB77504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B26863-B69B-4997-8DD1-56667BB77504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DB26863-B69B-4997-8DD1-56667BB77504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DB26863-B69B-4997-8DD1-56667BB77504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57EB07D-6AB8-4DB9-BF17-2F0BBE77AA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seti.korkinonline.ru/users/6/photo22.html" TargetMode="External"/><Relationship Id="rId2" Type="http://schemas.openxmlformats.org/officeDocument/2006/relationships/hyperlink" Target="http://i027.radikal.ru/0711/65/e37cabc2244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ssian7.ru/2012/08/7-orudij-iz-arsenala-russkogo-bogatyrya" TargetMode="External"/><Relationship Id="rId5" Type="http://schemas.openxmlformats.org/officeDocument/2006/relationships/hyperlink" Target="http://zdravonews.ru/2011/09/chto-zhelaet-russkij-bogatyr/" TargetMode="External"/><Relationship Id="rId4" Type="http://schemas.openxmlformats.org/officeDocument/2006/relationships/hyperlink" Target="http://rusfound.ru/?page_id=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91680" y="3933056"/>
            <a:ext cx="5832648" cy="1872208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программа по  </a:t>
            </a:r>
            <a:r>
              <a:rPr lang="ru-RU" sz="1800" dirty="0">
                <a:solidFill>
                  <a:schemeClr val="tx1"/>
                </a:solidFill>
              </a:rPr>
              <a:t>«</a:t>
            </a:r>
            <a:r>
              <a:rPr lang="ru-RU" sz="1800" dirty="0" smtClean="0">
                <a:solidFill>
                  <a:schemeClr val="tx1"/>
                </a:solidFill>
              </a:rPr>
              <a:t>Изобразительному искусству» </a:t>
            </a:r>
            <a:r>
              <a:rPr lang="ru-RU" sz="1800" dirty="0">
                <a:solidFill>
                  <a:schemeClr val="tx1"/>
                </a:solidFill>
              </a:rPr>
              <a:t>под редакцией 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>
                <a:solidFill>
                  <a:schemeClr val="tx1"/>
                </a:solidFill>
              </a:rPr>
              <a:t>Б. М. </a:t>
            </a:r>
            <a:r>
              <a:rPr lang="ru-RU" sz="1800" dirty="0" err="1">
                <a:solidFill>
                  <a:schemeClr val="tx1"/>
                </a:solidFill>
              </a:rPr>
              <a:t>Неменского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 для 4 </a:t>
            </a:r>
            <a:r>
              <a:rPr lang="ru-RU" sz="1800" dirty="0" smtClean="0">
                <a:solidFill>
                  <a:schemeClr val="tx1"/>
                </a:solidFill>
              </a:rPr>
              <a:t>класса</a:t>
            </a:r>
          </a:p>
          <a:p>
            <a:endParaRPr lang="ru-RU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</a:schemeClr>
              </a:solidFill>
            </a:endParaRPr>
          </a:p>
          <a:p>
            <a:pPr marL="342900" lvl="0" indent="-342900">
              <a:buClrTx/>
              <a:buSzTx/>
              <a:defRPr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© Лупинос Юлия Владимировна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, </a:t>
            </a:r>
          </a:p>
          <a:p>
            <a:pPr marL="342900" lvl="0" indent="-342900">
              <a:buClrTx/>
              <a:buSzTx/>
              <a:defRPr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учитель ИЗО, ГБОУ СОШ № 425,  г. Москва</a:t>
            </a:r>
            <a:endParaRPr lang="ru-RU" sz="18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1700808"/>
            <a:ext cx="5040560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«РУССКИЙ БОГАТЫРЬ»</a:t>
            </a:r>
            <a:b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251520" y="4797152"/>
            <a:ext cx="8640960" cy="187220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/>
              <a:t>Булаве же свойственна несколько даже кубическая форма, что отразилось в ее названии — «шишка», «набалдашник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Это </a:t>
            </a:r>
            <a:r>
              <a:rPr lang="ru-RU" dirty="0"/>
              <a:t>не столько смертоносное оружие, сколько деморализующее – ранить, калечить, оглушать. Тот, кто считает, что древние войны отличались огромным количеством жертв, ошибается. Главной задачей было не уничтожить поголовно противника, как сейчас пытаются сделать многие, а лишь сломить его сопротивление, собрать дань, угнать людей в рабство и тем самым обеспечить процветание своему народу. По летописным источникам, убитых было мало, тогда как раненых – случалось больше трех четвертей войска. Войско «побило тех-то», не порубило, не посекло, а именно побило.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8592" y="4005064"/>
            <a:ext cx="5507704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БУЛАВА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548680"/>
            <a:ext cx="5439582" cy="3312368"/>
          </a:xfrm>
        </p:spPr>
      </p:pic>
    </p:spTree>
    <p:extLst>
      <p:ext uri="{BB962C8B-B14F-4D97-AF65-F5344CB8AC3E}">
        <p14:creationId xmlns:p14="http://schemas.microsoft.com/office/powerpoint/2010/main" val="12724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2" y="333375"/>
            <a:ext cx="5544592" cy="3527425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251520" y="4797152"/>
            <a:ext cx="8640960" cy="187220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Кистень – это оружие кочующего богатыря — идеальный инструмент удобный в транспортировке. Кистень представляет собой грушевидную гирю весом 100-500 г., прикрепленную на цепи к рукояти. Можно утверждать, что кистень – чисто русское изобретение, которым пользовались славяне еще в VI веке. В отличие от булавы, кистень универсален — им одинаково можно поражать врага и пешему, и конному воину. Однако, кистень требует от владельца большого искусства обращения с собой – иначе ты чаще будешь попадать гирей себе по лбу или спине, нежели в противника. Иногда применялся следующий прием: все те же гири привязывались к веревке и воин, намотав конец ее на руку, запускал гирю в противника.</a:t>
            </a:r>
          </a:p>
          <a:p>
            <a:r>
              <a:rPr lang="ru-RU" dirty="0"/>
              <a:t>Кистени также украшались, как и любое другое оружие, на некоторых из них можно заметить княжеские знаки, замысловатые узоры, серебряную и золотую инкрустацию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4005064"/>
            <a:ext cx="5651720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КИСТЕНЬ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Определяем высоту фигуры засечками, сверху оставляем немного больше места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Соединяем засечки вертикальной линией</a:t>
            </a:r>
            <a:endParaRPr lang="ru-RU" sz="15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2" name="Содержимое 11" descr="Изображение 001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05899" cy="3724590"/>
          </a:xfrm>
          <a:ln w="19050">
            <a:solidFill>
              <a:srgbClr val="FF0000"/>
            </a:solidFill>
          </a:ln>
        </p:spPr>
      </p:pic>
      <p:pic>
        <p:nvPicPr>
          <p:cNvPr id="13" name="Содержимое 12" descr="Изображение 002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7" y="2816225"/>
            <a:ext cx="2714644" cy="3736628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556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14644" cy="3681434"/>
          </a:xfrm>
          <a:ln w="19050">
            <a:solidFill>
              <a:srgbClr val="FF0000"/>
            </a:solidFill>
          </a:ln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38" y="2816225"/>
            <a:ext cx="2705899" cy="3724592"/>
          </a:xfrm>
          <a:ln w="19050">
            <a:solidFill>
              <a:srgbClr val="FF00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Делим вертикальную линию на 8 равных частей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 smtClean="0"/>
              <a:t>В первом отрезке рисуем голову в форме овала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От головы намечаем линию шеи, причём рисуем широкую шею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От линии шеи продолжаем линию плеч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3" y="2819400"/>
            <a:ext cx="2705898" cy="3724590"/>
          </a:xfrm>
          <a:ln w="19050">
            <a:solidFill>
              <a:srgbClr val="FF0000"/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38" y="2816225"/>
            <a:ext cx="2705900" cy="3724593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866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Отсчитываем сверху 3,5 части и проводим засечку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 smtClean="0"/>
              <a:t>На этом уровне рисуем талию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05898" cy="3724590"/>
          </a:xfrm>
          <a:ln w="19050">
            <a:solidFill>
              <a:srgbClr val="FF0000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39" y="2816225"/>
            <a:ext cx="2676852" cy="3684609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000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Ниже талии намечаем бёдра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 smtClean="0"/>
              <a:t>Также намечаем две штанины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05898" cy="3724590"/>
          </a:xfrm>
          <a:ln w="19050">
            <a:solidFill>
              <a:srgbClr val="FF0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38" y="2816225"/>
            <a:ext cx="2705899" cy="3724592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797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Рисуем руки, используем изогнутую линию, для передачи объёма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 smtClean="0"/>
              <a:t>Намечаем основание головного убора (шлема)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05898" cy="3724590"/>
          </a:xfrm>
          <a:ln w="19050">
            <a:solidFill>
              <a:srgbClr val="FF0000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39" y="2816225"/>
            <a:ext cx="2676852" cy="3684609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621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Рисуем шлем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/>
              <a:t>Прорисовываем </a:t>
            </a:r>
            <a:r>
              <a:rPr lang="ru-RU" dirty="0" smtClean="0"/>
              <a:t>детали шлема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05898" cy="3724590"/>
          </a:xfrm>
          <a:ln w="19050">
            <a:solidFill>
              <a:srgbClr val="FF0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39" y="2816225"/>
            <a:ext cx="2676852" cy="3684609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943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Рисуем ворот рубашки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 smtClean="0"/>
              <a:t>Переходим к изображению </a:t>
            </a:r>
            <a:r>
              <a:rPr lang="ru-RU" dirty="0" err="1" smtClean="0"/>
              <a:t>юшмана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05898" cy="3724590"/>
          </a:xfrm>
          <a:ln w="19050">
            <a:solidFill>
              <a:srgbClr val="FF0000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38" y="2816225"/>
            <a:ext cx="2728751" cy="3756047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74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илья муромец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1857364"/>
            <a:ext cx="5572164" cy="4197696"/>
          </a:xfrm>
          <a:ln w="19050">
            <a:solidFill>
              <a:schemeClr val="tx1">
                <a:lumMod val="95000"/>
              </a:schemeClr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37360" y="6215082"/>
            <a:ext cx="5669280" cy="35719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«Моё богатство – сила богатырская»</a:t>
            </a:r>
            <a:endParaRPr lang="ru-RU" sz="18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0" dirty="0" smtClean="0">
                <a:solidFill>
                  <a:srgbClr val="FF0000"/>
                </a:solidFill>
                <a:latin typeface="Arial Black" pitchFamily="34" charset="0"/>
              </a:rPr>
              <a:t>БОГАТЫРЬ - </a:t>
            </a:r>
            <a:r>
              <a:rPr lang="ru-RU" b="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ЗАЩИТНИК ЗЕМЛИ РУССКОЙ</a:t>
            </a:r>
            <a:br>
              <a:rPr lang="ru-RU" b="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endParaRPr lang="ru-RU" b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1857364"/>
            <a:ext cx="5286412" cy="4229131"/>
          </a:xfrm>
          <a:prstGeom prst="rect">
            <a:avLst/>
          </a:prstGeom>
          <a:ln w="19050">
            <a:solidFill>
              <a:schemeClr val="tx1">
                <a:lumMod val="95000"/>
              </a:schemeClr>
            </a:solidFill>
          </a:ln>
        </p:spPr>
      </p:pic>
      <p:pic>
        <p:nvPicPr>
          <p:cNvPr id="9" name="Рисунок 8" descr="17690381_1202825776_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1850784"/>
            <a:ext cx="4714908" cy="4252485"/>
          </a:xfrm>
          <a:prstGeom prst="rect">
            <a:avLst/>
          </a:prstGeom>
          <a:ln w="19050">
            <a:solidFill>
              <a:schemeClr val="tx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Добавляем ремень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 smtClean="0"/>
              <a:t>Прорисовываем элементы </a:t>
            </a:r>
            <a:r>
              <a:rPr lang="ru-RU" dirty="0" err="1" smtClean="0"/>
              <a:t>юшмана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05898" cy="3724590"/>
          </a:xfrm>
          <a:ln w="19050">
            <a:solidFill>
              <a:srgbClr val="FF0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38" y="2816225"/>
            <a:ext cx="2705899" cy="3724592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011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От локтя до запястья рисуем наручи. Декорируем их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 smtClean="0"/>
              <a:t>Рисуем волосы и черты лица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ЭТАПЫ РИСОВАНИЯ БОГАТЫРЯ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05898" cy="3724590"/>
          </a:xfrm>
          <a:ln w="19050">
            <a:solidFill>
              <a:srgbClr val="FF0000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242" y="2816225"/>
            <a:ext cx="2693096" cy="3748124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453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Украшаем рубашку. Рисуем сапоги, декорируем их орнаментом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 smtClean="0"/>
              <a:t>Дорисовываем снаряжение и оружие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ЭТАПЫ РИСОВАНИЯ БОГАТЫРЯ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819400"/>
            <a:ext cx="2705898" cy="3724590"/>
          </a:xfrm>
          <a:ln w="19050">
            <a:solidFill>
              <a:srgbClr val="FF0000"/>
            </a:solidFill>
          </a:ln>
        </p:spPr>
      </p:pic>
      <p:pic>
        <p:nvPicPr>
          <p:cNvPr id="8" name="Содержимое 7" descr="Изображение 22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5" y="2816225"/>
            <a:ext cx="2697932" cy="3713624"/>
          </a:xfr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765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474345"/>
            <a:ext cx="8358246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Информационные источники: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hlinkClick r:id="rId2"/>
            </a:endParaRPr>
          </a:p>
          <a:p>
            <a:r>
              <a:rPr lang="ru-RU" dirty="0" smtClean="0"/>
              <a:t>Слайд 2.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vseti.korkinonline.ru/users/6/photo22.html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http://rusfound.ru/?</a:t>
            </a:r>
            <a:r>
              <a:rPr lang="en-US" dirty="0" smtClean="0">
                <a:hlinkClick r:id="rId4"/>
              </a:rPr>
              <a:t>page_id=9</a:t>
            </a:r>
            <a:endParaRPr lang="ru-RU" dirty="0" smtClean="0"/>
          </a:p>
          <a:p>
            <a:r>
              <a:rPr lang="en-US" dirty="0">
                <a:hlinkClick r:id="rId5"/>
              </a:rPr>
              <a:t>http://zdravonews.ru/2011/09/chto-zhelaet-russkij-bogatyr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Слайд 4-11 </a:t>
            </a:r>
            <a:r>
              <a:rPr lang="ru-RU" dirty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russian7.ru/2012/08/7-orudij-iz-arsenala-russkogo-bogatyrya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Слайд 12-22.  Рисунки Лупинос Ю. В. из личного архива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71736" y="3857628"/>
            <a:ext cx="4013200" cy="174086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65400" y="2500306"/>
            <a:ext cx="4013200" cy="571504"/>
          </a:xfrm>
        </p:spPr>
        <p:txBody>
          <a:bodyPr/>
          <a:lstStyle/>
          <a:p>
            <a:r>
              <a:rPr lang="ru-RU" spc="300" dirty="0" smtClean="0">
                <a:solidFill>
                  <a:srgbClr val="FF0000"/>
                </a:solidFill>
                <a:latin typeface="Arial Black" pitchFamily="34" charset="0"/>
              </a:rPr>
              <a:t>Оружие  Богатырей</a:t>
            </a:r>
            <a:endParaRPr lang="ru-RU" spc="3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00100" y="3929065"/>
          <a:ext cx="7072362" cy="242889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57454"/>
                <a:gridCol w="2357454"/>
                <a:gridCol w="2357454"/>
              </a:tblGrid>
              <a:tr h="80963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КОПЬЁ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САБЛЯ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ПАЛИЦА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80963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НОЖ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БОЕВОЙ ТОПОР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МЕЧ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80963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БУЛАВА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КИСТЕНЬ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ШЕСТОПЁР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4000504"/>
            <a:ext cx="5572164" cy="5715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КОПЬЁ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5"/>
          <p:cNvSpPr>
            <a:spLocks noGrp="1"/>
          </p:cNvSpPr>
          <p:nvPr>
            <p:ph type="body" sz="quarter" idx="13"/>
          </p:nvPr>
        </p:nvSpPr>
        <p:spPr>
          <a:xfrm>
            <a:off x="250825" y="4929198"/>
            <a:ext cx="8642350" cy="173989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летописях практически как синоним боя встречается выражение «изломить копье». Задумайтесь, какой силы были удары русских богатырей, ломавших о противников древки копий толщиной в 3 см и длиной около 2 метров.</a:t>
            </a:r>
          </a:p>
          <a:p>
            <a:r>
              <a:rPr lang="ru-RU" dirty="0"/>
              <a:t>Древко делалось из березы, дуба, ясеня, клена, часто оковывалось металлом, чтобы враг не перерубил его. Сверху на него насаживали наконечник со втулкой (куда и вставлялось древко). Наконечники достигали в длину полуметра. Были случаи использования целых «мечей» на палке, которыми можно было не только колоть, но и неплохо рубить.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Рисунок 9" descr="копьё 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480" y="593717"/>
            <a:ext cx="5572164" cy="3263911"/>
          </a:xfrm>
        </p:spPr>
      </p:pic>
    </p:spTree>
    <p:extLst>
      <p:ext uri="{BB962C8B-B14F-4D97-AF65-F5344CB8AC3E}">
        <p14:creationId xmlns:p14="http://schemas.microsoft.com/office/powerpoint/2010/main" val="24830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251520" y="4797152"/>
            <a:ext cx="8640960" cy="18722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Боевой топор </a:t>
            </a:r>
            <a:r>
              <a:rPr lang="ru-RU" dirty="0"/>
              <a:t>в хороших руках мог запросто расколоть щит или порвать кольчугу.</a:t>
            </a:r>
          </a:p>
          <a:p>
            <a:r>
              <a:rPr lang="ru-RU" dirty="0"/>
              <a:t>Характерная черта русского топора – загадочная дырочка на лезвии. Ученые </a:t>
            </a:r>
            <a:r>
              <a:rPr lang="ru-RU" dirty="0" smtClean="0"/>
              <a:t>выдвигали </a:t>
            </a:r>
            <a:r>
              <a:rPr lang="ru-RU" dirty="0"/>
              <a:t>разные гипотезы – от того, что это – клеймо мастера до того, что туда вставлялся стержень, чтобы топор не глубоко застревал при ударе. На самом деле, все оказалось гораздо проще: за эту дырочку пристегивался кожаный чехол для безопасности транспортировки, а также за нее вешали топор к седлу или на стену.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8592" y="4005064"/>
            <a:ext cx="5579712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БОЕВОЙ ТОПОР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548680"/>
            <a:ext cx="5472608" cy="3263750"/>
          </a:xfrm>
        </p:spPr>
      </p:pic>
    </p:spTree>
    <p:extLst>
      <p:ext uri="{BB962C8B-B14F-4D97-AF65-F5344CB8AC3E}">
        <p14:creationId xmlns:p14="http://schemas.microsoft.com/office/powerpoint/2010/main" val="24830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251520" y="4797152"/>
            <a:ext cx="8640960" cy="187220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/>
              <a:t>Меч – не просто русское оружие, а символ военной власти. Мечом клялись в споре, с ним разговаривали, ему давали имя, это имя выписывалось древними мастерами в верхней трети клинка. Меч изготавливали из нового для человечества материала – металла. Его было не просто достать, недопустимо забыть и позорно потерять. Он был эксклюзивом у хозяина, и ещё не понятно, кто кем на самом деле владел.</a:t>
            </a:r>
          </a:p>
          <a:p>
            <a:r>
              <a:rPr lang="ru-RU" dirty="0"/>
              <a:t>Меч покупали за равное его весу количество золота. Чтобы избежать неудачной покупки, меч испытывали, перво-наперво, по звону: чем дольше, выше и чище звон клинка, тем лучше металл. Также он должен был с легкостью и не тупясь, перерубить толстый гвоздь и разрезать брошенную на клинок ткань.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8592" y="4005064"/>
            <a:ext cx="5579712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МЕЧ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3" b="9633"/>
          <a:stretch>
            <a:fillRect/>
          </a:stretch>
        </p:blipFill>
        <p:spPr>
          <a:xfrm>
            <a:off x="1763688" y="548680"/>
            <a:ext cx="5544616" cy="3263750"/>
          </a:xfrm>
        </p:spPr>
      </p:pic>
    </p:spTree>
    <p:extLst>
      <p:ext uri="{BB962C8B-B14F-4D97-AF65-F5344CB8AC3E}">
        <p14:creationId xmlns:p14="http://schemas.microsoft.com/office/powerpoint/2010/main" val="14788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251520" y="4797152"/>
            <a:ext cx="8640960" cy="187220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Боевым считается любой нож, превышающий в длину 20 см. Нож метали в противника, причем славянские воины отличались в этом деле очень большой меткостью.</a:t>
            </a:r>
          </a:p>
          <a:p>
            <a:r>
              <a:rPr lang="ru-RU" dirty="0"/>
              <a:t>Также был довольно жесткий обычай, действовавший в глухих северных деревнях вплоть до XIX века. Деревенские парни, вооруженные ножами, собирались ночью в избе, где тушили весь свет и устраивали поножовщину «все против всех», причем били в полную силу. Удивительно при этом то, что пострадавших почти не было, не считая мелких порезов и ссадин. Ученые в этом улавливают отголосок древней дисциплины тренировки молодых воинов: герой должен не только видеть, но и чувствовать идущий на него удар, уметь без помощи глаз его парировать и правильно нанести ответный удар.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8592" y="4005064"/>
            <a:ext cx="5579712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НОЖ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404664"/>
            <a:ext cx="5472608" cy="3456384"/>
          </a:xfrm>
        </p:spPr>
      </p:pic>
    </p:spTree>
    <p:extLst>
      <p:ext uri="{BB962C8B-B14F-4D97-AF65-F5344CB8AC3E}">
        <p14:creationId xmlns:p14="http://schemas.microsoft.com/office/powerpoint/2010/main" val="18352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251520" y="4797152"/>
            <a:ext cx="8640960" cy="187220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/>
              <a:t>Принципиальное различие меча и сабли в том, что меч – оружие рубящее, тогда как сабля – режущее.</a:t>
            </a:r>
          </a:p>
          <a:p>
            <a:r>
              <a:rPr lang="ru-RU" dirty="0"/>
              <a:t>На пограничных с кочевниками территориях, славяне стали использовать саблю: так как им надо было противостоять легким всадникам, и для конных воинов она была очень удобна. Считается, что славяне, переняв саблю у степняков, продвинули ее распространение дальше – в западную Европу.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8592" y="4005064"/>
            <a:ext cx="5579712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САБЛЯ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476672"/>
            <a:ext cx="5472608" cy="3384376"/>
          </a:xfrm>
        </p:spPr>
      </p:pic>
    </p:spTree>
    <p:extLst>
      <p:ext uri="{BB962C8B-B14F-4D97-AF65-F5344CB8AC3E}">
        <p14:creationId xmlns:p14="http://schemas.microsoft.com/office/powerpoint/2010/main" val="19275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251520" y="4797152"/>
            <a:ext cx="8640960" cy="18722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Палица </a:t>
            </a:r>
            <a:r>
              <a:rPr lang="ru-RU" dirty="0"/>
              <a:t>– это грушевидное шипованное оружие, которое мы привыкли видеть в руках у богатырей. </a:t>
            </a:r>
          </a:p>
          <a:p>
            <a:r>
              <a:rPr lang="ru-RU" dirty="0"/>
              <a:t>Многие художники снабжают своих былинных героев огромными цельнометаллическими «стопудовыми» палицами. На самом деле, палица весила всего 200-300 грамм – этого вполне хватало для хорошего удара.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8592" y="4005064"/>
            <a:ext cx="5579712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ПАЛИЦА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476672"/>
            <a:ext cx="5472608" cy="3384376"/>
          </a:xfrm>
        </p:spPr>
      </p:pic>
    </p:spTree>
    <p:extLst>
      <p:ext uri="{BB962C8B-B14F-4D97-AF65-F5344CB8AC3E}">
        <p14:creationId xmlns:p14="http://schemas.microsoft.com/office/powerpoint/2010/main" val="23804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TS030009067</Template>
  <TotalTime>502</TotalTime>
  <Words>1067</Words>
  <Application>Microsoft Office PowerPoint</Application>
  <PresentationFormat>Экран (4:3)</PresentationFormat>
  <Paragraphs>107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BlackTie</vt:lpstr>
      <vt:lpstr>        УРОК   «РУССКИЙ БОГАТЫРЬ»  </vt:lpstr>
      <vt:lpstr> БОГАТЫРЬ - ЗАЩИТНИК ЗЕМЛИ РУССКОЙ </vt:lpstr>
      <vt:lpstr>Оружие  Богатырей</vt:lpstr>
      <vt:lpstr>КОПЬЁ</vt:lpstr>
      <vt:lpstr>БОЕВОЙ ТОПОР</vt:lpstr>
      <vt:lpstr>МЕЧ</vt:lpstr>
      <vt:lpstr>НОЖ</vt:lpstr>
      <vt:lpstr>САБЛЯ</vt:lpstr>
      <vt:lpstr>ПАЛИЦА</vt:lpstr>
      <vt:lpstr>БУЛАВА</vt:lpstr>
      <vt:lpstr>КИСТЕНЬ</vt:lpstr>
      <vt:lpstr>ЭТАПЫ РИСОВАНИЯ БОГАТЫРЯ</vt:lpstr>
      <vt:lpstr>ЭТАПЫ РИСОВАНИЯ БОГАТЫРЯ</vt:lpstr>
      <vt:lpstr>ЭТАПЫ РИСОВАНИЯ БОГАТЫРЯ</vt:lpstr>
      <vt:lpstr>ЭТАПЫ РИСОВАНИЯ БОГАТЫРЯ</vt:lpstr>
      <vt:lpstr>ЭТАПЫ РИСОВАНИЯ БОГАТЫРЯ</vt:lpstr>
      <vt:lpstr>ЭТАПЫ РИСОВАНИЯ БОГАТЫРЯ</vt:lpstr>
      <vt:lpstr>ЭТАПЫ РИСОВАНИЯ БОГАТЫРЯ</vt:lpstr>
      <vt:lpstr>ЭТАПЫ РИСОВАНИЯ БОГАТЫРЯ</vt:lpstr>
      <vt:lpstr>ЭТАПЫ РИСОВАНИЯ БОГАТЫРЯ</vt:lpstr>
      <vt:lpstr>ЭТАПЫ РИСОВАНИЯ БОГАТЫРЯ</vt:lpstr>
      <vt:lpstr>ЭТАПЫ РИСОВАНИЯ БОГАТЫРЯ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комп</cp:lastModifiedBy>
  <cp:revision>98</cp:revision>
  <dcterms:created xsi:type="dcterms:W3CDTF">2013-02-10T12:49:50Z</dcterms:created>
  <dcterms:modified xsi:type="dcterms:W3CDTF">2013-02-17T06:07:45Z</dcterms:modified>
</cp:coreProperties>
</file>