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0" r:id="rId5"/>
    <p:sldId id="261" r:id="rId6"/>
    <p:sldId id="264" r:id="rId7"/>
    <p:sldId id="265" r:id="rId8"/>
    <p:sldId id="266" r:id="rId9"/>
    <p:sldId id="268" r:id="rId10"/>
    <p:sldId id="273" r:id="rId11"/>
    <p:sldId id="259" r:id="rId12"/>
    <p:sldId id="269" r:id="rId13"/>
    <p:sldId id="267" r:id="rId14"/>
    <p:sldId id="270" r:id="rId15"/>
    <p:sldId id="271" r:id="rId16"/>
    <p:sldId id="274" r:id="rId17"/>
    <p:sldId id="258" r:id="rId18"/>
    <p:sldId id="275" r:id="rId19"/>
    <p:sldId id="272" r:id="rId20"/>
    <p:sldId id="26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7" autoAdjust="0"/>
    <p:restoredTop sz="94701" autoAdjust="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3968B-9914-4A48-A433-E3A28F38FA51}" type="datetimeFigureOut">
              <a:rPr lang="ru-RU" smtClean="0"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F9125-CEB7-44D1-84FE-8BCDCB5B6D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3968B-9914-4A48-A433-E3A28F38FA51}" type="datetimeFigureOut">
              <a:rPr lang="ru-RU" smtClean="0"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F9125-CEB7-44D1-84FE-8BCDCB5B6D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3968B-9914-4A48-A433-E3A28F38FA51}" type="datetimeFigureOut">
              <a:rPr lang="ru-RU" smtClean="0"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F9125-CEB7-44D1-84FE-8BCDCB5B6D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3968B-9914-4A48-A433-E3A28F38FA51}" type="datetimeFigureOut">
              <a:rPr lang="ru-RU" smtClean="0"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F9125-CEB7-44D1-84FE-8BCDCB5B6D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3968B-9914-4A48-A433-E3A28F38FA51}" type="datetimeFigureOut">
              <a:rPr lang="ru-RU" smtClean="0"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F9125-CEB7-44D1-84FE-8BCDCB5B6D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3968B-9914-4A48-A433-E3A28F38FA51}" type="datetimeFigureOut">
              <a:rPr lang="ru-RU" smtClean="0"/>
              <a:t>28.02.2013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F9125-CEB7-44D1-84FE-8BCDCB5B6D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3968B-9914-4A48-A433-E3A28F38FA51}" type="datetimeFigureOut">
              <a:rPr lang="ru-RU" smtClean="0"/>
              <a:t>28.02.2013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F9125-CEB7-44D1-84FE-8BCDCB5B6D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3968B-9914-4A48-A433-E3A28F38FA51}" type="datetimeFigureOut">
              <a:rPr lang="ru-RU" smtClean="0"/>
              <a:t>28.02.2013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F9125-CEB7-44D1-84FE-8BCDCB5B6D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3968B-9914-4A48-A433-E3A28F38FA51}" type="datetimeFigureOut">
              <a:rPr lang="ru-RU" smtClean="0"/>
              <a:t>28.02.2013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F9125-CEB7-44D1-84FE-8BCDCB5B6D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3968B-9914-4A48-A433-E3A28F38FA51}" type="datetimeFigureOut">
              <a:rPr lang="ru-RU" smtClean="0"/>
              <a:t>28.02.2013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F9125-CEB7-44D1-84FE-8BCDCB5B6D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3968B-9914-4A48-A433-E3A28F38FA51}" type="datetimeFigureOut">
              <a:rPr lang="ru-RU" smtClean="0"/>
              <a:t>28.02.2013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F9125-CEB7-44D1-84FE-8BCDCB5B6D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3968B-9914-4A48-A433-E3A28F38FA51}" type="datetimeFigureOut">
              <a:rPr lang="ru-RU" smtClean="0"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F9125-CEB7-44D1-84FE-8BCDCB5B6D6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commons.wikimedia.org/wiki/File:Geoffroy_Tory_Letter_A_1526.png?uselang=ru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hyperlink" Target="http://commons.wikimedia.org/wiki/File:Albrecht_D%C3%BCrer_Letter_A_1528.png?uselang=ru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commons.wikimedia.org/wiki/File:Peignot_sample.png?uselang=ru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jpeg"/><Relationship Id="rId4" Type="http://schemas.openxmlformats.org/officeDocument/2006/relationships/hyperlink" Target="http://commons.wikimedia.org/wiki/File:Erbar-5.jpg?uselang=ru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fotki.yandex.ru/users/ya-cri/view/168775/" TargetMode="External"/><Relationship Id="rId13" Type="http://schemas.openxmlformats.org/officeDocument/2006/relationships/image" Target="../media/image32.jpeg"/><Relationship Id="rId3" Type="http://schemas.openxmlformats.org/officeDocument/2006/relationships/image" Target="../media/image28.jpeg"/><Relationship Id="rId7" Type="http://schemas.openxmlformats.org/officeDocument/2006/relationships/image" Target="../media/image29.jpeg"/><Relationship Id="rId12" Type="http://schemas.openxmlformats.org/officeDocument/2006/relationships/hyperlink" Target="http://fotki.yandex.ru/users/ya-cri/view/168768/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fotki.yandex.ru/users/ya-cri/view/168804/" TargetMode="External"/><Relationship Id="rId11" Type="http://schemas.openxmlformats.org/officeDocument/2006/relationships/image" Target="../media/image31.jpeg"/><Relationship Id="rId5" Type="http://schemas.openxmlformats.org/officeDocument/2006/relationships/image" Target="../media/image3.gif"/><Relationship Id="rId15" Type="http://schemas.openxmlformats.org/officeDocument/2006/relationships/image" Target="../media/image33.jpeg"/><Relationship Id="rId10" Type="http://schemas.openxmlformats.org/officeDocument/2006/relationships/hyperlink" Target="http://fotki.yandex.ru/users/ya-cri/view/168773/" TargetMode="External"/><Relationship Id="rId4" Type="http://schemas.openxmlformats.org/officeDocument/2006/relationships/image" Target="../media/image2.gif"/><Relationship Id="rId9" Type="http://schemas.openxmlformats.org/officeDocument/2006/relationships/image" Target="../media/image30.jpeg"/><Relationship Id="rId14" Type="http://schemas.openxmlformats.org/officeDocument/2006/relationships/hyperlink" Target="http://fotki.yandex.ru/users/ya-cri/view/168757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commons.wikimedia.org/wiki/File:Fra_Luca_Pacioli_Letter_A_1509.png?uselang=ru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1920" y="908720"/>
            <a:ext cx="5112568" cy="3816424"/>
          </a:xfrm>
        </p:spPr>
        <p:txBody>
          <a:bodyPr>
            <a:normAutofit/>
          </a:bodyPr>
          <a:lstStyle/>
          <a:p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«Классификация шрифтов. Применение шрифтов».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4869160"/>
            <a:ext cx="4248472" cy="936104"/>
          </a:xfrm>
        </p:spPr>
        <p:txBody>
          <a:bodyPr>
            <a:normAutofit fontScale="40000" lnSpcReduction="20000"/>
          </a:bodyPr>
          <a:lstStyle/>
          <a:p>
            <a:r>
              <a:rPr lang="ru-RU" dirty="0"/>
              <a:t>Знакомство с различными гарнитурами </a:t>
            </a:r>
            <a:r>
              <a:rPr lang="ru-RU" dirty="0" smtClean="0"/>
              <a:t>шрифтов. Урок изобразительного искусства 3 24 в 8 классе по программе В.С.Кузина</a:t>
            </a:r>
          </a:p>
          <a:p>
            <a:r>
              <a:rPr lang="ru-RU" dirty="0" smtClean="0"/>
              <a:t>Автор: учитель изобразительного искусства и черчения Маливанчук Н.Ю.</a:t>
            </a:r>
            <a:endParaRPr lang="ru-RU" dirty="0"/>
          </a:p>
        </p:txBody>
      </p:sp>
      <p:pic>
        <p:nvPicPr>
          <p:cNvPr id="2050" name="Picture 2" descr="C:\Users\Administrator Mihail\Desktop\Documents\Натали\Мои документы\Учебные предметы\Материалы по черчению\Шрифты\32664-131552-72ba5fb5e0b4af6d4ae07273f7abe2b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908720"/>
            <a:ext cx="3721662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zja.narod.ru/i/5/01.jpg"/>
          <p:cNvPicPr/>
          <p:nvPr/>
        </p:nvPicPr>
        <p:blipFill>
          <a:blip r:embed="rId2" cstate="print"/>
          <a:srcRect t="51733"/>
          <a:stretch>
            <a:fillRect/>
          </a:stretch>
        </p:blipFill>
        <p:spPr bwMode="auto">
          <a:xfrm>
            <a:off x="4644008" y="332656"/>
            <a:ext cx="432048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dzja.narod.ru/i/5/01.jpg"/>
          <p:cNvPicPr/>
          <p:nvPr/>
        </p:nvPicPr>
        <p:blipFill>
          <a:blip r:embed="rId2" cstate="print"/>
          <a:srcRect b="50000"/>
          <a:stretch>
            <a:fillRect/>
          </a:stretch>
        </p:blipFill>
        <p:spPr bwMode="auto">
          <a:xfrm>
            <a:off x="179512" y="188640"/>
            <a:ext cx="4320480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Admin\Мои документы\Натали\Мои документы\Шрифты\Antik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43674"/>
            <a:ext cx="7715304" cy="55855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610744" cy="116205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История развития шрифтов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772816"/>
            <a:ext cx="3826768" cy="4353347"/>
          </a:xfrm>
        </p:spPr>
        <p:txBody>
          <a:bodyPr>
            <a:normAutofit/>
          </a:bodyPr>
          <a:lstStyle/>
          <a:p>
            <a:pPr lvl="0" indent="45720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трактате Жоффруа Тори 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«Цветущий луг»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литеры построены в квадрате, со сторонами, поделенными на 10 частей.</a:t>
            </a:r>
          </a:p>
          <a:p>
            <a:pPr lvl="0" indent="45720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Альбрехт Дюрер разработал свой шрифт, литеры которого также вписывались в квадрат.</a:t>
            </a:r>
          </a:p>
          <a:p>
            <a:endParaRPr lang="ru-RU" dirty="0"/>
          </a:p>
        </p:txBody>
      </p:sp>
      <p:pic>
        <p:nvPicPr>
          <p:cNvPr id="5" name="Содержимое 4" descr="http://upload.wikimedia.org/wikipedia/commons/thumb/2/20/Geoffroy_Tory_Letter_A_1526.png/250px-Geoffroy_Tory_Letter_A_1526.pn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60648"/>
            <a:ext cx="432048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788024" y="2924944"/>
            <a:ext cx="40324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Литера 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«А»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«Цветущий луг», Жоффруа Тори, 1526 г.</a:t>
            </a:r>
          </a:p>
        </p:txBody>
      </p:sp>
      <p:pic>
        <p:nvPicPr>
          <p:cNvPr id="7" name="Рисунок 6" descr="http://upload.wikimedia.org/wikipedia/commons/thumb/c/c6/Albrecht_D%C3%BCrer_Letter_A_1528.png/205px-Albrecht_D%C3%BCrer_Letter_A_1528.pn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645024"/>
            <a:ext cx="410445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004048" y="6093296"/>
            <a:ext cx="38884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Литера 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«А»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Альбрехт Дюрер, 1528 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3050"/>
            <a:ext cx="4392488" cy="116205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История развития шрифтов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412776"/>
            <a:ext cx="4032448" cy="5112568"/>
          </a:xfrm>
        </p:spPr>
        <p:txBody>
          <a:bodyPr>
            <a:normAutofit lnSpcReduction="10000"/>
          </a:bodyPr>
          <a:lstStyle/>
          <a:p>
            <a:pPr lvl="0" indent="45720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IX веке распространяется каролингский минускул — шрифт, литеры которого используются и в наше время.</a:t>
            </a:r>
          </a:p>
          <a:p>
            <a:pPr lvl="0" indent="45720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XI—XII веках развивается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готическое письмо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 Готический шрифт имеет множество разновидностей по характеру начертания: текстура, бастарда, ротунда, декоративный, ломбардские версалы, а позже фрактура.</a:t>
            </a:r>
          </a:p>
          <a:p>
            <a:endParaRPr lang="ru-RU" dirty="0"/>
          </a:p>
        </p:txBody>
      </p:sp>
      <p:pic>
        <p:nvPicPr>
          <p:cNvPr id="5" name="Содержимое 4" descr="http://en.academic.ru/pictures/enwiki/71/Gebrochene_Schriften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692696"/>
            <a:ext cx="439248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148064" y="6093296"/>
            <a:ext cx="3024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Готическое письмо</a:t>
            </a:r>
            <a:endParaRPr lang="ru-RU" dirty="0"/>
          </a:p>
        </p:txBody>
      </p:sp>
      <p:pic>
        <p:nvPicPr>
          <p:cNvPr id="7" name="Рисунок 6" descr="http://dzja.narod.ru/i/5/0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76672"/>
            <a:ext cx="4392488" cy="525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114800" cy="116205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Славянские шрифты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196752"/>
            <a:ext cx="4248472" cy="5328592"/>
          </a:xfrm>
        </p:spPr>
        <p:txBody>
          <a:bodyPr>
            <a:normAutofit lnSpcReduction="10000"/>
          </a:bodyPr>
          <a:lstStyle/>
          <a:p>
            <a:pPr indent="457200"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XVIII веке, наряду с европейскими начинают развиваться и русские шрифты, которые до этого развивались самостоятельно, имели основу греческую и назывались кириллица и глаголица.</a:t>
            </a:r>
          </a:p>
          <a:p>
            <a:pPr indent="457200"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Самые древние шрифты — устав и полуустав — выполнялись со всей строгостью и чёткостью, следуя правилу — уставу — от чего и пошли их названия. С развитием письменности появилась скоропись, которая отличалась быстрым, свободным стилем, с росчерками, петлями, выходящими далеко за границы рядов. Скоропись становится искусством каллиграфии XVII веке.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писались грамоты и официальные документы.</a:t>
            </a:r>
          </a:p>
          <a:p>
            <a:endParaRPr lang="ru-RU" dirty="0"/>
          </a:p>
        </p:txBody>
      </p:sp>
      <p:pic>
        <p:nvPicPr>
          <p:cNvPr id="5" name="Содержимое 4" descr="http://dzja.narod.ru/i/5/01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908720"/>
            <a:ext cx="3898900" cy="4888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dzja.narod.ru/i/5/0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764704"/>
            <a:ext cx="3933825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012160" y="6021288"/>
            <a:ext cx="17908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Кириллица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Шрифт и шрифтовой плакат (Часть 2)"/>
          <p:cNvPicPr/>
          <p:nvPr/>
        </p:nvPicPr>
        <p:blipFill>
          <a:blip r:embed="rId4" cstate="print"/>
          <a:srcRect t="1220"/>
          <a:stretch>
            <a:fillRect/>
          </a:stretch>
        </p:blipFill>
        <p:spPr bwMode="auto">
          <a:xfrm>
            <a:off x="4716016" y="260648"/>
            <a:ext cx="4283968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Шрифт и шрифтовой плакат (Часть 2)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88640"/>
            <a:ext cx="4499992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572000" y="6093297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Древнерусский полуустав.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1" name="Рисунок 10" descr="Шрифт и шрифтовой плакат (Часть 2)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9504" y="260648"/>
            <a:ext cx="4464496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788024" y="5949280"/>
            <a:ext cx="410445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Древнерусская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скоропись.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Шрифт и шрифтовой плакат (Часть 2)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188640"/>
            <a:ext cx="4320480" cy="578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4572000" y="5934671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Декоративное древнерусское письмо — вязь.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7" grpId="1"/>
      <p:bldP spid="10" grpId="0" build="allAtOnce"/>
      <p:bldP spid="12" grpId="0"/>
      <p:bldP spid="1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3050"/>
            <a:ext cx="6912768" cy="70767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Славянские шрифты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5616" y="1412776"/>
            <a:ext cx="6840760" cy="4713387"/>
          </a:xfrm>
        </p:spPr>
        <p:txBody>
          <a:bodyPr>
            <a:noAutofit/>
          </a:bodyPr>
          <a:lstStyle/>
          <a:p>
            <a:pPr indent="45720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Устав, полуустав, скоропись, вязь — это формы рукописного шрифта. В середине XVI века появились первые книги, выполненные типографским шрифтом. Одной из таких книг была «Апостол» Ивана Фёдорова, изданная в 1564 году.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Новый книжный гражданский шрифт был утверждён Петром I и введён в 1708 году. Он был чёткий, округлый и рациональный — некий синтез традиционных шрифтов и антиквы.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File:Apostol 1564 Spread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8784976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3456384" cy="10527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Современные шрифты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196752"/>
            <a:ext cx="3672408" cy="5256584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рубеже XVIII—XIX веков в искусстве шрифтов произошли значительные изменения — появились новые разнообразные шрифты для разных потребностей (книг, газет, плакатов, афиш, рекламы). Был разработан новый шрифт —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египетский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который отличался одинаковой толщиной всех линий и засечек. Немного позже появился шрифт гротеск (рубленый), линии литер которого были одинаковой толщины, но засечек не имели. Было разработано целое семейство гротескных шрифтов.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upload.wikimedia.org/wikipedia/commons/thumb/d/d4/Peignot_sample.png/300px-Peignot_sample.pn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476672"/>
            <a:ext cx="4968551" cy="3209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upload.wikimedia.org/wikipedia/commons/thumb/5/5d/Erbar-5.jpg/220px-Erbar-5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3717032"/>
            <a:ext cx="489654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Admin\Мои документы\Натали\Мои документы\Шрифты\udobo4it1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57" y="785794"/>
            <a:ext cx="8691623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Задание: 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754760" cy="4691063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Выполнить зарисовку русского алфавита или одной буквы. 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Буквы чётко прорисовать.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Декоративные элементы букв должны быть однородны и одинаковы по цвету.</a:t>
            </a:r>
          </a:p>
          <a:p>
            <a:pPr marL="342900" indent="-342900"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уквы должны быть узнаваемы, читаемы  и расставлены по порядку как в алфавите.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 startAt="2"/>
            </a:pPr>
            <a:endParaRPr lang="ru-RU" dirty="0"/>
          </a:p>
        </p:txBody>
      </p:sp>
      <p:pic>
        <p:nvPicPr>
          <p:cNvPr id="23554" name="Picture 2" descr="C:\Users\Administrator Mihail\Desktop\Documents\Натали\Мои документы\Учебные предметы\Материалы по черчению\Шрифты\1207395204_alfavit1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8287" y="404813"/>
            <a:ext cx="3353664" cy="5721350"/>
          </a:xfrm>
          <a:prstGeom prst="rect">
            <a:avLst/>
          </a:prstGeom>
          <a:noFill/>
        </p:spPr>
      </p:pic>
      <p:pic>
        <p:nvPicPr>
          <p:cNvPr id="23555" name="Picture 3" descr="C:\Users\Administrator Mihail\Desktop\Documents\Натали\Мои документы\Учебные предметы\Материалы по черчению\Шрифты\1207395346_alfavit2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60648"/>
            <a:ext cx="4272938" cy="6007750"/>
          </a:xfrm>
          <a:prstGeom prst="rect">
            <a:avLst/>
          </a:prstGeom>
          <a:noFill/>
        </p:spPr>
      </p:pic>
      <p:pic>
        <p:nvPicPr>
          <p:cNvPr id="7" name="Рисунок 6" descr="C:\Documents and Settings\Admin\Рабочий стол\fonts24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404664"/>
            <a:ext cx="4536504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Admin\Рабочий стол\fonts12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260648"/>
            <a:ext cx="4680520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Алфавит Antonio Basoli 'Alfabeto Pittorico',1839,25 букв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188640"/>
            <a:ext cx="8496943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23528" y="6309320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Алфавит</a:t>
            </a:r>
            <a:r>
              <a:rPr lang="en-US" b="1" dirty="0"/>
              <a:t> Antonio </a:t>
            </a:r>
            <a:r>
              <a:rPr lang="en-US" b="1" dirty="0" err="1"/>
              <a:t>Basoli</a:t>
            </a:r>
            <a:r>
              <a:rPr lang="en-US" b="1" dirty="0"/>
              <a:t> '</a:t>
            </a:r>
            <a:r>
              <a:rPr lang="en-US" b="1" dirty="0" err="1"/>
              <a:t>Alfabeto</a:t>
            </a:r>
            <a:r>
              <a:rPr lang="en-US" b="1" dirty="0"/>
              <a:t> Pittorico',1839,25 </a:t>
            </a:r>
            <a:r>
              <a:rPr lang="ru-RU" b="1" dirty="0"/>
              <a:t>букв</a:t>
            </a:r>
            <a:endParaRPr lang="ru-RU" dirty="0"/>
          </a:p>
        </p:txBody>
      </p:sp>
      <p:pic>
        <p:nvPicPr>
          <p:cNvPr id="12" name="Рисунок 11" descr="Алфавит Antonio Basoli 'Alfabeto Pittorico',1839,25 букв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260648"/>
            <a:ext cx="8496944" cy="6160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Алфавит Antonio Basoli 'Alfabeto Pittorico',1839,25 букв">
            <a:hlinkClick r:id="rId10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1520" y="188640"/>
            <a:ext cx="8496944" cy="6159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Алфавит Antonio Basoli 'Alfabeto Pittorico',1839,25 букв">
            <a:hlinkClick r:id="rId12"/>
          </p:cNvPr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512" y="0"/>
            <a:ext cx="8568952" cy="6284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Алфавит Antonio Basoli 'Alfabeto Pittorico',1839,25 букв">
            <a:hlinkClick r:id="rId14"/>
          </p:cNvPr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1520" y="0"/>
            <a:ext cx="8496944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342900">
              <a:buNone/>
            </a:pP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Сообщения на следующие темы:</a:t>
            </a:r>
          </a:p>
          <a:p>
            <a:pPr indent="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Кириллица.</a:t>
            </a:r>
          </a:p>
          <a:p>
            <a:pPr indent="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лаголица.</a:t>
            </a:r>
          </a:p>
          <a:p>
            <a:pPr indent="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став.</a:t>
            </a:r>
          </a:p>
          <a:p>
            <a:pPr indent="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Полуустав.</a:t>
            </a:r>
          </a:p>
          <a:p>
            <a:pPr indent="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Скоропись.</a:t>
            </a:r>
          </a:p>
          <a:p>
            <a:pPr indent="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Гражданский шрифт Петра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42900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342900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342900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342900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342900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34290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186808" cy="851694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Цели и задачи урока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258816" cy="4946228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ознакомить учащихся с видами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письма.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Классификацией шрифтов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Применением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шрифтов.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Историей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русского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шрифта.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Научить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учащихся выполнять декоративные шрифты различной сложности; 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Развивать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творческое воображение учащихся;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Воспитывать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стремление добросовестно и рационально выполнять учебные задания.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istrator Mihail\Desktop\Documents\Натали\Мои документы\Учебные предметы\Материалы по черчению\Шрифты\fonts24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469183"/>
            <a:ext cx="3898900" cy="53767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Источники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342900">
              <a:buFont typeface="+mj-lt"/>
              <a:buAutoNum type="arabicPeriod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Алфавит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Antonio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Basoli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'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Alfabeto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Pittorico',1839,25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букв. Режим доступа: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http://nsportal.ru/shkola/izobrazitelnoe-iskusstvo/library/alfavit-antonio-basoli-alfabeto-pittorico183925-bukv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34290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Понятие шрифт. Режим доступа: </a:t>
            </a:r>
            <a:r>
              <a:rPr lang="ru-RU" sz="1400" u="sng" dirty="0">
                <a:latin typeface="Times New Roman" pitchFamily="18" charset="0"/>
                <a:cs typeface="Times New Roman" pitchFamily="18" charset="0"/>
              </a:rPr>
              <a:t>http://ru.wikipedia.org/wiki/%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D8%F0%E8%F4%F2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34290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Финикийское письмо. Режим доступа: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http://commons.wikimedia.org/wiki/File:Phoenician_alphabet.svg?uselang=ru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34290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Маюскул. Режим доступа: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http://commons.wikimedia.org/wiki/File:Arch.of.Titus-Inscription.jpg?uselang=ru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34290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Готический шрифт.  Режим доступа: http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://www.print-info.ru/articles/view/227/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34290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Готический шрифт.  Режим доступа: </a:t>
            </a:r>
            <a:r>
              <a:rPr lang="ru-RU" sz="1400" dirty="0"/>
              <a:t>http://</a:t>
            </a:r>
            <a:r>
              <a:rPr lang="ru-RU" sz="1400" dirty="0" smtClean="0"/>
              <a:t>dzja.narod.ru/shrift03.html;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34290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Унциал. Режим доступа: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http://commons.wikimedia.org/wiki/File:Codex_vaticanus.jpg?uselang=ru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34290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Антиква. Режим доступа: </a:t>
            </a:r>
            <a:r>
              <a:rPr lang="ru-RU" sz="1400" dirty="0"/>
              <a:t>http://</a:t>
            </a:r>
            <a:r>
              <a:rPr lang="ru-RU" sz="1400" dirty="0" smtClean="0"/>
              <a:t>dzja.narod.ru/shrift01.html;</a:t>
            </a:r>
          </a:p>
          <a:p>
            <a:pPr indent="342900">
              <a:buFont typeface="+mj-lt"/>
              <a:buAutoNum type="arabicPeriod"/>
            </a:pPr>
            <a:r>
              <a:rPr lang="ru-RU" sz="1400" dirty="0" smtClean="0"/>
              <a:t>Кириллица. Режим доступа: </a:t>
            </a:r>
            <a:r>
              <a:rPr lang="ru-RU" sz="1400" dirty="0"/>
              <a:t>http://</a:t>
            </a:r>
            <a:r>
              <a:rPr lang="ru-RU" sz="1400" dirty="0" smtClean="0"/>
              <a:t>dzja.narod.ru/shrift06.html;</a:t>
            </a:r>
          </a:p>
          <a:p>
            <a:pPr indent="342900">
              <a:buFont typeface="+mj-lt"/>
              <a:buAutoNum type="arabicPeriod"/>
            </a:pPr>
            <a:r>
              <a:rPr lang="ru-RU" sz="1400" dirty="0" smtClean="0"/>
              <a:t>Апостол. Режим доступа: </a:t>
            </a:r>
            <a:r>
              <a:rPr lang="en-US" sz="1400" dirty="0" smtClean="0"/>
              <a:t>http://commons.wikimedia.org/wiki/File:Apostol_1564_Spread.jpg?uselang=ru</a:t>
            </a:r>
            <a:r>
              <a:rPr lang="ru-RU" sz="1400" dirty="0" smtClean="0"/>
              <a:t>;</a:t>
            </a:r>
          </a:p>
          <a:p>
            <a:pPr indent="342900">
              <a:buFont typeface="+mj-lt"/>
              <a:buAutoNum type="arabicPeriod"/>
            </a:pPr>
            <a:endParaRPr lang="ru-RU" sz="1400" dirty="0"/>
          </a:p>
          <a:p>
            <a:pPr indent="342900">
              <a:buFont typeface="+mj-lt"/>
              <a:buAutoNum type="arabicPeriod"/>
            </a:pPr>
            <a:endParaRPr lang="ru-RU" sz="1400" u="sng" dirty="0" smtClean="0"/>
          </a:p>
          <a:p>
            <a:pPr indent="342900">
              <a:buFont typeface="+mj-lt"/>
              <a:buAutoNum type="arabicPeriod"/>
            </a:pPr>
            <a:endParaRPr lang="ru-RU" sz="1400" dirty="0"/>
          </a:p>
          <a:p>
            <a:pPr indent="342900">
              <a:buFont typeface="+mj-lt"/>
              <a:buAutoNum type="arabicPeriod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342900">
              <a:buFont typeface="+mj-lt"/>
              <a:buAutoNum type="arabicPeriod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342900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34290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indent="34290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indent="342900">
              <a:buNone/>
            </a:pPr>
            <a:endParaRPr lang="ru-RU" dirty="0" smtClean="0"/>
          </a:p>
          <a:p>
            <a:pPr indent="342900">
              <a:buNone/>
            </a:pPr>
            <a:endParaRPr lang="ru-RU" dirty="0" smtClean="0"/>
          </a:p>
          <a:p>
            <a:pPr indent="342900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682752" cy="99571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Словарь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898776" cy="4691063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Шрифт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(нем. </a:t>
            </a:r>
            <a:r>
              <a:rPr lang="de-DE" sz="1800" i="1" dirty="0">
                <a:latin typeface="Times New Roman" pitchFamily="18" charset="0"/>
                <a:cs typeface="Times New Roman" pitchFamily="18" charset="0"/>
              </a:rPr>
              <a:t>Schrift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← 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schreiben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— писать) — графический рисунок начертаний букв и знаков, составляющих единую стилистическую и композиционную систему, набор символов определенного размера и рисунка.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узком типографском смысле шрифтом называется комплект типографских литер, предназначенных для набора текста.</a:t>
            </a:r>
          </a:p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Группа шрифтов разных видов и кеглей, имеющих одинаковое начертание, единый стиль и оформление, называется гарнитурой.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dministrator Mihail\Desktop\Documents\Натали\Мои документы\Учебные предметы\Материалы по черчению\Шрифты\fonts12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6562" y="692150"/>
            <a:ext cx="4154239" cy="5434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14290"/>
            <a:ext cx="5894388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85729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Появилось иероглифическое письмо. Первые  книги были  глиняные, писали текст  деревянной      палочкой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клином ( клинопись). Появилось буквенно-звуковое  письмо, алфавит.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43543" y="1785926"/>
            <a:ext cx="2798145" cy="3875322"/>
          </a:xfrm>
          <a:prstGeom prst="rect">
            <a:avLst/>
          </a:prstGeom>
          <a:noFill/>
        </p:spPr>
      </p:pic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995936" y="1408232"/>
            <a:ext cx="4320480" cy="52033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3050"/>
            <a:ext cx="3960440" cy="77968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История развития шрифтов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124744"/>
            <a:ext cx="3970784" cy="5184576"/>
          </a:xfrm>
        </p:spPr>
        <p:txBody>
          <a:bodyPr>
            <a:normAutofit/>
          </a:bodyPr>
          <a:lstStyle/>
          <a:p>
            <a:pPr lvl="0" indent="457200"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Первый алфавит литеро-фонетического письма создали финикийцы. Этот алфавит стал первоисточником большинства алфавитов мира — греческого, латинского, кириллического 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прочих.</a:t>
            </a:r>
          </a:p>
          <a:p>
            <a:pPr lvl="0" indent="457200"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Греки усовершенствовали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финикийский алфавит, введя в него гласные звуки-литеры. Знаки литеры его очень простые, имеют чёткие линии одной толщины, и состоят из простых геометрических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форм круга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 треугольника, отрезка. Древнегреческий алфавит стал первым алфавитом в Европе.</a:t>
            </a:r>
          </a:p>
          <a:p>
            <a:endParaRPr lang="ru-RU" dirty="0"/>
          </a:p>
        </p:txBody>
      </p:sp>
      <p:pic>
        <p:nvPicPr>
          <p:cNvPr id="5" name="Содержимое 4" descr="File:Phoenician alphabet.sv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268760"/>
            <a:ext cx="4176464" cy="3772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508104" y="5445224"/>
            <a:ext cx="29523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Финикийский алфавит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898776" cy="116205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История развития шрифтов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435100"/>
            <a:ext cx="4032448" cy="5162252"/>
          </a:xfrm>
        </p:spPr>
        <p:txBody>
          <a:bodyPr>
            <a:normAutofit/>
          </a:bodyPr>
          <a:lstStyle/>
          <a:p>
            <a:pPr indent="45720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Латинский и русский алфавит построены на единой графической основе и возникли они с древнегреческих надписей — капиталов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Маюскул высекался на каменных плитах, колоннах, триумфальных арках. Одним из видов рукописного маюскула было письмо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квадрата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Литеры такого письма характеризуются плавными утолщениями и засечками. Более узкие и декоративные литеры —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рустика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Ещё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вариант рукописного римского письма —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курсив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endParaRPr lang="ru-RU" sz="1800" dirty="0"/>
          </a:p>
          <a:p>
            <a:endParaRPr lang="ru-RU" dirty="0"/>
          </a:p>
        </p:txBody>
      </p:sp>
      <p:pic>
        <p:nvPicPr>
          <p:cNvPr id="5" name="Содержимое 4" descr="File:Arch.of.Titus-Inscription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060848"/>
            <a:ext cx="446449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499992" y="4206923"/>
            <a:ext cx="43924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Образец римского капитального письма. Надпись на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колонне Траяна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в Риме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898776" cy="116205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История развития шрифтов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754760" cy="4874220"/>
          </a:xfrm>
        </p:spPr>
        <p:txBody>
          <a:bodyPr/>
          <a:lstStyle/>
          <a:p>
            <a:pPr lvl="0" indent="45720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VI веке появляется новый стиль письма —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унциал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Литеры этого шрифта характеризовались выступом концов за пределы верхних и нижних линий ряда. Развитие данного шрифта является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полуунциал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Этот период стал переходным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 маюскульного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письма к минускульному.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56176" y="6093296"/>
            <a:ext cx="1039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нциал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6" name="Содержимое 5" descr="File:Codex vaticanus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2656"/>
            <a:ext cx="4104456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114800" cy="99571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История развития шрифтов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340768"/>
            <a:ext cx="4546848" cy="4785395"/>
          </a:xfrm>
        </p:spPr>
        <p:txBody>
          <a:bodyPr>
            <a:noAutofit/>
          </a:bodyPr>
          <a:lstStyle/>
          <a:p>
            <a:pPr lvl="0" indent="45720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Круглоготический, швабский шрифт стал переходной формой к письму эпохи Возрождения. В это время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возрастает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внимание ко всему античному, копии античных текстов переписывают шрифтом, получившем название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«антиква»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В это же время появляются первые трактаты про строение литер на основе квадрата, его диагоналей и вписанного в квадрат круга. Автор трактата Лука Пачоли.</a:t>
            </a:r>
          </a:p>
          <a:p>
            <a:endParaRPr lang="ru-RU" sz="2400" dirty="0"/>
          </a:p>
        </p:txBody>
      </p:sp>
      <p:pic>
        <p:nvPicPr>
          <p:cNvPr id="5" name="Содержимое 4" descr="http://upload.wikimedia.org/wikipedia/commons/thumb/c/ce/Fra_Luca_Pacioli_Letter_A_1509.png/150px-Fra_Luca_Pacioli_Letter_A_1509.pn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628800"/>
            <a:ext cx="2653382" cy="2346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364088" y="3933056"/>
            <a:ext cx="3456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Литера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«А»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Лука Пачоли, 1509 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435</Words>
  <Application>Microsoft Office PowerPoint</Application>
  <PresentationFormat>Экран (4:3)</PresentationFormat>
  <Paragraphs>88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«Классификация шрифтов. Применение шрифтов».</vt:lpstr>
      <vt:lpstr>Цели и задачи урока</vt:lpstr>
      <vt:lpstr>Словарь</vt:lpstr>
      <vt:lpstr>Слайд 4</vt:lpstr>
      <vt:lpstr>Слайд 5</vt:lpstr>
      <vt:lpstr>История развития шрифтов</vt:lpstr>
      <vt:lpstr>История развития шрифтов</vt:lpstr>
      <vt:lpstr>История развития шрифтов</vt:lpstr>
      <vt:lpstr>История развития шрифтов</vt:lpstr>
      <vt:lpstr>Слайд 10</vt:lpstr>
      <vt:lpstr>Слайд 11</vt:lpstr>
      <vt:lpstr>История развития шрифтов</vt:lpstr>
      <vt:lpstr>История развития шрифтов</vt:lpstr>
      <vt:lpstr>Славянские шрифты </vt:lpstr>
      <vt:lpstr>Славянские шрифты</vt:lpstr>
      <vt:lpstr>Современные шрифты</vt:lpstr>
      <vt:lpstr>Слайд 17</vt:lpstr>
      <vt:lpstr>Задание: </vt:lpstr>
      <vt:lpstr>Домашнее задание</vt:lpstr>
      <vt:lpstr>Источники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«Классификация шрифтов. Применение шрифтов».</dc:title>
  <dc:creator>Administrator Mihail</dc:creator>
  <cp:lastModifiedBy>Administrator Mihail</cp:lastModifiedBy>
  <cp:revision>21</cp:revision>
  <dcterms:created xsi:type="dcterms:W3CDTF">2013-03-01T07:01:36Z</dcterms:created>
  <dcterms:modified xsi:type="dcterms:W3CDTF">2013-03-01T10:27:04Z</dcterms:modified>
</cp:coreProperties>
</file>