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80" r:id="rId4"/>
    <p:sldId id="281" r:id="rId5"/>
    <p:sldId id="278" r:id="rId6"/>
    <p:sldId id="277" r:id="rId7"/>
    <p:sldId id="284" r:id="rId8"/>
    <p:sldId id="286" r:id="rId9"/>
    <p:sldId id="275" r:id="rId10"/>
    <p:sldId id="258" r:id="rId11"/>
    <p:sldId id="274" r:id="rId12"/>
    <p:sldId id="285" r:id="rId13"/>
    <p:sldId id="273" r:id="rId14"/>
    <p:sldId id="279" r:id="rId15"/>
    <p:sldId id="270" r:id="rId16"/>
    <p:sldId id="287" r:id="rId17"/>
    <p:sldId id="269" r:id="rId18"/>
    <p:sldId id="288" r:id="rId19"/>
    <p:sldId id="265" r:id="rId20"/>
    <p:sldId id="272" r:id="rId21"/>
    <p:sldId id="271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ёночка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FF0066"/>
    <a:srgbClr val="FFCC00"/>
    <a:srgbClr val="CC0099"/>
    <a:srgbClr val="66FF33"/>
    <a:srgbClr val="AD9C89"/>
    <a:srgbClr val="8B949F"/>
    <a:srgbClr val="BFA277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4T18:18:19.064" idx="1">
    <p:pos x="10" y="0"/>
    <p:text>Для презентации позаимствовала у другого автора: мышонка с карандашем, травку, и конечно же картину для оформления фона презентации.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537C2-E77C-4796-9896-3A9F2619EF9F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7902A-9C05-461E-8469-0520F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902A-9C05-461E-8469-0520F43B548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4000">
              <a:srgbClr val="0000FF">
                <a:alpha val="84000"/>
              </a:srgbClr>
            </a:gs>
            <a:gs pos="38000">
              <a:srgbClr val="00B0F0"/>
            </a:gs>
            <a:gs pos="55000">
              <a:srgbClr val="00B050"/>
            </a:gs>
            <a:gs pos="74000">
              <a:srgbClr val="FFFF00"/>
            </a:gs>
            <a:gs pos="84000">
              <a:srgbClr val="FFC000"/>
            </a:gs>
            <a:gs pos="99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90601"/>
            <a:ext cx="8458200" cy="18288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Цвет. Основы цветоведения.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6477000" cy="16002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Изобразительное искусство </a:t>
            </a:r>
          </a:p>
          <a:p>
            <a:pPr algn="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6 класс</a:t>
            </a:r>
          </a:p>
          <a:p>
            <a:pPr algn="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Автор: Макушина Алена Ивановна</a:t>
            </a:r>
          </a:p>
          <a:p>
            <a:pPr algn="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учитель изобразительного искусства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077200" cy="576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7024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1200"/>
                <a:gridCol w="116840"/>
                <a:gridCol w="2057400"/>
                <a:gridCol w="2057400"/>
              </a:tblGrid>
              <a:tr h="1143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Низкая яркость, постоянная – одинаковый уровень яркости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AD9C8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B949F"/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Контраст яркостей – серый = ахроматический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53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4508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pitchFamily="34" charset="0"/>
                        </a:rPr>
                        <a:t>Контраст яркостей – полное различие яркости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5973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Какие цвета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входят в группу хроматические?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Чем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отличаются ахроматические цвета от хроматических?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группы цветов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59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5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382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Ахроматические цвета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838200">
                <a:tc gridSpan="7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Хроматические цвета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цвет имеет свой строго определенный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ДОПОЛНИТЕЛЬНЫЙ ЦВЕТ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25146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33400"/>
                <a:gridCol w="2438400"/>
                <a:gridCol w="533400"/>
                <a:gridCol w="2286000"/>
              </a:tblGrid>
              <a:tr h="15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9600" y="59436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 противоположные друг другу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цвета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Теплое пятно кажется ближе, </a:t>
            </a:r>
          </a:p>
          <a:p>
            <a:pPr algn="r">
              <a:buNone/>
            </a:pPr>
            <a:r>
              <a:rPr lang="ru-RU" sz="3600" dirty="0" smtClean="0"/>
              <a:t>а холодное – дальше.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2133600"/>
            <a:ext cx="2590800" cy="251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2133600"/>
            <a:ext cx="2590800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590800"/>
            <a:ext cx="16764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2590800"/>
            <a:ext cx="1676400" cy="16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90600" y="1828800"/>
            <a:ext cx="3124200" cy="3200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2514600"/>
            <a:ext cx="1905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1828800"/>
            <a:ext cx="312420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2590800"/>
            <a:ext cx="1905000" cy="175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5800" y="381000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квадрат на черном фоне выглядит крупнее,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38200" y="563880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такой же черный квадрат на белом фоне?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 спокойствия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90600" y="1219200"/>
            <a:ext cx="2057400" cy="1905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48400" y="1219200"/>
            <a:ext cx="2057400" cy="1905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657600" y="1219200"/>
            <a:ext cx="2057400" cy="1905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9"/>
          <p:cNvSpPr txBox="1">
            <a:spLocks/>
          </p:cNvSpPr>
          <p:nvPr/>
        </p:nvSpPr>
        <p:spPr>
          <a:xfrm>
            <a:off x="609600" y="35052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Цвета энергии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209800" y="4495800"/>
            <a:ext cx="2057400" cy="1905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81600" y="4495800"/>
            <a:ext cx="20574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«Дрессированная муха»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95401"/>
          <a:ext cx="8229600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94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86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86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86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86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олнце 8"/>
          <p:cNvSpPr/>
          <p:nvPr/>
        </p:nvSpPr>
        <p:spPr>
          <a:xfrm>
            <a:off x="2590800" y="3505200"/>
            <a:ext cx="609600" cy="533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Kustodiev_Mas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609600"/>
            <a:ext cx="8394700" cy="42433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2954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Кустодиев «Масленица»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– сложное и загадочное явление, его изучают многие науки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7" name="Содержимое 156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«</a:t>
            </a:r>
            <a:r>
              <a:rPr lang="ru-RU" b="1" dirty="0" smtClean="0"/>
              <a:t>Физика»</a:t>
            </a:r>
            <a:r>
              <a:rPr lang="ru-RU" dirty="0" smtClean="0"/>
              <a:t>                                   Свет, прошедший</a:t>
            </a:r>
          </a:p>
          <a:p>
            <a:pPr algn="r">
              <a:buNone/>
            </a:pPr>
            <a:r>
              <a:rPr lang="ru-RU" dirty="0" smtClean="0"/>
              <a:t>через призму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Свет</a:t>
            </a:r>
          </a:p>
          <a:p>
            <a:pPr>
              <a:buNone/>
            </a:pPr>
            <a:r>
              <a:rPr lang="ru-RU" dirty="0" smtClean="0"/>
              <a:t>                             Призма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Схема образования спектра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38200" y="2819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38200" y="3124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38200" y="3429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данные 13"/>
          <p:cNvSpPr/>
          <p:nvPr/>
        </p:nvSpPr>
        <p:spPr>
          <a:xfrm rot="16200000">
            <a:off x="1229691" y="2566899"/>
            <a:ext cx="1676400" cy="1066800"/>
          </a:xfrm>
          <a:prstGeom prst="flowChartInputOutput">
            <a:avLst/>
          </a:prstGeom>
          <a:scene3d>
            <a:camera prst="orthographicFront">
              <a:rot lat="1860000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данные 14"/>
          <p:cNvSpPr/>
          <p:nvPr/>
        </p:nvSpPr>
        <p:spPr>
          <a:xfrm>
            <a:off x="1905000" y="2819400"/>
            <a:ext cx="1676400" cy="152400"/>
          </a:xfrm>
          <a:prstGeom prst="flowChartInputOutp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8" idx="2"/>
          </p:cNvCxnSpPr>
          <p:nvPr/>
        </p:nvCxnSpPr>
        <p:spPr>
          <a:xfrm rot="5400000" flipH="1" flipV="1">
            <a:off x="2971800" y="3352800"/>
            <a:ext cx="2286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4"/>
          </p:cNvCxnSpPr>
          <p:nvPr/>
        </p:nvCxnSpPr>
        <p:spPr>
          <a:xfrm rot="5400000" flipH="1" flipV="1">
            <a:off x="4267200" y="3352800"/>
            <a:ext cx="2286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0"/>
            <a:endCxn id="35" idx="0"/>
          </p:cNvCxnSpPr>
          <p:nvPr/>
        </p:nvCxnSpPr>
        <p:spPr>
          <a:xfrm rot="5400000" flipH="1" flipV="1">
            <a:off x="3657600" y="2095500"/>
            <a:ext cx="1524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/>
          <p:cNvSpPr/>
          <p:nvPr/>
        </p:nvSpPr>
        <p:spPr>
          <a:xfrm>
            <a:off x="3276600" y="2209800"/>
            <a:ext cx="1295400" cy="1219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895600" y="2362200"/>
            <a:ext cx="1295400" cy="1295400"/>
          </a:xfrm>
          <a:prstGeom prst="triangl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rot="16200000" flipH="1">
            <a:off x="7605712" y="3625107"/>
            <a:ext cx="87130" cy="498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35" idx="5"/>
          </p:cNvCxnSpPr>
          <p:nvPr/>
        </p:nvCxnSpPr>
        <p:spPr>
          <a:xfrm>
            <a:off x="4248150" y="2819400"/>
            <a:ext cx="4210050" cy="6096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35" idx="1"/>
            <a:endCxn id="35" idx="5"/>
          </p:cNvCxnSpPr>
          <p:nvPr/>
        </p:nvCxnSpPr>
        <p:spPr>
          <a:xfrm rot="10800000" flipH="1">
            <a:off x="3600450" y="2819400"/>
            <a:ext cx="6477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18" idx="1"/>
            <a:endCxn id="18" idx="5"/>
          </p:cNvCxnSpPr>
          <p:nvPr/>
        </p:nvCxnSpPr>
        <p:spPr>
          <a:xfrm rot="10800000" flipH="1">
            <a:off x="3219450" y="3009900"/>
            <a:ext cx="6477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18" idx="5"/>
            <a:endCxn id="35" idx="5"/>
          </p:cNvCxnSpPr>
          <p:nvPr/>
        </p:nvCxnSpPr>
        <p:spPr>
          <a:xfrm flipV="1">
            <a:off x="3867150" y="2819400"/>
            <a:ext cx="3810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stCxn id="18" idx="5"/>
          </p:cNvCxnSpPr>
          <p:nvPr/>
        </p:nvCxnSpPr>
        <p:spPr>
          <a:xfrm>
            <a:off x="3867150" y="3009900"/>
            <a:ext cx="314325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Равнобедренный треугольник 152"/>
          <p:cNvSpPr/>
          <p:nvPr/>
        </p:nvSpPr>
        <p:spPr>
          <a:xfrm rot="17817533">
            <a:off x="4428680" y="1901309"/>
            <a:ext cx="2651991" cy="4274581"/>
          </a:xfrm>
          <a:prstGeom prst="triangle">
            <a:avLst>
              <a:gd name="adj" fmla="val 51219"/>
            </a:avLst>
          </a:prstGeom>
          <a:gradFill flip="none" rotWithShape="1">
            <a:gsLst>
              <a:gs pos="3000">
                <a:srgbClr val="7030A0"/>
              </a:gs>
              <a:gs pos="22000">
                <a:srgbClr val="0000FF">
                  <a:alpha val="84000"/>
                </a:srgbClr>
              </a:gs>
              <a:gs pos="33000">
                <a:srgbClr val="00B0F0"/>
              </a:gs>
              <a:gs pos="49000">
                <a:srgbClr val="00B050"/>
              </a:gs>
              <a:gs pos="66000">
                <a:srgbClr val="FFFF00"/>
              </a:gs>
              <a:gs pos="75000">
                <a:srgbClr val="FFC000"/>
              </a:gs>
              <a:gs pos="84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2" name="Параллелограмм 141"/>
          <p:cNvSpPr/>
          <p:nvPr/>
        </p:nvSpPr>
        <p:spPr>
          <a:xfrm rot="20994346">
            <a:off x="6843586" y="3532464"/>
            <a:ext cx="1866827" cy="2507363"/>
          </a:xfrm>
          <a:prstGeom prst="parallelogram">
            <a:avLst/>
          </a:prstGeom>
          <a:gradFill flip="none" rotWithShape="1">
            <a:gsLst>
              <a:gs pos="0">
                <a:srgbClr val="7030A0"/>
              </a:gs>
              <a:gs pos="24000">
                <a:srgbClr val="0000FF">
                  <a:alpha val="84000"/>
                </a:srgbClr>
              </a:gs>
              <a:gs pos="38000">
                <a:srgbClr val="00B0F0"/>
              </a:gs>
              <a:gs pos="55000">
                <a:srgbClr val="00B050"/>
              </a:gs>
              <a:gs pos="74000">
                <a:srgbClr val="FFFF00"/>
              </a:gs>
              <a:gs pos="84000">
                <a:srgbClr val="FFC000"/>
              </a:gs>
              <a:gs pos="99000">
                <a:srgbClr val="FF0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gorod_150_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1"/>
            <a:ext cx="35052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images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0"/>
            <a:ext cx="3429000" cy="272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733800"/>
            <a:ext cx="4343400" cy="270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421521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4495800" cy="312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13876-8c311320dd781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0" y="762000"/>
            <a:ext cx="3429000" cy="1219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124200" y="2362201"/>
            <a:ext cx="5562600" cy="33528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</a:t>
            </a:r>
          </a:p>
          <a:p>
            <a:pPr algn="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«Красивый рисунок»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38324903_6461b2c87f8cc289d95a508f687bbb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4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image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541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mage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6477000"/>
            <a:ext cx="5419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38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– дитя света!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 – та же радуга …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image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7000"/>
            <a:ext cx="5419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image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275" y="6477000"/>
            <a:ext cx="5419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image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682016"/>
            <a:ext cx="2836862" cy="31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Цветоведение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/>
              <a:t>Учение о цвете, включающее совокупность данных физики, физиологии и психологии, изучающих природный феномен цвета, а так же совокупность данных философии, эстетики, истории искусства, литературы, изучающих цвет как явление культуры.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цвета знаешь ты?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поговорку о цвете вы знаете?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1752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914400"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1759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7315200" y="3352800"/>
            <a:ext cx="1066800" cy="9144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6019800" y="3352800"/>
            <a:ext cx="1295400" cy="9144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3429000" y="3352800"/>
            <a:ext cx="1143000" cy="9144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572000" y="3352800"/>
            <a:ext cx="1143000" cy="9144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838200" y="3352800"/>
            <a:ext cx="1143000" cy="9144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981200" y="3352800"/>
            <a:ext cx="1143000" cy="9144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цвета по И. Ньютону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Смешение красок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0" cy="4761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683547">
                <a:tc gridSpan="6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Основные  цвета</a:t>
                      </a:r>
                      <a:endParaRPr lang="ru-RU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452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91915">
                <a:tc gridSpan="6">
                  <a:txBody>
                    <a:bodyPr/>
                    <a:lstStyle/>
                    <a:p>
                      <a:pPr algn="ctr"/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120258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12025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Составные цвета</a:t>
                      </a:r>
                    </a:p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5400000">
            <a:off x="7315200" y="3505200"/>
            <a:ext cx="1219200" cy="12192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00400" y="3505200"/>
            <a:ext cx="1371600" cy="12954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67400" y="3429000"/>
            <a:ext cx="1371600" cy="12954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648200" y="3505200"/>
            <a:ext cx="1295400" cy="11430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828800" y="3505200"/>
            <a:ext cx="1371600" cy="12192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71500" y="3543300"/>
            <a:ext cx="1295400" cy="1066800"/>
          </a:xfrm>
          <a:prstGeom prst="straightConnector1">
            <a:avLst/>
          </a:prstGeom>
          <a:ln w="603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29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из смешения трех основных цветов рождается все цветовое богатство мира!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Farbkreis_Itten_19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1200" y="1447800"/>
            <a:ext cx="5228084" cy="473723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Цветовой круг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825" y="3573463"/>
            <a:ext cx="2017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Холодная цветовая гамма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04025" y="1752600"/>
            <a:ext cx="2089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Теплая цветовая гамма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827088" y="4221163"/>
            <a:ext cx="410527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900113" y="2420938"/>
            <a:ext cx="18716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5334000" y="2636839"/>
            <a:ext cx="2406650" cy="330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>
            <a:off x="2971799" y="2133600"/>
            <a:ext cx="38322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210</Words>
  <PresentationFormat>Экран (4:3)</PresentationFormat>
  <Paragraphs>60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Цвет. Основы цветоведения.</vt:lpstr>
      <vt:lpstr>Цвет – сложное и загадочное явление, его изучают многие науки.</vt:lpstr>
      <vt:lpstr>Цвет – дитя света!  СПЕКТР – та же радуга …</vt:lpstr>
      <vt:lpstr>Цветоведение</vt:lpstr>
      <vt:lpstr> Какие цвета знаешь ты?  Какую поговорку о цвете вы знаете?  </vt:lpstr>
      <vt:lpstr>Основные цвета по И. Ньютону</vt:lpstr>
      <vt:lpstr>Смешение красок</vt:lpstr>
      <vt:lpstr>Таким образом, из смешения трех основных цветов рождается все цветовое богатство мира!</vt:lpstr>
      <vt:lpstr>Цветовой круг</vt:lpstr>
      <vt:lpstr>Слайд 10</vt:lpstr>
      <vt:lpstr>Яркость</vt:lpstr>
      <vt:lpstr>Слайд 12</vt:lpstr>
      <vt:lpstr>Основные группы цветов</vt:lpstr>
      <vt:lpstr>Каждый цвет имеет свой строго определенный  ДОПОЛНИТЕЛЬНЫЙ ЦВЕТ</vt:lpstr>
      <vt:lpstr>Восприятие цвета</vt:lpstr>
      <vt:lpstr>Слайд 16</vt:lpstr>
      <vt:lpstr>Цвета спокойствия</vt:lpstr>
      <vt:lpstr>«Дрессированная муха»</vt:lpstr>
      <vt:lpstr>Кустодиев «Масленица»</vt:lpstr>
      <vt:lpstr>Слайд 20</vt:lpstr>
      <vt:lpstr>Задание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Цвет. Основы цветоведения.</dc:title>
  <dc:creator>Алёночка</dc:creator>
  <cp:lastModifiedBy>Алёночка</cp:lastModifiedBy>
  <cp:revision>37</cp:revision>
  <dcterms:created xsi:type="dcterms:W3CDTF">2012-11-10T06:58:05Z</dcterms:created>
  <dcterms:modified xsi:type="dcterms:W3CDTF">2013-02-24T12:18:25Z</dcterms:modified>
</cp:coreProperties>
</file>