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62" r:id="rId3"/>
    <p:sldId id="279" r:id="rId4"/>
    <p:sldId id="280" r:id="rId5"/>
    <p:sldId id="281" r:id="rId6"/>
    <p:sldId id="265" r:id="rId7"/>
    <p:sldId id="264" r:id="rId8"/>
    <p:sldId id="287" r:id="rId9"/>
    <p:sldId id="282" r:id="rId10"/>
    <p:sldId id="285" r:id="rId11"/>
    <p:sldId id="275" r:id="rId12"/>
    <p:sldId id="273" r:id="rId13"/>
    <p:sldId id="283" r:id="rId14"/>
    <p:sldId id="284" r:id="rId15"/>
    <p:sldId id="28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1993" autoAdjust="0"/>
  </p:normalViewPr>
  <p:slideViewPr>
    <p:cSldViewPr>
      <p:cViewPr>
        <p:scale>
          <a:sx n="66" d="100"/>
          <a:sy n="66" d="100"/>
        </p:scale>
        <p:origin x="-600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47F77-018E-4C09-B31C-AC534A38D576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9A02E9-A199-437D-94C1-CFA10C2CD4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8929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A02E9-A199-437D-94C1-CFA10C2CD47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6153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FAC2-8B56-494A-851C-D18C1D179EE6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19C1-BE4F-40BB-9BEE-ADF3618886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0790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FAC2-8B56-494A-851C-D18C1D179EE6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19C1-BE4F-40BB-9BEE-ADF3618886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6403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FAC2-8B56-494A-851C-D18C1D179EE6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19C1-BE4F-40BB-9BEE-ADF3618886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7086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FAC2-8B56-494A-851C-D18C1D179EE6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19C1-BE4F-40BB-9BEE-ADF3618886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2426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FAC2-8B56-494A-851C-D18C1D179EE6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19C1-BE4F-40BB-9BEE-ADF3618886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189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FAC2-8B56-494A-851C-D18C1D179EE6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19C1-BE4F-40BB-9BEE-ADF3618886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5051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FAC2-8B56-494A-851C-D18C1D179EE6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19C1-BE4F-40BB-9BEE-ADF3618886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9892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FAC2-8B56-494A-851C-D18C1D179EE6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19C1-BE4F-40BB-9BEE-ADF3618886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2294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FAC2-8B56-494A-851C-D18C1D179EE6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19C1-BE4F-40BB-9BEE-ADF3618886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2403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FAC2-8B56-494A-851C-D18C1D179EE6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19C1-BE4F-40BB-9BEE-ADF3618886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0642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FAC2-8B56-494A-851C-D18C1D179EE6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19C1-BE4F-40BB-9BEE-ADF3618886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828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3FAC2-8B56-494A-851C-D18C1D179EE6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419C1-BE4F-40BB-9BEE-ADF3618886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577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5076056" y="6309320"/>
            <a:ext cx="3856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УЧИТЕЛЬ ХИМИИ:   МАКАРКИНА М.А.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097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476672"/>
            <a:ext cx="30752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Na</a:t>
            </a:r>
            <a:r>
              <a:rPr lang="en-US" sz="2400" dirty="0" smtClean="0">
                <a:latin typeface="Calibri"/>
              </a:rPr>
              <a:t>⁰  - 1 e     →    Na⁺| 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4</a:t>
            </a:r>
          </a:p>
          <a:p>
            <a:r>
              <a:rPr lang="en-US" sz="2400" dirty="0" smtClean="0">
                <a:latin typeface="Calibri"/>
              </a:rPr>
              <a:t>O⁰₂  + 2 ∙ 2e → 2O⁻² | 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1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1340768"/>
            <a:ext cx="2759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4 Na  +  O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₂  =  </a:t>
            </a:r>
            <a:r>
              <a:rPr lang="en-US" sz="2800" dirty="0" smtClean="0">
                <a:solidFill>
                  <a:schemeClr val="accent4"/>
                </a:solidFill>
                <a:latin typeface="Calibri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Na₂O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64088" y="476672"/>
            <a:ext cx="31008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</a:t>
            </a:r>
            <a:r>
              <a:rPr lang="en-US" sz="2400" dirty="0" smtClean="0">
                <a:latin typeface="Calibri"/>
              </a:rPr>
              <a:t>⁰    -  3e      → Al⁺³  | 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2</a:t>
            </a:r>
          </a:p>
          <a:p>
            <a:r>
              <a:rPr lang="en-US" sz="2400" dirty="0" err="1" smtClean="0">
                <a:latin typeface="Calibri"/>
              </a:rPr>
              <a:t>Cl</a:t>
            </a:r>
            <a:r>
              <a:rPr lang="en-US" sz="2400" dirty="0" smtClean="0">
                <a:latin typeface="Calibri"/>
              </a:rPr>
              <a:t>⁰₂  + 2 ∙ 1 e → 2Cl⁻ | 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3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8104" y="1340768"/>
            <a:ext cx="29290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 Al  +  3 </a:t>
            </a:r>
            <a:r>
              <a:rPr lang="en-US" sz="2400" dirty="0" err="1" smtClean="0">
                <a:solidFill>
                  <a:srgbClr val="FF0000"/>
                </a:solidFill>
              </a:rPr>
              <a:t>Cl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₂  =  </a:t>
            </a:r>
            <a:r>
              <a:rPr lang="en-US" sz="2800" dirty="0" smtClean="0">
                <a:solidFill>
                  <a:schemeClr val="accent4"/>
                </a:solidFill>
                <a:latin typeface="Calibri"/>
              </a:rPr>
              <a:t>2</a:t>
            </a:r>
            <a:r>
              <a:rPr lang="en-US" sz="2800" dirty="0" smtClean="0">
                <a:latin typeface="Calibri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alibri"/>
              </a:rPr>
              <a:t>AlCl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₃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8064" y="2348880"/>
            <a:ext cx="36602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Mg</a:t>
            </a:r>
            <a:r>
              <a:rPr lang="en-US" sz="2400" dirty="0" smtClean="0">
                <a:latin typeface="Calibri"/>
              </a:rPr>
              <a:t>⁰  -  2 e     → Mg⁺² | 2 | 1</a:t>
            </a:r>
          </a:p>
          <a:p>
            <a:r>
              <a:rPr lang="en-US" sz="2400" dirty="0" smtClean="0">
                <a:latin typeface="Calibri"/>
              </a:rPr>
              <a:t>2H⁺   +  2 ∙ 1e → H⁰₂   | 2 | 1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148064" y="3429000"/>
            <a:ext cx="3642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Mg  +  2  </a:t>
            </a:r>
            <a:r>
              <a:rPr lang="en-US" sz="2400" dirty="0" err="1" smtClean="0"/>
              <a:t>HCl</a:t>
            </a:r>
            <a:r>
              <a:rPr lang="en-US" sz="2400" dirty="0" smtClean="0"/>
              <a:t>  =  </a:t>
            </a:r>
            <a:r>
              <a:rPr lang="en-US" sz="2400" dirty="0" err="1" smtClean="0"/>
              <a:t>MgCl</a:t>
            </a:r>
            <a:r>
              <a:rPr lang="en-US" sz="2400" dirty="0" smtClean="0">
                <a:latin typeface="Calibri"/>
              </a:rPr>
              <a:t>₂  +  H₂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99592" y="2420888"/>
            <a:ext cx="28921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</a:t>
            </a:r>
            <a:r>
              <a:rPr lang="en-US" sz="2400" dirty="0" smtClean="0">
                <a:latin typeface="Calibri"/>
              </a:rPr>
              <a:t>⁰  -  3 e     → Al⁺³ | 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2</a:t>
            </a:r>
          </a:p>
          <a:p>
            <a:r>
              <a:rPr lang="en-US" sz="2400" dirty="0" smtClean="0">
                <a:latin typeface="Calibri"/>
              </a:rPr>
              <a:t>2H⁺ + 2 ∙ 1e → H⁰₂ | 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3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3501008"/>
            <a:ext cx="42226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2Al  +  3H</a:t>
            </a:r>
            <a:r>
              <a:rPr lang="en-US" sz="2400" dirty="0" smtClean="0">
                <a:latin typeface="Calibri"/>
              </a:rPr>
              <a:t>₂</a:t>
            </a:r>
            <a:r>
              <a:rPr lang="en-US" sz="2400" dirty="0" smtClean="0"/>
              <a:t>SO</a:t>
            </a:r>
            <a:r>
              <a:rPr lang="en-US" sz="2400" dirty="0" smtClean="0">
                <a:latin typeface="Calibri"/>
              </a:rPr>
              <a:t>₄ = Al₂(SO₄)₃  +  </a:t>
            </a:r>
            <a:r>
              <a:rPr lang="en-US" sz="2800" dirty="0" smtClean="0">
                <a:solidFill>
                  <a:schemeClr val="accent4"/>
                </a:solidFill>
                <a:latin typeface="Calibri"/>
              </a:rPr>
              <a:t>3</a:t>
            </a:r>
            <a:r>
              <a:rPr lang="en-US" sz="2400" dirty="0" smtClean="0">
                <a:latin typeface="Calibri"/>
              </a:rPr>
              <a:t>H₂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203848" y="4509120"/>
            <a:ext cx="28472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Na</a:t>
            </a:r>
            <a:r>
              <a:rPr lang="en-US" sz="2400" dirty="0" smtClean="0">
                <a:latin typeface="Calibri"/>
              </a:rPr>
              <a:t>⁰  -  1 e  →  Na⁺ | 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8</a:t>
            </a:r>
          </a:p>
          <a:p>
            <a:r>
              <a:rPr lang="en-US" sz="2400" dirty="0" smtClean="0">
                <a:latin typeface="Calibri"/>
              </a:rPr>
              <a:t>S⁺⁶    + 8 e  →  S⁻²  | 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1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1720" y="5445224"/>
            <a:ext cx="5718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5H</a:t>
            </a:r>
            <a:r>
              <a:rPr lang="en-US" sz="2400" dirty="0" smtClean="0">
                <a:latin typeface="Calibri"/>
              </a:rPr>
              <a:t>₂</a:t>
            </a:r>
            <a:r>
              <a:rPr lang="en-US" sz="2400" dirty="0" smtClean="0"/>
              <a:t>SO</a:t>
            </a:r>
            <a:r>
              <a:rPr lang="en-US" sz="2400" dirty="0" smtClean="0">
                <a:latin typeface="Calibri"/>
              </a:rPr>
              <a:t>₄</a:t>
            </a:r>
            <a:r>
              <a:rPr lang="en-US" sz="2400" dirty="0" smtClean="0"/>
              <a:t>   +  8Na  =  </a:t>
            </a:r>
            <a:r>
              <a:rPr lang="en-US" sz="2800" dirty="0" smtClean="0">
                <a:solidFill>
                  <a:srgbClr val="7030A0"/>
                </a:solidFill>
              </a:rPr>
              <a:t>4</a:t>
            </a:r>
            <a:r>
              <a:rPr lang="en-US" sz="2400" dirty="0" smtClean="0"/>
              <a:t>Na</a:t>
            </a:r>
            <a:r>
              <a:rPr lang="en-US" sz="2400" dirty="0" smtClean="0">
                <a:solidFill>
                  <a:srgbClr val="7030A0"/>
                </a:solidFill>
                <a:latin typeface="Calibri"/>
              </a:rPr>
              <a:t>₂</a:t>
            </a:r>
            <a:r>
              <a:rPr lang="en-US" sz="2400" dirty="0" smtClean="0"/>
              <a:t>SO</a:t>
            </a:r>
            <a:r>
              <a:rPr lang="en-US" sz="2400" dirty="0" smtClean="0">
                <a:latin typeface="Calibri"/>
              </a:rPr>
              <a:t>₄</a:t>
            </a:r>
            <a:r>
              <a:rPr lang="en-US" sz="2400" dirty="0" smtClean="0"/>
              <a:t>  +  </a:t>
            </a:r>
            <a:r>
              <a:rPr lang="en-US" sz="2400" dirty="0" smtClean="0">
                <a:solidFill>
                  <a:srgbClr val="7030A0"/>
                </a:solidFill>
              </a:rPr>
              <a:t>1</a:t>
            </a:r>
            <a:r>
              <a:rPr lang="en-US" sz="2400" dirty="0" smtClean="0"/>
              <a:t>H</a:t>
            </a:r>
            <a:r>
              <a:rPr lang="en-US" sz="2400" dirty="0" smtClean="0">
                <a:latin typeface="Calibri"/>
              </a:rPr>
              <a:t>₂</a:t>
            </a:r>
            <a:r>
              <a:rPr lang="en-US" sz="2400" dirty="0" smtClean="0"/>
              <a:t>S  +  4H</a:t>
            </a:r>
            <a:r>
              <a:rPr lang="en-US" sz="2400" dirty="0" smtClean="0">
                <a:latin typeface="Calibri"/>
              </a:rPr>
              <a:t>₂</a:t>
            </a:r>
            <a:r>
              <a:rPr lang="en-US" sz="2400" dirty="0" smtClean="0"/>
              <a:t>O</a:t>
            </a:r>
            <a:endParaRPr lang="ru-RU" sz="2400" dirty="0"/>
          </a:p>
        </p:txBody>
      </p:sp>
      <p:sp>
        <p:nvSpPr>
          <p:cNvPr id="13" name="Выгнутая влево стрелка 12"/>
          <p:cNvSpPr/>
          <p:nvPr/>
        </p:nvSpPr>
        <p:spPr>
          <a:xfrm>
            <a:off x="395536" y="620688"/>
            <a:ext cx="587504" cy="115212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право стрелка 13"/>
          <p:cNvSpPr/>
          <p:nvPr/>
        </p:nvSpPr>
        <p:spPr>
          <a:xfrm>
            <a:off x="8412480" y="620688"/>
            <a:ext cx="480000" cy="115212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право стрелка 15"/>
          <p:cNvSpPr/>
          <p:nvPr/>
        </p:nvSpPr>
        <p:spPr>
          <a:xfrm rot="11287233">
            <a:off x="73222" y="2530674"/>
            <a:ext cx="611560" cy="108012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Выгнутая влево стрелка 16"/>
          <p:cNvSpPr/>
          <p:nvPr/>
        </p:nvSpPr>
        <p:spPr>
          <a:xfrm>
            <a:off x="4716016" y="2564904"/>
            <a:ext cx="432048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Круговая стрелка 17"/>
          <p:cNvSpPr/>
          <p:nvPr/>
        </p:nvSpPr>
        <p:spPr>
          <a:xfrm rot="3385284">
            <a:off x="5932452" y="4796908"/>
            <a:ext cx="1086261" cy="73708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58515" cy="6858000"/>
          </a:xfrm>
        </p:spPr>
      </p:pic>
    </p:spTree>
    <p:extLst>
      <p:ext uri="{BB962C8B-B14F-4D97-AF65-F5344CB8AC3E}">
        <p14:creationId xmlns:p14="http://schemas.microsoft.com/office/powerpoint/2010/main" xmlns="" val="313327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4514"/>
            <a:ext cx="9144000" cy="6843486"/>
          </a:xfrm>
        </p:spPr>
      </p:pic>
    </p:spTree>
    <p:extLst>
      <p:ext uri="{BB962C8B-B14F-4D97-AF65-F5344CB8AC3E}">
        <p14:creationId xmlns:p14="http://schemas.microsoft.com/office/powerpoint/2010/main" xmlns="" val="306489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1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Т Е С Т</a:t>
            </a:r>
            <a:endParaRPr lang="ru-RU" sz="32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467544" y="466800"/>
            <a:ext cx="7560840" cy="630942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Укажите  ОВР: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а)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PH₃   +  2O₂  =  H₃PO₄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KOH  +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HCl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=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KCl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+  H₂O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CO₂   +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=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CaCO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P₂O₅  +  H₂O  =  2HPO₃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ОТВЕТ: 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 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Укажите  какие процессы  происходят: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а)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N⁰₂   -  4e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→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2N⁺²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   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⁺⁶   +  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→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⁺⁴                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    Fe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⁰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→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⁺³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P⁺³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→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P⁺⁵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ОТВЕТ:  а, в  -  окисление;   б, г  -  восстановление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оставьте ОВР методом электронного баланса.          Определите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окислитель и восстановитель.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а)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+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₂O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→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SO₂  +  N₂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Br₂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+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Zn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→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ZnBr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₂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в)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Br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+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O₂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→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H₂O +  Br₂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г)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Fe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₂O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₃ +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H₂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→ 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₂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 + Fe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88640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a)             S</a:t>
            </a:r>
            <a:r>
              <a:rPr lang="en-US" sz="2400" dirty="0" smtClean="0">
                <a:latin typeface="Calibri"/>
              </a:rPr>
              <a:t>⁰     −  4 e    → S⁺⁴  |2 | 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1</a:t>
            </a:r>
          </a:p>
          <a:p>
            <a:r>
              <a:rPr lang="en-US" sz="2400" dirty="0" smtClean="0">
                <a:latin typeface="Calibri"/>
              </a:rPr>
              <a:t>                 2N⁺  +  2∙ 1e → N⁰₂ |4 | 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2</a:t>
            </a:r>
            <a:r>
              <a:rPr lang="en-US" sz="2400" dirty="0" smtClean="0">
                <a:latin typeface="Calibri"/>
              </a:rPr>
              <a:t>  </a:t>
            </a:r>
          </a:p>
          <a:p>
            <a:r>
              <a:rPr lang="en-US" sz="2400" dirty="0" smtClean="0"/>
              <a:t>                         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051720" y="980728"/>
            <a:ext cx="3252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  +  2N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₂O  =  SO₂  +  </a:t>
            </a:r>
            <a:r>
              <a:rPr lang="en-US" sz="2400" dirty="0" smtClean="0">
                <a:solidFill>
                  <a:srgbClr val="7030A0"/>
                </a:solidFill>
                <a:latin typeface="Calibri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 N₂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556792"/>
            <a:ext cx="53828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б)          </a:t>
            </a:r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2400" dirty="0" smtClean="0"/>
              <a:t>Br</a:t>
            </a:r>
            <a:r>
              <a:rPr lang="en-US" sz="2400" dirty="0" smtClean="0">
                <a:latin typeface="Calibri"/>
              </a:rPr>
              <a:t>⁰₂    +    2 ∙ 1 e  →  2Br⁻| 2 | 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1</a:t>
            </a:r>
          </a:p>
          <a:p>
            <a:r>
              <a:rPr lang="en-US" sz="2400" dirty="0" smtClean="0">
                <a:latin typeface="Calibri"/>
              </a:rPr>
              <a:t>                 Zn⁰     -     2 e    →  Zn⁺²    | 2 | 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1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752" y="2348880"/>
            <a:ext cx="2412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Br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₂  +  Zn  =  </a:t>
            </a:r>
            <a:r>
              <a:rPr lang="en-US" sz="2400" dirty="0" err="1" smtClean="0">
                <a:solidFill>
                  <a:srgbClr val="FF0000"/>
                </a:solidFill>
                <a:latin typeface="Calibri"/>
              </a:rPr>
              <a:t>ZnBr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₂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2924944"/>
            <a:ext cx="50949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в)         </a:t>
            </a:r>
            <a:r>
              <a:rPr lang="en-US" sz="2400" dirty="0" smtClean="0"/>
              <a:t>  2Br</a:t>
            </a:r>
            <a:r>
              <a:rPr lang="en-US" sz="2400" dirty="0" smtClean="0">
                <a:latin typeface="Calibri"/>
              </a:rPr>
              <a:t>⁻  -  2 ∙ 1 e  →  Br⁰₂  | 4 | 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2</a:t>
            </a:r>
          </a:p>
          <a:p>
            <a:r>
              <a:rPr lang="en-US" sz="2400" dirty="0" smtClean="0">
                <a:latin typeface="Calibri"/>
              </a:rPr>
              <a:t>               O⁰₂  + 2 ∙ 2 e → 2 O⁻²   |  2 | 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1</a:t>
            </a:r>
            <a:r>
              <a:rPr lang="ru-RU" sz="2400" dirty="0" smtClean="0"/>
              <a:t>   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691680" y="3789040"/>
            <a:ext cx="3799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 4HBr  +  O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₂  =  </a:t>
            </a:r>
            <a:r>
              <a:rPr lang="en-US" sz="2400" dirty="0" smtClean="0">
                <a:solidFill>
                  <a:srgbClr val="7030A0"/>
                </a:solidFill>
                <a:latin typeface="Calibri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Br₂   +  </a:t>
            </a:r>
            <a:r>
              <a:rPr lang="en-US" sz="2400" dirty="0" smtClean="0">
                <a:solidFill>
                  <a:srgbClr val="7030A0"/>
                </a:solidFill>
                <a:latin typeface="Calibri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 H₂O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4293096"/>
            <a:ext cx="42777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г )           </a:t>
            </a:r>
            <a:r>
              <a:rPr lang="en-US" sz="2400" dirty="0" smtClean="0"/>
              <a:t>Fe</a:t>
            </a:r>
            <a:r>
              <a:rPr lang="en-US" sz="2400" dirty="0" smtClean="0">
                <a:latin typeface="Calibri"/>
              </a:rPr>
              <a:t>⁺³   -   3 e      →  Fe⁰ | 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2</a:t>
            </a:r>
          </a:p>
          <a:p>
            <a:r>
              <a:rPr lang="en-US" sz="2400" dirty="0" smtClean="0">
                <a:latin typeface="Calibri"/>
              </a:rPr>
              <a:t>               H⁰₂    +  2 ∙ 1 e → 2H⁺ | 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3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19672" y="5301208"/>
            <a:ext cx="4417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Fe</a:t>
            </a:r>
            <a:r>
              <a:rPr lang="en-US" sz="2400" dirty="0" err="1" smtClean="0">
                <a:solidFill>
                  <a:srgbClr val="FF0000"/>
                </a:solidFill>
                <a:latin typeface="Calibri"/>
              </a:rPr>
              <a:t>₂O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₃    +    3 H₂     =  </a:t>
            </a:r>
            <a:r>
              <a:rPr lang="en-US" sz="2400" dirty="0" smtClean="0">
                <a:solidFill>
                  <a:srgbClr val="7030A0"/>
                </a:solidFill>
                <a:latin typeface="Calibri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 Fe   +  </a:t>
            </a:r>
            <a:r>
              <a:rPr lang="en-US" sz="2400" dirty="0" smtClean="0">
                <a:solidFill>
                  <a:srgbClr val="7030A0"/>
                </a:solidFill>
                <a:latin typeface="Calibri"/>
              </a:rPr>
              <a:t>3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H₂O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5332"/>
            <a:ext cx="9144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Коэффициент перед формулой восстановителя уравнении реакции, схема которой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+ HN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⁺⁵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→ 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⁺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 + Mg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⁺²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(NO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+ 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равен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1) 3                      2) 4                     3) 5                         4) 6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Коэффициенты в электронном балансе не  сокращать.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7591" y="2420888"/>
            <a:ext cx="48472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ОТВЕТ:    </a:t>
            </a:r>
            <a:r>
              <a:rPr lang="en-US" sz="2400" dirty="0" smtClean="0">
                <a:solidFill>
                  <a:srgbClr val="FF0000"/>
                </a:solidFill>
              </a:rPr>
              <a:t>Mg 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⁰ </a:t>
            </a:r>
            <a:r>
              <a:rPr lang="en-US" sz="2400" dirty="0" smtClean="0">
                <a:solidFill>
                  <a:srgbClr val="FF0000"/>
                </a:solidFill>
              </a:rPr>
              <a:t> -   </a:t>
            </a:r>
            <a:r>
              <a:rPr lang="ru-RU" sz="2400" dirty="0" smtClean="0">
                <a:solidFill>
                  <a:srgbClr val="FF0000"/>
                </a:solidFill>
              </a:rPr>
              <a:t>восстановитель :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Calibri"/>
              </a:rPr>
              <a:t>4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3573016"/>
            <a:ext cx="29947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Mg</a:t>
            </a:r>
            <a:r>
              <a:rPr lang="en-US" sz="2400" dirty="0" smtClean="0">
                <a:latin typeface="Calibri"/>
              </a:rPr>
              <a:t>⁰  −  2e →  Mg⁺² | 4</a:t>
            </a:r>
          </a:p>
          <a:p>
            <a:r>
              <a:rPr lang="en-US" sz="2400" dirty="0" smtClean="0">
                <a:latin typeface="Calibri"/>
              </a:rPr>
              <a:t>N⁺⁵    +  4e  →  N⁺    | 2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4581128"/>
            <a:ext cx="7218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alibri"/>
              </a:rPr>
              <a:t>4</a:t>
            </a:r>
            <a:r>
              <a:rPr lang="en-US" sz="2800" b="1" dirty="0" smtClean="0"/>
              <a:t>Mg  </a:t>
            </a:r>
            <a:r>
              <a:rPr lang="en-US" sz="2800" b="1" dirty="0" smtClean="0">
                <a:latin typeface="Calibri"/>
              </a:rPr>
              <a:t>+  10HNO₃  =  N</a:t>
            </a:r>
            <a:r>
              <a:rPr lang="en-US" sz="2800" b="1" dirty="0" smtClean="0">
                <a:solidFill>
                  <a:srgbClr val="FF0000"/>
                </a:solidFill>
                <a:latin typeface="Calibri"/>
              </a:rPr>
              <a:t>₂</a:t>
            </a:r>
            <a:r>
              <a:rPr lang="en-US" sz="2800" b="1" dirty="0" smtClean="0">
                <a:latin typeface="Calibri"/>
              </a:rPr>
              <a:t>O  +   </a:t>
            </a:r>
            <a:r>
              <a:rPr lang="en-US" sz="2800" b="1" dirty="0" smtClean="0">
                <a:solidFill>
                  <a:srgbClr val="FF0000"/>
                </a:solidFill>
                <a:latin typeface="Calibri"/>
              </a:rPr>
              <a:t>4</a:t>
            </a:r>
            <a:r>
              <a:rPr lang="en-US" sz="2800" b="1" dirty="0" smtClean="0">
                <a:latin typeface="Calibri"/>
              </a:rPr>
              <a:t>Mg(NO₃)₂   +  5H₂O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970643"/>
          </a:xfrm>
        </p:spPr>
      </p:pic>
    </p:spTree>
    <p:extLst>
      <p:ext uri="{BB962C8B-B14F-4D97-AF65-F5344CB8AC3E}">
        <p14:creationId xmlns:p14="http://schemas.microsoft.com/office/powerpoint/2010/main" xmlns="" val="132955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39552" y="2210731"/>
            <a:ext cx="82809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P⁰   +   3e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→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P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³                      Na⁺   +   1e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→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Na⁰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S⁺⁴  +  2e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→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S⁺⁶                       S⁰     +    4e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→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S⁺⁴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⁰   +  1e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→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⁺⁷   +    8e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→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Cl⁺¹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620688"/>
            <a:ext cx="66502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Процессы восстановления  ( +е )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5013176"/>
            <a:ext cx="74452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степень   окисления     </a:t>
            </a:r>
            <a:r>
              <a:rPr lang="ru-RU" sz="2800" b="1" dirty="0" smtClean="0">
                <a:solidFill>
                  <a:srgbClr val="FF0000"/>
                </a:solidFill>
              </a:rPr>
              <a:t>У М Е Н Ь Ш А Е Т С Я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11560" y="2086443"/>
            <a:ext cx="7272808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⁰  -   2e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→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Ba⁺²                    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²   -   2e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→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S⁰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Fe⁺²  -  1e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→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Fe⁺³                     N⁺⁵   -  8e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→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³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S⁺⁶    -  2e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→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S⁺⁴                       Na⁰   -  1e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→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Na⁺   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764704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Процессы окисления   ( - е )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5229200"/>
            <a:ext cx="79437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степень   окисления      </a:t>
            </a:r>
            <a:r>
              <a:rPr lang="ru-RU" sz="2800" b="1" dirty="0" smtClean="0">
                <a:solidFill>
                  <a:srgbClr val="FF0000"/>
                </a:solidFill>
              </a:rPr>
              <a:t>У В Е Л И Ч И В А Е Т С Я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971600" y="3980289"/>
            <a:ext cx="6768752" cy="287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⁰    +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Na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⁰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→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Na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⁺₃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³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Восстановление: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⁰   +   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→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³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| 1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Окисление: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Na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⁰  -  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→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Na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⁺     |  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⁰  -   окислитель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Na⁰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восстановитель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⁰    +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Na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⁰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Na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⁺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³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899592" y="661918"/>
            <a:ext cx="7452320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²    +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₂⁰   =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²  +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⁺⁴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₂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Окисление: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²    -   6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→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⁺⁴   |4 | 2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Восстановление: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₂⁰   +  4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→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² | 6| 3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Окислитель :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₂⁰        Восстановитель: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²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²    +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₂⁰   = 2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²  +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⁺⁴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₂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1840" y="0"/>
            <a:ext cx="19896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ПРИМЕРЫ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7101408"/>
          </a:xfrm>
        </p:spPr>
      </p:pic>
    </p:spTree>
    <p:extLst>
      <p:ext uri="{BB962C8B-B14F-4D97-AF65-F5344CB8AC3E}">
        <p14:creationId xmlns:p14="http://schemas.microsoft.com/office/powerpoint/2010/main" xmlns="" val="429334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3455"/>
            <a:ext cx="9144000" cy="6844545"/>
          </a:xfrm>
        </p:spPr>
      </p:pic>
    </p:spTree>
    <p:extLst>
      <p:ext uri="{BB962C8B-B14F-4D97-AF65-F5344CB8AC3E}">
        <p14:creationId xmlns:p14="http://schemas.microsoft.com/office/powerpoint/2010/main" xmlns="" val="53820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8143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u="sng" dirty="0" smtClean="0"/>
              <a:t>СОСТАВЛЕНИЕ   ОВР   методом электронного баланса</a:t>
            </a:r>
            <a:endParaRPr lang="ru-RU" sz="2800" b="1" i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92696"/>
            <a:ext cx="9065046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ru-RU" sz="2400" dirty="0" smtClean="0"/>
              <a:t>1. Определим степени  окисления элементов в уравнении реакции.</a:t>
            </a:r>
          </a:p>
          <a:p>
            <a:pPr marL="457200" indent="-457200"/>
            <a:r>
              <a:rPr lang="ru-RU" sz="2400" dirty="0" smtClean="0"/>
              <a:t>2. Подчеркнем символы элементов, изменяющие степени</a:t>
            </a:r>
          </a:p>
          <a:p>
            <a:pPr marL="457200" indent="-457200"/>
            <a:r>
              <a:rPr lang="ru-RU" sz="2400" dirty="0" smtClean="0"/>
              <a:t> </a:t>
            </a:r>
            <a:r>
              <a:rPr lang="ru-RU" sz="2400" dirty="0" smtClean="0"/>
              <a:t>      окисления.</a:t>
            </a:r>
          </a:p>
          <a:p>
            <a:pPr marL="457200" indent="-457200"/>
            <a:r>
              <a:rPr lang="ru-RU" sz="2400" dirty="0" smtClean="0"/>
              <a:t>3. Составим электронный баланс </a:t>
            </a:r>
          </a:p>
          <a:p>
            <a:pPr marL="457200" indent="-457200"/>
            <a:r>
              <a:rPr lang="ru-RU" sz="2400" dirty="0" smtClean="0"/>
              <a:t> </a:t>
            </a:r>
            <a:r>
              <a:rPr lang="ru-RU" sz="2400" dirty="0" smtClean="0"/>
              <a:t>  ( уравнения  процессов  окисления – восстановления).</a:t>
            </a:r>
          </a:p>
          <a:p>
            <a:pPr marL="457200" indent="-457200"/>
            <a:r>
              <a:rPr lang="ru-RU" sz="2400" dirty="0" smtClean="0"/>
              <a:t> </a:t>
            </a:r>
            <a:r>
              <a:rPr lang="ru-RU" sz="2400" dirty="0" smtClean="0"/>
              <a:t>   Находим множители для уравнений процессов </a:t>
            </a:r>
          </a:p>
          <a:p>
            <a:pPr marL="457200" indent="-457200"/>
            <a:r>
              <a:rPr lang="ru-RU" sz="2400" dirty="0" smtClean="0"/>
              <a:t> </a:t>
            </a:r>
            <a:r>
              <a:rPr lang="ru-RU" sz="2400" dirty="0" smtClean="0"/>
              <a:t>   окисления-восстановления. </a:t>
            </a:r>
          </a:p>
          <a:p>
            <a:pPr marL="457200" indent="-457200"/>
            <a:r>
              <a:rPr lang="ru-RU" sz="2400" dirty="0" smtClean="0"/>
              <a:t>4. Найденные множители запишем перед формулами продуктов</a:t>
            </a:r>
          </a:p>
          <a:p>
            <a:pPr marL="457200" indent="-457200"/>
            <a:r>
              <a:rPr lang="ru-RU" sz="2400" dirty="0" smtClean="0"/>
              <a:t> </a:t>
            </a:r>
            <a:r>
              <a:rPr lang="ru-RU" sz="2400" dirty="0" smtClean="0"/>
              <a:t>    окислителя и восстановителя, то есть в правую часть уравнения</a:t>
            </a:r>
          </a:p>
          <a:p>
            <a:pPr marL="457200" indent="-457200"/>
            <a:r>
              <a:rPr lang="ru-RU" sz="2400" dirty="0" smtClean="0"/>
              <a:t> </a:t>
            </a:r>
            <a:r>
              <a:rPr lang="ru-RU" sz="2400" dirty="0" smtClean="0"/>
              <a:t>     реакции.</a:t>
            </a:r>
          </a:p>
          <a:p>
            <a:pPr marL="457200" indent="-457200"/>
            <a:r>
              <a:rPr lang="ru-RU" sz="2400" dirty="0" smtClean="0"/>
              <a:t>5. Расставим коэффициенты в уравнении реакции:</a:t>
            </a:r>
          </a:p>
          <a:p>
            <a:pPr marL="457200" indent="-457200"/>
            <a:r>
              <a:rPr lang="ru-RU" sz="2400" dirty="0" smtClean="0"/>
              <a:t>А) продукты окисления-восстановления</a:t>
            </a:r>
          </a:p>
          <a:p>
            <a:pPr marL="457200" indent="-457200"/>
            <a:r>
              <a:rPr lang="ru-RU" sz="2400" dirty="0" smtClean="0"/>
              <a:t>Б) металлы</a:t>
            </a:r>
          </a:p>
          <a:p>
            <a:pPr marL="457200" indent="-457200"/>
            <a:r>
              <a:rPr lang="ru-RU" sz="2400" dirty="0" smtClean="0"/>
              <a:t>В) неметаллы</a:t>
            </a:r>
          </a:p>
          <a:p>
            <a:pPr marL="457200" indent="-457200"/>
            <a:r>
              <a:rPr lang="ru-RU" sz="2400" dirty="0" smtClean="0"/>
              <a:t>Г) водород</a:t>
            </a:r>
          </a:p>
          <a:p>
            <a:pPr marL="457200" indent="-457200"/>
            <a:r>
              <a:rPr lang="ru-RU" sz="2400" dirty="0" smtClean="0"/>
              <a:t>Д) кислород.</a:t>
            </a:r>
          </a:p>
          <a:p>
            <a:pPr marL="457200" indent="-457200">
              <a:buAutoNum type="arabicPeriod" startAt="2"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2450791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Na   +     O₂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→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Na₂O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Al  + 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₂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→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AlCl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₃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Fe₂O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₃  +   H₂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→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Fe   +  H₂O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Mg  +  </a:t>
            </a:r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HCl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Calibri"/>
                <a:ea typeface="Calibri" pitchFamily="34" charset="0"/>
                <a:cs typeface="Times New Roman" pitchFamily="18" charset="0"/>
              </a:rPr>
              <a:t>→</a:t>
            </a:r>
            <a:r>
              <a:rPr lang="ru-RU" sz="2800" dirty="0" smtClean="0">
                <a:latin typeface="Calibri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H₂   +  </a:t>
            </a:r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MgCl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₂</a:t>
            </a:r>
            <a:endParaRPr lang="ru-RU" sz="2800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H₂SO₄  +   Al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→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H₂  +  Al₂(SO₄) 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₃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H₂SO₄  +  Na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→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Na₂SO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₄  +  H₂O  + H₂S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(H₂SO₄ -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конц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.)       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620688"/>
            <a:ext cx="8064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Расставьте коэффициенты  методом</a:t>
            </a:r>
          </a:p>
          <a:p>
            <a:pPr algn="ctr"/>
            <a:r>
              <a:rPr lang="ru-RU" sz="3200" dirty="0" smtClean="0"/>
              <a:t>электронного баланса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2564904"/>
            <a:ext cx="4716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Calibri"/>
              </a:rPr>
              <a:t>(1)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221088"/>
            <a:ext cx="4716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Calibri"/>
              </a:rPr>
              <a:t>(2)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12360" y="2492896"/>
            <a:ext cx="4716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Calibri"/>
              </a:rPr>
              <a:t>(3)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01250" y="3068960"/>
            <a:ext cx="4716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Calibri"/>
              </a:rPr>
              <a:t>(4)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16416" y="5085184"/>
            <a:ext cx="4716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Calibri"/>
              </a:rPr>
              <a:t>(5)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0" name="5-конечная звезда 9"/>
          <p:cNvSpPr/>
          <p:nvPr/>
        </p:nvSpPr>
        <p:spPr>
          <a:xfrm>
            <a:off x="3563888" y="3140968"/>
            <a:ext cx="539552" cy="3600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1091</Words>
  <Application>Microsoft Office PowerPoint</Application>
  <PresentationFormat>Экран (4:3)</PresentationFormat>
  <Paragraphs>122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8</dc:creator>
  <cp:lastModifiedBy>RockNRolf</cp:lastModifiedBy>
  <cp:revision>40</cp:revision>
  <dcterms:created xsi:type="dcterms:W3CDTF">2012-08-04T19:18:03Z</dcterms:created>
  <dcterms:modified xsi:type="dcterms:W3CDTF">2013-01-03T22:39:21Z</dcterms:modified>
</cp:coreProperties>
</file>